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1" r:id="rId1"/>
  </p:sldMasterIdLst>
  <p:notesMasterIdLst>
    <p:notesMasterId r:id="rId77"/>
  </p:notesMasterIdLst>
  <p:sldIdLst>
    <p:sldId id="256" r:id="rId2"/>
    <p:sldId id="547" r:id="rId3"/>
    <p:sldId id="614" r:id="rId4"/>
    <p:sldId id="575" r:id="rId5"/>
    <p:sldId id="549" r:id="rId6"/>
    <p:sldId id="566" r:id="rId7"/>
    <p:sldId id="570" r:id="rId8"/>
    <p:sldId id="617" r:id="rId9"/>
    <p:sldId id="619" r:id="rId10"/>
    <p:sldId id="618" r:id="rId11"/>
    <p:sldId id="553" r:id="rId12"/>
    <p:sldId id="559" r:id="rId13"/>
    <p:sldId id="567" r:id="rId14"/>
    <p:sldId id="568" r:id="rId15"/>
    <p:sldId id="620" r:id="rId16"/>
    <p:sldId id="621" r:id="rId17"/>
    <p:sldId id="574" r:id="rId18"/>
    <p:sldId id="594" r:id="rId19"/>
    <p:sldId id="595" r:id="rId20"/>
    <p:sldId id="485" r:id="rId21"/>
    <p:sldId id="486" r:id="rId22"/>
    <p:sldId id="532" r:id="rId23"/>
    <p:sldId id="572" r:id="rId24"/>
    <p:sldId id="576" r:id="rId25"/>
    <p:sldId id="583" r:id="rId26"/>
    <p:sldId id="487" r:id="rId27"/>
    <p:sldId id="622" r:id="rId28"/>
    <p:sldId id="623" r:id="rId29"/>
    <p:sldId id="624" r:id="rId30"/>
    <p:sldId id="569" r:id="rId31"/>
    <p:sldId id="615" r:id="rId32"/>
    <p:sldId id="563" r:id="rId33"/>
    <p:sldId id="598" r:id="rId34"/>
    <p:sldId id="584" r:id="rId35"/>
    <p:sldId id="585" r:id="rId36"/>
    <p:sldId id="564" r:id="rId37"/>
    <p:sldId id="592" r:id="rId38"/>
    <p:sldId id="593" r:id="rId39"/>
    <p:sldId id="571" r:id="rId40"/>
    <p:sldId id="573" r:id="rId41"/>
    <p:sldId id="577" r:id="rId42"/>
    <p:sldId id="578" r:id="rId43"/>
    <p:sldId id="579" r:id="rId44"/>
    <p:sldId id="580" r:id="rId45"/>
    <p:sldId id="586" r:id="rId46"/>
    <p:sldId id="587" r:id="rId47"/>
    <p:sldId id="590" r:id="rId48"/>
    <p:sldId id="591" r:id="rId49"/>
    <p:sldId id="581" r:id="rId50"/>
    <p:sldId id="582" r:id="rId51"/>
    <p:sldId id="609" r:id="rId52"/>
    <p:sldId id="588" r:id="rId53"/>
    <p:sldId id="589" r:id="rId54"/>
    <p:sldId id="625" r:id="rId55"/>
    <p:sldId id="626" r:id="rId56"/>
    <p:sldId id="599" r:id="rId57"/>
    <p:sldId id="600" r:id="rId58"/>
    <p:sldId id="601" r:id="rId59"/>
    <p:sldId id="602" r:id="rId60"/>
    <p:sldId id="603" r:id="rId61"/>
    <p:sldId id="604" r:id="rId62"/>
    <p:sldId id="605" r:id="rId63"/>
    <p:sldId id="606" r:id="rId64"/>
    <p:sldId id="607" r:id="rId65"/>
    <p:sldId id="608" r:id="rId66"/>
    <p:sldId id="610" r:id="rId67"/>
    <p:sldId id="611" r:id="rId68"/>
    <p:sldId id="612" r:id="rId69"/>
    <p:sldId id="627" r:id="rId70"/>
    <p:sldId id="628" r:id="rId71"/>
    <p:sldId id="629" r:id="rId72"/>
    <p:sldId id="630" r:id="rId73"/>
    <p:sldId id="631" r:id="rId74"/>
    <p:sldId id="632" r:id="rId75"/>
    <p:sldId id="351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0000"/>
    <a:srgbClr val="DAE4F2"/>
    <a:srgbClr val="45441B"/>
    <a:srgbClr val="FF9900"/>
    <a:srgbClr val="006666"/>
    <a:srgbClr val="336600"/>
    <a:srgbClr val="859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256" autoAdjust="0"/>
    <p:restoredTop sz="94660"/>
  </p:normalViewPr>
  <p:slideViewPr>
    <p:cSldViewPr>
      <p:cViewPr>
        <p:scale>
          <a:sx n="70" d="100"/>
          <a:sy n="70" d="100"/>
        </p:scale>
        <p:origin x="-1320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F7720-A0FD-4303-8FF4-A8F11A756C8C}" type="datetimeFigureOut">
              <a:rPr lang="cs-CZ" smtClean="0"/>
              <a:t>11.01.2018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E092A-BC3A-41B1-A75D-01912B96D9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28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6AD4-F989-4B5A-9AE6-98A7425F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00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8B253-9C4E-487B-B502-0A1E8008D6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8574-82CA-4848-AC4B-B2411DA1A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1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33D6D-AC3E-4438-8227-5518FFB7B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3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1083C-BE73-4182-8E09-5E411E60C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20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FF70-7AAD-4E95-ADAD-AA60890EA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91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A991-3DAA-4C2D-8159-ACDCD5941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0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4EC3D-4757-4387-8963-8B9E119D6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5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450AE-6C17-499C-84DD-71464B63A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1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B9A3F-B2E5-4003-94A3-49ADC8B6D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8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BC26F-0242-4928-804E-36FBD329C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400" b="1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3EE8748-A28F-442C-B584-FFCAFD3D6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92" r:id="rId2"/>
    <p:sldLayoutId id="2147483800" r:id="rId3"/>
    <p:sldLayoutId id="2147483793" r:id="rId4"/>
    <p:sldLayoutId id="2147483801" r:id="rId5"/>
    <p:sldLayoutId id="2147483794" r:id="rId6"/>
    <p:sldLayoutId id="2147483795" r:id="rId7"/>
    <p:sldLayoutId id="2147483802" r:id="rId8"/>
    <p:sldLayoutId id="2147483796" r:id="rId9"/>
    <p:sldLayoutId id="2147483797" r:id="rId10"/>
    <p:sldLayoutId id="214748379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6/01/22/tip387-jak-lepe-zabezpecit-e-mail-u-seznamu-proti-kradezi/" TargetMode="External"/><Relationship Id="rId2" Type="http://schemas.openxmlformats.org/officeDocument/2006/relationships/hyperlink" Target="https://365tipu.wordpress.com/2016/12/01/tip669-prvni-vec-co-musite-ochranit-dvoufaktorovym-overenim-je-vas-e-mail-smrtelne-vazn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6/08/05/tip579-jak-casto-si-mam-menit-heslo-kdy-je-nutne-si-heslo-zmenit-a-kdy-je-lepsi-to-nedelat/" TargetMode="External"/><Relationship Id="rId2" Type="http://schemas.openxmlformats.org/officeDocument/2006/relationships/hyperlink" Target="https://365tipu.wordpress.com/2015/05/24/tip144-co-udelat-kdyz-se-nekomu-podarilo-ziskat-moje-heslo-do-nejake-online-sluzby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5/06/24/tip175-jaka-jsou-nejpouzivanejsi-hesla-a-jak-vubec-zachazet-s-hesly-na-internetu/" TargetMode="External"/><Relationship Id="rId2" Type="http://schemas.openxmlformats.org/officeDocument/2006/relationships/hyperlink" Target="https://365tipu.wordpress.com/2015/03/17/tip076-jak-je-to-s-hesly-na-internetu-je-mozne-aby-mi-nekdo-poslal-zapomenute-heslo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365tipu.wordpress.com/2017/03/03/tip735-co-pouzivat-pro-spravu-hesel-jake-jsou-alternativy-pro-lastpass/" TargetMode="External"/><Relationship Id="rId4" Type="http://schemas.openxmlformats.org/officeDocument/2006/relationships/hyperlink" Target="https://365tipu.wordpress.com/2015/11/10/tip314-jak-spravne-zachazet-s-kontrolnimi-otazkami-u-online-sluzeb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pa.cz/clanky/rajce-stale-idealni-web-pro-pedofily-provozovatel-nic-moc-neresi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lomouc.idnes.cz/prostejovsko-detske-porno-sbirka-nahe-deti-fotografie-policie-p7z-/olomouc-zpravy.aspx?c=A171003_094501_olomouc-zpravy_stk" TargetMode="External"/><Relationship Id="rId5" Type="http://schemas.openxmlformats.org/officeDocument/2006/relationships/hyperlink" Target="https://365tipu.wordpress.com/2015/08/18/tip230-je-bezpecne-facebooku-ci-jine-socialni-siti-sverovat-hanbate-fotky/" TargetMode="External"/><Relationship Id="rId4" Type="http://schemas.openxmlformats.org/officeDocument/2006/relationships/hyperlink" Target="https://365tipu.wordpress.com/2015/08/28/tip240-je-bezpecne-davat-na-facebook-fotografie-mych-deti-na-co-bych-melmela-myslet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365tipu.wordpress.com/2016/02/27/tip414-co-je-to-geolokace-a-proc-na-neco-takoveho-myslet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6/10/12/tip629-co-hrozi-na-verejnych-wi-fi-neznameho-puvodu/" TargetMode="External"/><Relationship Id="rId2" Type="http://schemas.openxmlformats.org/officeDocument/2006/relationships/hyperlink" Target="https://365tipu.wordpress.com/2015/09/03/tip246-je-bezpecne-pouzivat-nezname-wi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365tipu.wordpress.com/2017/05/23/tip794-jak-zabezpecit-domaci-wi-fi-proti-nezvanym-hostu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6/05/18/tip504-kde-stahovat-freeware-a-shareware-a-jak-se-nespalit/" TargetMode="External"/><Relationship Id="rId2" Type="http://schemas.openxmlformats.org/officeDocument/2006/relationships/hyperlink" Target="https://365tipu.wordpress.com/2015/08/05/tip217-mohu-si-z-internetu-stahnout-nejake-software-ktere-se-normalne-prodava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365tipu.wordpress.com/2015/09/16/tip260-co-je-to-revenge-porn-nekdy-tez-porno-pomsta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upa.cz/clanky/rajce-stale-idealni-web-pro-pedofily-provozovatel-nic-moc-neresi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rychlofky.wordpress.com/2017/04/13/modra-velryba-a-tajemne-ukoly-po-kterych-umiraji-deti/" TargetMode="External"/><Relationship Id="rId2" Type="http://schemas.openxmlformats.org/officeDocument/2006/relationships/hyperlink" Target="https://rychlofky.wordpress.com/2017/04/14/jak-jsou-pravidla-hry-modra-velryb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rychlofky.wordpress.com/2017/04/13/modra-velryba-a-tajemne-ukoly-po-kterych-umiraji-deti/" TargetMode="External"/><Relationship Id="rId2" Type="http://schemas.openxmlformats.org/officeDocument/2006/relationships/hyperlink" Target="https://rychlofky.wordpress.com/2017/04/14/jak-jsou-pravidla-hry-modra-velryba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5/12/01/co-je-to-tor-a-tor-browser-k-cemu-je-dobry/%C2%A0" TargetMode="External"/><Relationship Id="rId2" Type="http://schemas.openxmlformats.org/officeDocument/2006/relationships/hyperlink" Target="https://365tipu.wordpress.com/2015/06/25/tip176-jak-na-lepsi-soukromi-v-prohlizeci-ghostery-noscript-wot-a-ti-dals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365tipu.wordpress.com/2016/12/02/tip670-jak-otevrit-webovou-adresu-ve-ktere-je-onion/" TargetMode="External"/><Relationship Id="rId5" Type="http://schemas.openxmlformats.org/officeDocument/2006/relationships/hyperlink" Target="https://365tipu.wordpress.com/2016/05/20/tip506-jak-prorazit-cenzorsky-firewall-bude-se-vam-hodit-az-babis-zacne-cenzurovat-internet/" TargetMode="External"/><Relationship Id="rId4" Type="http://schemas.openxmlformats.org/officeDocument/2006/relationships/hyperlink" Target="https://365tipu.wordpress.com/2015/12/16/tip350-dark-web-deep-web-je-v-tom-rozdil-to-si-piste-ze-je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6/02/06/tip402-co-jsou-cookies-a-k-cemu-se-pouzivaji/" TargetMode="External"/><Relationship Id="rId2" Type="http://schemas.openxmlformats.org/officeDocument/2006/relationships/hyperlink" Target="https://365tipu.wordpress.com/2015/12/22/tip356-co-je-to-incognito-inprivate-anonymni-rezim-prohlizece-chrani-ci-nechrani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6/10/21/tip636-co-je-to-ddos/" TargetMode="External"/><Relationship Id="rId2" Type="http://schemas.openxmlformats.org/officeDocument/2006/relationships/hyperlink" Target="https://365tipu.wordpress.com/2016/08/23/tip591-co-je-to-mitm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365tipu.wordpress.com/2016/07/11/tip558-co-je-to-astroturf-astroturfing/" TargetMode="External"/><Relationship Id="rId2" Type="http://schemas.openxmlformats.org/officeDocument/2006/relationships/hyperlink" Target="https://365tipu.wordpress.com/2016/02/17/tip413-mohu-verit-online-recenzim-jak-poznam-falesnou-recenzi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s://365tipu.wordpress.com/2017/05/19/tip791-co-je-to-keylogger/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365tipu.wordpress.com/2015/02/09/tip-040-do-posledni-vule-pridejte-pristupy-k-uctum-na-internetu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daniel@pooh.c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https://365tipu.wordpress.co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365tipu.wordpress.com/2017/02/03/tip715-cim-bezpecneji-chranit-telefon-pin-gesto-otisk-prstu-heslo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justit.cz/2017/09/16/nejpouzivanejsi-ctyrmistny-pin-na-svete-1234-jak-jinak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3717032"/>
            <a:ext cx="7796287" cy="10795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sz="4000" dirty="0" smtClean="0"/>
              <a:t>Někde tam venku je (ne)bezpečno</a:t>
            </a:r>
            <a:endParaRPr lang="cs-CZ" sz="4000" dirty="0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4941168"/>
            <a:ext cx="7704856" cy="1752600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/>
                </a:solidFill>
              </a:rPr>
              <a:t>Daniel Bradbury Dočekal 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2018/01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Hrozby? Ale ano. Hrozby!</a:t>
            </a:r>
            <a:endParaRPr lang="cs-CZ" sz="32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719785" y="1016724"/>
            <a:ext cx="3947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Používáte </a:t>
            </a:r>
            <a:r>
              <a:rPr lang="cs-CZ" dirty="0" err="1" smtClean="0">
                <a:solidFill>
                  <a:schemeClr val="tx2"/>
                </a:solidFill>
              </a:rPr>
              <a:t>dvoufaktorové</a:t>
            </a:r>
            <a:r>
              <a:rPr lang="cs-CZ" dirty="0" smtClean="0">
                <a:solidFill>
                  <a:schemeClr val="tx2"/>
                </a:solidFill>
              </a:rPr>
              <a:t> ověřování? 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První věc, co musíte ochránit </a:t>
            </a:r>
            <a:r>
              <a:rPr lang="cs-CZ" dirty="0" err="1">
                <a:hlinkClick r:id="rId2"/>
              </a:rPr>
              <a:t>dvoufaktorovým</a:t>
            </a:r>
            <a:r>
              <a:rPr lang="cs-CZ" dirty="0">
                <a:hlinkClick r:id="rId2"/>
              </a:rPr>
              <a:t> ověřením, je váš e-mail. Smrtelně. Vážně.</a:t>
            </a:r>
            <a:r>
              <a:rPr lang="cs-CZ" dirty="0"/>
              <a:t> </a:t>
            </a:r>
          </a:p>
        </p:txBody>
      </p:sp>
      <p:sp>
        <p:nvSpPr>
          <p:cNvPr id="3" name="Obdélník 2"/>
          <p:cNvSpPr/>
          <p:nvPr/>
        </p:nvSpPr>
        <p:spPr>
          <a:xfrm>
            <a:off x="2433785" y="472514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3"/>
              </a:rPr>
              <a:t>Jak lépe zabezpečit e-mail u Seznamu proti krádeži</a:t>
            </a: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504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Sociální sítě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401826" y="2514207"/>
            <a:ext cx="3386198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3200" dirty="0" smtClean="0">
                <a:solidFill>
                  <a:schemeClr val="tx2"/>
                </a:solidFill>
              </a:rPr>
              <a:t>Věříte Facebooku (Twitteru, </a:t>
            </a:r>
            <a:r>
              <a:rPr lang="cs-CZ" sz="3200" dirty="0" err="1" smtClean="0">
                <a:solidFill>
                  <a:schemeClr val="tx2"/>
                </a:solidFill>
              </a:rPr>
              <a:t>Snapchatu</a:t>
            </a:r>
            <a:r>
              <a:rPr lang="cs-CZ" sz="3200" dirty="0" smtClean="0">
                <a:solidFill>
                  <a:schemeClr val="tx2"/>
                </a:solidFill>
              </a:rPr>
              <a:t>, </a:t>
            </a:r>
            <a:r>
              <a:rPr lang="cs-CZ" sz="3200" dirty="0" err="1" smtClean="0">
                <a:solidFill>
                  <a:schemeClr val="tx2"/>
                </a:solidFill>
              </a:rPr>
              <a:t>WhatSapp</a:t>
            </a:r>
            <a:r>
              <a:rPr lang="cs-CZ" sz="3200" dirty="0" smtClean="0">
                <a:solidFill>
                  <a:schemeClr val="tx2"/>
                </a:solidFill>
              </a:rPr>
              <a:t>, …), že na něm můžete mít soukromí?</a:t>
            </a:r>
            <a:endParaRPr lang="cs-CZ" sz="3200" dirty="0">
              <a:solidFill>
                <a:schemeClr val="tx2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04220" y="2514207"/>
            <a:ext cx="782482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4000" dirty="0"/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1773238"/>
            <a:ext cx="2428875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3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21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Sociální </a:t>
            </a:r>
            <a:r>
              <a:rPr lang="cs-CZ" dirty="0" smtClean="0"/>
              <a:t>sítě a vaši potomci</a:t>
            </a:r>
            <a:endParaRPr lang="cs-CZ" dirty="0">
              <a:latin typeface="+mn-lt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4590069" y="2638653"/>
            <a:ext cx="2954992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1800" i="1" dirty="0"/>
              <a:t>38% z dětí na Facebooku má méně než 13 let</a:t>
            </a:r>
          </a:p>
        </p:txBody>
      </p:sp>
      <p:sp>
        <p:nvSpPr>
          <p:cNvPr id="13" name="Rectangle 1"/>
          <p:cNvSpPr/>
          <p:nvPr/>
        </p:nvSpPr>
        <p:spPr>
          <a:xfrm>
            <a:off x="4608004" y="4043679"/>
            <a:ext cx="308916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1800" i="1" dirty="0"/>
              <a:t>4 děti ze 100 na Facebooku má 6 a méně roků</a:t>
            </a:r>
          </a:p>
        </p:txBody>
      </p:sp>
      <p:sp>
        <p:nvSpPr>
          <p:cNvPr id="15" name="Obdélník 9"/>
          <p:cNvSpPr/>
          <p:nvPr/>
        </p:nvSpPr>
        <p:spPr>
          <a:xfrm>
            <a:off x="1115616" y="2620879"/>
            <a:ext cx="2155165" cy="34163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eaLnBrk="0" hangingPunct="0"/>
            <a:r>
              <a:rPr lang="cs-CZ" sz="1800" b="1" i="1" dirty="0">
                <a:solidFill>
                  <a:schemeClr val="lt1"/>
                </a:solidFill>
                <a:latin typeface="+mn-lt"/>
                <a:cs typeface="+mn-cs"/>
              </a:rPr>
              <a:t>520 000 ve věku 13 až 18 </a:t>
            </a:r>
          </a:p>
          <a:p>
            <a:pPr algn="r" eaLnBrk="0" hangingPunct="0"/>
            <a:endParaRPr lang="cs-CZ" sz="1800" i="1" dirty="0">
              <a:solidFill>
                <a:schemeClr val="lt1"/>
              </a:solidFill>
              <a:latin typeface="+mn-lt"/>
              <a:cs typeface="+mn-cs"/>
            </a:endParaRPr>
          </a:p>
          <a:p>
            <a:pPr algn="r" eaLnBrk="0" hangingPunct="0"/>
            <a:r>
              <a:rPr lang="cs-CZ" sz="1800" i="1" dirty="0">
                <a:solidFill>
                  <a:schemeClr val="lt1"/>
                </a:solidFill>
                <a:latin typeface="+mn-lt"/>
                <a:cs typeface="+mn-cs"/>
              </a:rPr>
              <a:t>Psss. Nikomu to neříkejte, ale tolik jich v Česku ani nemáme </a:t>
            </a:r>
            <a:r>
              <a:rPr lang="cs-CZ" sz="1800" i="1" dirty="0">
                <a:solidFill>
                  <a:schemeClr val="lt1"/>
                </a:solidFill>
                <a:latin typeface="+mn-lt"/>
                <a:cs typeface="+mn-cs"/>
                <a:sym typeface="Wingdings" panose="05000000000000000000" pitchFamily="2" charset="2"/>
              </a:rPr>
              <a:t> </a:t>
            </a:r>
            <a:endParaRPr lang="cs-CZ" sz="1800" i="1" dirty="0" smtClean="0">
              <a:solidFill>
                <a:schemeClr val="lt1"/>
              </a:solidFill>
              <a:latin typeface="+mn-lt"/>
              <a:cs typeface="+mn-cs"/>
              <a:sym typeface="Wingdings" panose="05000000000000000000" pitchFamily="2" charset="2"/>
            </a:endParaRPr>
          </a:p>
          <a:p>
            <a:pPr algn="r" eaLnBrk="0" hangingPunct="0"/>
            <a:endParaRPr lang="cs-CZ" sz="1800" i="1" dirty="0">
              <a:sym typeface="Wingdings" panose="05000000000000000000" pitchFamily="2" charset="2"/>
            </a:endParaRPr>
          </a:p>
          <a:p>
            <a:pPr algn="r" eaLnBrk="0" hangingPunct="0"/>
            <a:r>
              <a:rPr lang="cs-CZ" sz="1800" i="1" dirty="0" smtClean="0">
                <a:solidFill>
                  <a:schemeClr val="lt1"/>
                </a:solidFill>
                <a:latin typeface="+mn-lt"/>
                <a:cs typeface="+mn-cs"/>
                <a:sym typeface="Wingdings" panose="05000000000000000000" pitchFamily="2" charset="2"/>
              </a:rPr>
              <a:t>On totiž ten zpropadený Facebook je až od 13 let </a:t>
            </a:r>
            <a:endParaRPr lang="cs-CZ" sz="1800" i="1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TextovéPole 4"/>
          <p:cNvSpPr txBox="1"/>
          <p:nvPr/>
        </p:nvSpPr>
        <p:spPr>
          <a:xfrm>
            <a:off x="323528" y="836712"/>
            <a:ext cx="8568952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Co vaše děti a sociální sítě?</a:t>
            </a:r>
          </a:p>
          <a:p>
            <a:pPr eaLnBrk="0" hangingPunct="0"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Naučili jste je správně sociální sítě používat? Vědí co jim hrozí? Víte VY co hrozí vám? 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0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40570" y="965041"/>
            <a:ext cx="4347454" cy="48013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Zveřejňovat „Osobní údaje</a:t>
            </a:r>
            <a:r>
              <a:rPr lang="cs-CZ" sz="1800" dirty="0" smtClean="0">
                <a:solidFill>
                  <a:schemeClr val="tx2"/>
                </a:solidFill>
              </a:rPr>
              <a:t>“ a osobní informace, informace o vás a vaší rodině.</a:t>
            </a: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Zveřejňovat </a:t>
            </a:r>
            <a:r>
              <a:rPr lang="cs-CZ" sz="1800" dirty="0" smtClean="0">
                <a:solidFill>
                  <a:schemeClr val="tx2"/>
                </a:solidFill>
              </a:rPr>
              <a:t>osobní fotografie, své či svých blízkých</a:t>
            </a: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Psát cokoliv, čeho byste o pár minut později mohli litovat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Klikat na podivné odkazy, které vám </a:t>
            </a:r>
            <a:r>
              <a:rPr lang="cs-CZ" sz="1800" dirty="0" smtClean="0">
                <a:solidFill>
                  <a:schemeClr val="tx2"/>
                </a:solidFill>
              </a:rPr>
              <a:t>někdo posílá </a:t>
            </a:r>
            <a:r>
              <a:rPr lang="cs-CZ" sz="1800" dirty="0">
                <a:solidFill>
                  <a:schemeClr val="tx2"/>
                </a:solidFill>
              </a:rPr>
              <a:t>v </a:t>
            </a:r>
            <a:r>
              <a:rPr lang="cs-CZ" sz="1800" dirty="0" smtClean="0">
                <a:solidFill>
                  <a:schemeClr val="tx2"/>
                </a:solidFill>
              </a:rPr>
              <a:t>chatu, e-mailu. A jedno, jestli je to někdo koho znáte.</a:t>
            </a: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Používat podivné aplikace, slibující </a:t>
            </a:r>
            <a:r>
              <a:rPr lang="cs-CZ" sz="1800" dirty="0" smtClean="0">
                <a:solidFill>
                  <a:schemeClr val="tx2"/>
                </a:solidFill>
              </a:rPr>
              <a:t>nesplnitelné</a:t>
            </a:r>
            <a:endParaRPr lang="cs-CZ" sz="1800" dirty="0">
              <a:solidFill>
                <a:schemeClr val="tx2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učíme děti? Naučili jme se to sami? 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158408" y="1124744"/>
            <a:ext cx="3528392" cy="5078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/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Telefonní číslo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Adresu bydliště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E-mailovou adresu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Adresu pro ICQ, Skype, …</a:t>
            </a:r>
          </a:p>
          <a:p>
            <a:pPr eaLnBrk="0" hangingPunct="0"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PIN telefonu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PIN platební karty 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>
                <a:solidFill>
                  <a:schemeClr val="tx2"/>
                </a:solidFill>
              </a:rPr>
              <a:t>Heslo </a:t>
            </a:r>
            <a:r>
              <a:rPr lang="cs-CZ" sz="1800" dirty="0" smtClean="0">
                <a:solidFill>
                  <a:schemeClr val="tx2"/>
                </a:solidFill>
              </a:rPr>
              <a:t>k vašim účtům je dnes velmi cenné zboží … ale o tom až na dalším snímku.</a:t>
            </a: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1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Hesla! Hesla! Hesla!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67923" y="2365775"/>
            <a:ext cx="146706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smtClean="0">
                <a:solidFill>
                  <a:schemeClr val="tx2"/>
                </a:solidFill>
              </a:rPr>
              <a:t>12345</a:t>
            </a: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70489" y="2348880"/>
            <a:ext cx="497434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400" dirty="0"/>
              <a:t>?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235135" y="2365775"/>
            <a:ext cx="172354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smtClean="0">
                <a:solidFill>
                  <a:schemeClr val="tx2"/>
                </a:solidFill>
              </a:rPr>
              <a:t>123456</a:t>
            </a: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737701" y="2348880"/>
            <a:ext cx="497434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400" dirty="0" smtClean="0"/>
              <a:t>!</a:t>
            </a:r>
            <a:endParaRPr lang="cs-CZ" sz="4400" dirty="0"/>
          </a:p>
        </p:txBody>
      </p:sp>
      <p:sp>
        <p:nvSpPr>
          <p:cNvPr id="2" name="Obdélník 1"/>
          <p:cNvSpPr/>
          <p:nvPr/>
        </p:nvSpPr>
        <p:spPr>
          <a:xfrm>
            <a:off x="3575451" y="45811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i="1" dirty="0" smtClean="0">
                <a:latin typeface="+mn-lt"/>
              </a:rPr>
              <a:t>„</a:t>
            </a:r>
            <a:r>
              <a:rPr lang="cs-CZ" i="1" dirty="0">
                <a:latin typeface="+mn-lt"/>
              </a:rPr>
              <a:t>N</a:t>
            </a:r>
            <a:r>
              <a:rPr lang="cs-CZ" i="1" dirty="0" smtClean="0">
                <a:latin typeface="+mn-lt"/>
              </a:rPr>
              <a:t>ikdy </a:t>
            </a:r>
            <a:r>
              <a:rPr lang="cs-CZ" i="1" dirty="0">
                <a:latin typeface="+mn-lt"/>
              </a:rPr>
              <a:t>jsem FB nepovažoval za důležitý, není mi tam co ukrást, tak jsem </a:t>
            </a:r>
            <a:r>
              <a:rPr lang="cs-CZ" i="1" dirty="0" smtClean="0">
                <a:latin typeface="+mn-lt"/>
              </a:rPr>
              <a:t>2FA </a:t>
            </a:r>
            <a:r>
              <a:rPr lang="cs-CZ" i="1" dirty="0">
                <a:latin typeface="+mn-lt"/>
              </a:rPr>
              <a:t>nepoužíval a ani neměl úplně unikátní </a:t>
            </a:r>
            <a:r>
              <a:rPr lang="cs-CZ" i="1" dirty="0" smtClean="0">
                <a:latin typeface="+mn-lt"/>
              </a:rPr>
              <a:t>heslo“</a:t>
            </a:r>
            <a:r>
              <a:rPr lang="cs-CZ" dirty="0" smtClean="0">
                <a:latin typeface="+mn-lt"/>
              </a:rPr>
              <a:t> (Patrick </a:t>
            </a:r>
            <a:r>
              <a:rPr lang="cs-CZ" dirty="0" err="1" smtClean="0">
                <a:latin typeface="+mn-lt"/>
              </a:rPr>
              <a:t>Zandl</a:t>
            </a:r>
            <a:r>
              <a:rPr lang="cs-CZ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387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Hesla! Hesla! Hesla!</a:t>
            </a:r>
            <a:endParaRPr lang="cs-CZ" sz="3200" b="1" dirty="0"/>
          </a:p>
        </p:txBody>
      </p:sp>
      <p:sp>
        <p:nvSpPr>
          <p:cNvPr id="2" name="Obdélník 1"/>
          <p:cNvSpPr/>
          <p:nvPr/>
        </p:nvSpPr>
        <p:spPr>
          <a:xfrm>
            <a:off x="3575451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dirty="0"/>
              <a:t> </a:t>
            </a:r>
            <a:r>
              <a:rPr lang="cs-CZ" dirty="0">
                <a:hlinkClick r:id="rId2"/>
              </a:rPr>
              <a:t>Co udělat, když se někomu podařilo získat moje heslo do nějaké online služby</a:t>
            </a:r>
            <a:endParaRPr lang="cs-CZ" dirty="0">
              <a:latin typeface="+mn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 </a:t>
            </a:r>
            <a:r>
              <a:rPr lang="cs-CZ" dirty="0">
                <a:hlinkClick r:id="rId3"/>
              </a:rPr>
              <a:t>Jak často si mám měnit heslo? Kdy je nutné si heslo změnit a kdy je lepší to nedělat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334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Hesla! Hesla! Hesla!</a:t>
            </a:r>
            <a:endParaRPr lang="cs-CZ" sz="3200" b="1" dirty="0"/>
          </a:p>
        </p:txBody>
      </p:sp>
      <p:sp>
        <p:nvSpPr>
          <p:cNvPr id="3" name="Obdélník 2"/>
          <p:cNvSpPr/>
          <p:nvPr/>
        </p:nvSpPr>
        <p:spPr>
          <a:xfrm>
            <a:off x="2286000" y="172084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V </a:t>
            </a:r>
            <a:r>
              <a:rPr lang="cs-CZ" dirty="0">
                <a:hlinkClick r:id="rId2"/>
              </a:rPr>
              <a:t>Jak je to s hesly na Internetu? Je možné aby mi někdo poslal zapomenuté heslo?</a:t>
            </a:r>
            <a:r>
              <a:rPr lang="cs-CZ" dirty="0"/>
              <a:t> 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jak </a:t>
            </a:r>
            <a:r>
              <a:rPr lang="cs-CZ" dirty="0">
                <a:hlinkClick r:id="rId3"/>
              </a:rPr>
              <a:t>vůbec zacházet s hesly na </a:t>
            </a:r>
            <a:r>
              <a:rPr lang="cs-CZ" dirty="0" smtClean="0">
                <a:hlinkClick r:id="rId3"/>
              </a:rPr>
              <a:t>Internetu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>
                <a:hlinkClick r:id="rId4"/>
              </a:rPr>
              <a:t>Jak </a:t>
            </a:r>
            <a:r>
              <a:rPr lang="cs-CZ" dirty="0">
                <a:hlinkClick r:id="rId4"/>
              </a:rPr>
              <a:t>správně zacházet s kontrolními otázkami u online služeb</a:t>
            </a:r>
            <a:r>
              <a:rPr lang="cs-CZ" dirty="0" smtClean="0">
                <a:hlinkClick r:id="rId4"/>
              </a:rPr>
              <a:t>?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en-US" dirty="0"/>
              <a:t> </a:t>
            </a:r>
            <a:r>
              <a:rPr lang="en-US" dirty="0">
                <a:hlinkClick r:id="rId5"/>
              </a:rPr>
              <a:t>Co </a:t>
            </a:r>
            <a:r>
              <a:rPr lang="en-US" dirty="0" err="1">
                <a:hlinkClick r:id="rId5"/>
              </a:rPr>
              <a:t>používat</a:t>
            </a:r>
            <a:r>
              <a:rPr lang="en-US" dirty="0">
                <a:hlinkClick r:id="rId5"/>
              </a:rPr>
              <a:t> pro </a:t>
            </a:r>
            <a:r>
              <a:rPr lang="en-US" dirty="0" err="1">
                <a:hlinkClick r:id="rId5"/>
              </a:rPr>
              <a:t>správu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hesel</a:t>
            </a:r>
            <a:r>
              <a:rPr lang="en-US" dirty="0">
                <a:hlinkClick r:id="rId5"/>
              </a:rPr>
              <a:t>? </a:t>
            </a:r>
            <a:r>
              <a:rPr lang="en-US" dirty="0" err="1">
                <a:hlinkClick r:id="rId5"/>
              </a:rPr>
              <a:t>Jaké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jsou</a:t>
            </a:r>
            <a:r>
              <a:rPr lang="en-US" dirty="0">
                <a:hlinkClick r:id="rId5"/>
              </a:rPr>
              <a:t> </a:t>
            </a:r>
            <a:r>
              <a:rPr lang="en-US" dirty="0" err="1">
                <a:hlinkClick r:id="rId5"/>
              </a:rPr>
              <a:t>alternativy</a:t>
            </a:r>
            <a:r>
              <a:rPr lang="en-US" dirty="0">
                <a:hlinkClick r:id="rId5"/>
              </a:rPr>
              <a:t> pro </a:t>
            </a:r>
            <a:r>
              <a:rPr lang="en-US" dirty="0" err="1">
                <a:hlinkClick r:id="rId5"/>
              </a:rPr>
              <a:t>LastPass</a:t>
            </a:r>
            <a:r>
              <a:rPr lang="en-US" dirty="0">
                <a:hlinkClick r:id="rId5"/>
              </a:rPr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26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počítačové hry? </a:t>
            </a:r>
            <a:endParaRPr lang="cs-CZ" sz="3200" b="1" dirty="0"/>
          </a:p>
        </p:txBody>
      </p:sp>
      <p:pic>
        <p:nvPicPr>
          <p:cNvPr id="9" name="Picture 2" descr="http://cdn.minecraft.gallery/wp-content/uploads/2012/12/minecraft-nasa-space-shutt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8134"/>
            <a:ext cx="4198774" cy="233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binarymessiah.files.wordpress.com/2012/04/4350db536db99acb55493f22458b70fb_2695_minecraft___server_060809___1_by_nova2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573016"/>
            <a:ext cx="4193416" cy="2503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bestvpn.com/wp-content/uploads/2013/12/wo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18134"/>
            <a:ext cx="4042792" cy="227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assets.vg247.com/current/2012/07/warbands_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042792" cy="22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6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počítačové hry? 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3528392" cy="5355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Dnes 2/3 leté děti používají tablety a </a:t>
            </a:r>
            <a:r>
              <a:rPr lang="cs-CZ" sz="1800" dirty="0" err="1" smtClean="0">
                <a:solidFill>
                  <a:schemeClr val="tx2"/>
                </a:solidFill>
              </a:rPr>
              <a:t>Youtube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Herní konzole nastupují někdy o rok, dva později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Je obtížné najít hry pro děti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Když už je najdete, děti je hrát nechtějí, není nad pořádnou střílečku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Dnešní hry jsou více a vice online a hrají se s dalšími lidmi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Vysoká hrozba závislost, narušení vnímání, schopností komunikace</a:t>
            </a:r>
            <a:endParaRPr lang="cs-CZ" sz="1800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80781" y="836712"/>
            <a:ext cx="3528392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Minecraft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World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 err="1" smtClean="0">
                <a:solidFill>
                  <a:schemeClr val="tx2"/>
                </a:solidFill>
              </a:rPr>
              <a:t>of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 err="1" smtClean="0">
                <a:solidFill>
                  <a:schemeClr val="tx2"/>
                </a:solidFill>
              </a:rPr>
              <a:t>Tanks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World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 err="1" smtClean="0">
                <a:solidFill>
                  <a:schemeClr val="tx2"/>
                </a:solidFill>
              </a:rPr>
              <a:t>of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 err="1" smtClean="0">
                <a:solidFill>
                  <a:schemeClr val="tx2"/>
                </a:solidFill>
              </a:rPr>
              <a:t>Warcraft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League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 err="1" smtClean="0">
                <a:solidFill>
                  <a:schemeClr val="tx2"/>
                </a:solidFill>
              </a:rPr>
              <a:t>of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  <a:r>
              <a:rPr lang="cs-CZ" sz="1800" dirty="0" err="1" smtClean="0">
                <a:solidFill>
                  <a:schemeClr val="tx2"/>
                </a:solidFill>
              </a:rPr>
              <a:t>Legends</a:t>
            </a:r>
            <a:r>
              <a:rPr lang="cs-CZ" sz="1800" dirty="0" smtClean="0">
                <a:solidFill>
                  <a:schemeClr val="tx2"/>
                </a:solidFill>
              </a:rPr>
              <a:t> / Dota2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Stovky her na </a:t>
            </a:r>
            <a:r>
              <a:rPr lang="cs-CZ" sz="1800" dirty="0" err="1" smtClean="0">
                <a:solidFill>
                  <a:schemeClr val="tx2"/>
                </a:solidFill>
              </a:rPr>
              <a:t>iPadu</a:t>
            </a:r>
            <a:r>
              <a:rPr lang="cs-CZ" sz="1800" dirty="0" smtClean="0">
                <a:solidFill>
                  <a:schemeClr val="tx2"/>
                </a:solidFill>
              </a:rPr>
              <a:t>/Androidu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585717" y="4687976"/>
            <a:ext cx="352839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Zásadní riziko pro rodiče v podobě nákupu v aplikacích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Zásadní riziko pro soukromí v </a:t>
            </a:r>
            <a:r>
              <a:rPr lang="cs-CZ" sz="1800" dirty="0" err="1" smtClean="0">
                <a:solidFill>
                  <a:schemeClr val="tx2"/>
                </a:solidFill>
              </a:rPr>
              <a:t>multiplayer</a:t>
            </a:r>
            <a:r>
              <a:rPr lang="cs-CZ" sz="1800" dirty="0" smtClean="0">
                <a:solidFill>
                  <a:schemeClr val="tx2"/>
                </a:solidFill>
              </a:rPr>
              <a:t> hrách</a:t>
            </a:r>
          </a:p>
        </p:txBody>
      </p:sp>
    </p:spTree>
    <p:extLst>
      <p:ext uri="{BB962C8B-B14F-4D97-AF65-F5344CB8AC3E}">
        <p14:creationId xmlns:p14="http://schemas.microsoft.com/office/powerpoint/2010/main" val="31176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s mobilními telefony a tablety? 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" y="908720"/>
            <a:ext cx="3528392" cy="59093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Zásadní riziko pro rodiče v podobě nákupu v aplikacích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Chatovací aplikace riziko pro soukromí, osobní údaje, kontakty s cizími lidmi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Geolokace</a:t>
            </a:r>
            <a:r>
              <a:rPr lang="cs-CZ" sz="1800" dirty="0" smtClean="0">
                <a:solidFill>
                  <a:schemeClr val="tx2"/>
                </a:solidFill>
              </a:rPr>
              <a:t> riziko pro zveřejňování, kde dítě právě je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Fotky a videa (a těmi jsou děti posedlé)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Veřejné </a:t>
            </a:r>
            <a:r>
              <a:rPr lang="cs-CZ" sz="1800" dirty="0" err="1" smtClean="0">
                <a:solidFill>
                  <a:schemeClr val="tx2"/>
                </a:solidFill>
              </a:rPr>
              <a:t>wifi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malware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adware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ransomware</a:t>
            </a:r>
            <a:r>
              <a:rPr lang="cs-CZ" sz="1800" dirty="0" smtClean="0">
                <a:solidFill>
                  <a:schemeClr val="tx2"/>
                </a:solidFill>
              </a:rPr>
              <a:t>, viry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Autorské právo (filmy, hudba, programy)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Přístupy do služeb</a:t>
            </a:r>
          </a:p>
        </p:txBody>
      </p:sp>
      <p:pic>
        <p:nvPicPr>
          <p:cNvPr id="5122" name="Picture 2" descr="http://feed-spot.com/wp-content/uploads/2014/06/nudie-snapc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419872" cy="534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4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67923" y="1789711"/>
            <a:ext cx="541686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3600" dirty="0" smtClean="0">
                <a:solidFill>
                  <a:schemeClr val="tx2"/>
                </a:solidFill>
              </a:rPr>
              <a:t>Internet je veřejný prostor</a:t>
            </a:r>
            <a:endParaRPr lang="cs-CZ" sz="3600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670489" y="1772816"/>
            <a:ext cx="497434" cy="76944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4400" dirty="0"/>
              <a:t>?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Internet je …</a:t>
            </a:r>
            <a:endParaRPr lang="cs-CZ" dirty="0"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215043" y="3645024"/>
            <a:ext cx="5381293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800" dirty="0">
                <a:solidFill>
                  <a:schemeClr val="tx2"/>
                </a:solidFill>
              </a:rPr>
              <a:t>Ani dospělí netuší, že „cokoliv </a:t>
            </a:r>
            <a:r>
              <a:rPr lang="cs-CZ" sz="2800" dirty="0" smtClean="0">
                <a:solidFill>
                  <a:schemeClr val="tx2"/>
                </a:solidFill>
              </a:rPr>
              <a:t>umístí </a:t>
            </a:r>
            <a:r>
              <a:rPr lang="cs-CZ" sz="2800" dirty="0">
                <a:solidFill>
                  <a:schemeClr val="tx2"/>
                </a:solidFill>
              </a:rPr>
              <a:t>na </a:t>
            </a:r>
            <a:r>
              <a:rPr lang="cs-CZ" sz="2800" dirty="0" smtClean="0">
                <a:solidFill>
                  <a:schemeClr val="tx2"/>
                </a:solidFill>
              </a:rPr>
              <a:t>Internet umisťují </a:t>
            </a:r>
            <a:r>
              <a:rPr lang="cs-CZ" sz="2800" dirty="0">
                <a:solidFill>
                  <a:schemeClr val="tx2"/>
                </a:solidFill>
              </a:rPr>
              <a:t>do </a:t>
            </a:r>
            <a:r>
              <a:rPr lang="cs-CZ" sz="2800" b="1" dirty="0">
                <a:solidFill>
                  <a:schemeClr val="tx2"/>
                </a:solidFill>
              </a:rPr>
              <a:t>veřejného prostoru</a:t>
            </a:r>
            <a:r>
              <a:rPr lang="cs-CZ" sz="2800" dirty="0">
                <a:solidFill>
                  <a:schemeClr val="tx2"/>
                </a:solidFill>
              </a:rPr>
              <a:t>“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670488" y="3645024"/>
            <a:ext cx="576405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3600" dirty="0" smtClean="0"/>
              <a:t>!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4645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Podvodníci číhají a oběti lapají</a:t>
            </a:r>
            <a:endParaRPr lang="cs-CZ" dirty="0"/>
          </a:p>
        </p:txBody>
      </p:sp>
      <p:pic>
        <p:nvPicPr>
          <p:cNvPr id="3074" name="Picture 2" descr="C:\Users\Daniel\Dropbox\Camera Uploads\2015-10-05 19_49_02-Skype™ [1] - monikadoc@live.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88" y="1196752"/>
            <a:ext cx="7478169" cy="4667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Podvodníci číhají a oběti lapají</a:t>
            </a:r>
          </a:p>
        </p:txBody>
      </p:sp>
      <p:pic>
        <p:nvPicPr>
          <p:cNvPr id="4098" name="Picture 2" descr="C:\Users\Daniel\Dropbox\Camera Uploads\2015-10-05 19_49_17-Skype™ [1] - monikadoc@live.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14" y="1354226"/>
            <a:ext cx="7192379" cy="416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46" y="5013176"/>
            <a:ext cx="5878513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3200" b="1" dirty="0"/>
              <a:t>Kolik sítí máš, tolikrát jsi člověkem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89" y="902543"/>
            <a:ext cx="6124575" cy="583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/>
          <p:nvPr/>
        </p:nvSpPr>
        <p:spPr>
          <a:xfrm>
            <a:off x="467544" y="911029"/>
            <a:ext cx="2016224" cy="14773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1800" i="1" dirty="0" smtClean="0"/>
              <a:t>Lži, podvody, úniky dat, žádné soukromí. A přesto má až 200 milionů uživatelů</a:t>
            </a:r>
            <a:endParaRPr lang="cs-CZ" sz="1800" i="1" dirty="0"/>
          </a:p>
        </p:txBody>
      </p:sp>
      <p:sp>
        <p:nvSpPr>
          <p:cNvPr id="6" name="Rectangle 1"/>
          <p:cNvSpPr/>
          <p:nvPr/>
        </p:nvSpPr>
        <p:spPr>
          <a:xfrm>
            <a:off x="467544" y="2570326"/>
            <a:ext cx="2016224" cy="14773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1800" i="1" dirty="0" smtClean="0"/>
              <a:t>Slibuje uživatelům soukromí a chce ovládnout celý svět</a:t>
            </a:r>
            <a:endParaRPr lang="cs-CZ" sz="1800" i="1" dirty="0"/>
          </a:p>
        </p:txBody>
      </p:sp>
      <p:sp>
        <p:nvSpPr>
          <p:cNvPr id="7" name="Rectangle 1"/>
          <p:cNvSpPr/>
          <p:nvPr/>
        </p:nvSpPr>
        <p:spPr>
          <a:xfrm>
            <a:off x="467544" y="4229623"/>
            <a:ext cx="2016224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1800" i="1" dirty="0" smtClean="0"/>
              <a:t>Má 900 milionů uživatelů o 200 milionů více, než jeho konkurent (od té samé firmy)</a:t>
            </a:r>
            <a:endParaRPr lang="cs-CZ" sz="1800" i="1" dirty="0"/>
          </a:p>
        </p:txBody>
      </p:sp>
    </p:spTree>
    <p:extLst>
      <p:ext uri="{BB962C8B-B14F-4D97-AF65-F5344CB8AC3E}">
        <p14:creationId xmlns:p14="http://schemas.microsoft.com/office/powerpoint/2010/main" val="732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cs-CZ" sz="3200" b="1" dirty="0" smtClean="0"/>
              <a:t>Přišel Snapchat a nikdy neplní sliby 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5719" y="6021288"/>
            <a:ext cx="80648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Co Internet dostane, to už nikdo nikdy nesmaže. </a:t>
            </a:r>
            <a:endParaRPr lang="cs-CZ" sz="1800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219" y="891313"/>
            <a:ext cx="4752527" cy="180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44" y="3429000"/>
            <a:ext cx="4765525" cy="218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techreviewer.co.uk/wp-content/uploads/2014/05/Snapch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06" y="878363"/>
            <a:ext cx="3393549" cy="2117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7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Návrat instant </a:t>
            </a:r>
            <a:r>
              <a:rPr lang="cs-CZ" sz="3200" b="1" dirty="0" err="1" smtClean="0"/>
              <a:t>messagingu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" y="908720"/>
            <a:ext cx="8075240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My starší pamatujeme ICQ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Většina populace zná/používá </a:t>
            </a:r>
            <a:r>
              <a:rPr lang="cs-CZ" sz="1800" dirty="0" err="1" smtClean="0">
                <a:solidFill>
                  <a:schemeClr val="tx2"/>
                </a:solidFill>
              </a:rPr>
              <a:t>Skype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Děti jedou v </a:t>
            </a:r>
            <a:r>
              <a:rPr lang="cs-CZ" sz="1800" dirty="0" err="1" smtClean="0">
                <a:solidFill>
                  <a:schemeClr val="tx2"/>
                </a:solidFill>
              </a:rPr>
              <a:t>WhatsApp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Snapchat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Viber</a:t>
            </a:r>
            <a:r>
              <a:rPr lang="cs-CZ" sz="1800" dirty="0" smtClean="0">
                <a:solidFill>
                  <a:schemeClr val="tx2"/>
                </a:solidFill>
              </a:rPr>
              <a:t>, Google </a:t>
            </a:r>
            <a:r>
              <a:rPr lang="cs-CZ" sz="1800" dirty="0" err="1" smtClean="0">
                <a:solidFill>
                  <a:schemeClr val="tx2"/>
                </a:solidFill>
              </a:rPr>
              <a:t>Hangouts</a:t>
            </a:r>
            <a:r>
              <a:rPr lang="cs-CZ" sz="1800" dirty="0" smtClean="0">
                <a:solidFill>
                  <a:schemeClr val="tx2"/>
                </a:solidFill>
              </a:rPr>
              <a:t>, Facebook Messenger, </a:t>
            </a:r>
            <a:r>
              <a:rPr lang="cs-CZ" sz="1800" dirty="0" err="1" smtClean="0">
                <a:solidFill>
                  <a:schemeClr val="tx2"/>
                </a:solidFill>
              </a:rPr>
              <a:t>Tinder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Tumblr</a:t>
            </a:r>
            <a:r>
              <a:rPr lang="cs-CZ" sz="1800" dirty="0" smtClean="0">
                <a:solidFill>
                  <a:schemeClr val="tx2"/>
                </a:solidFill>
              </a:rPr>
              <a:t>, Twitter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Instant </a:t>
            </a:r>
            <a:r>
              <a:rPr lang="cs-CZ" sz="1800" dirty="0" err="1" smtClean="0">
                <a:solidFill>
                  <a:schemeClr val="tx2"/>
                </a:solidFill>
              </a:rPr>
              <a:t>messaging</a:t>
            </a:r>
            <a:r>
              <a:rPr lang="cs-CZ" sz="1800" dirty="0" smtClean="0">
                <a:solidFill>
                  <a:schemeClr val="tx2"/>
                </a:solidFill>
              </a:rPr>
              <a:t> už není jenom textový chat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Přišly fotky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Po fotkách přichází video (vč. Instagramu, Facebooku, Vine, </a:t>
            </a:r>
            <a:r>
              <a:rPr lang="cs-CZ" sz="1800" dirty="0" err="1" smtClean="0">
                <a:solidFill>
                  <a:schemeClr val="tx2"/>
                </a:solidFill>
              </a:rPr>
              <a:t>atd</a:t>
            </a:r>
            <a:r>
              <a:rPr lang="cs-CZ" sz="1800" dirty="0" smtClean="0">
                <a:solidFill>
                  <a:schemeClr val="tx2"/>
                </a:solidFill>
              </a:rPr>
              <a:t>)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Po videu přichází </a:t>
            </a:r>
            <a:r>
              <a:rPr lang="cs-CZ" sz="1800" dirty="0" err="1" smtClean="0">
                <a:solidFill>
                  <a:schemeClr val="tx2"/>
                </a:solidFill>
              </a:rPr>
              <a:t>streaming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Pozor na </a:t>
            </a:r>
            <a:r>
              <a:rPr lang="cs-CZ" sz="1800" dirty="0" err="1" smtClean="0">
                <a:solidFill>
                  <a:schemeClr val="tx2"/>
                </a:solidFill>
              </a:rPr>
              <a:t>Periscope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Meerkat</a:t>
            </a:r>
            <a:r>
              <a:rPr lang="cs-CZ" sz="1800" dirty="0" smtClean="0">
                <a:solidFill>
                  <a:schemeClr val="tx2"/>
                </a:solidFill>
              </a:rPr>
              <a:t> a další </a:t>
            </a:r>
          </a:p>
        </p:txBody>
      </p:sp>
    </p:spTree>
    <p:extLst>
      <p:ext uri="{BB962C8B-B14F-4D97-AF65-F5344CB8AC3E}">
        <p14:creationId xmlns:p14="http://schemas.microsoft.com/office/powerpoint/2010/main" val="81879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učíme děti? Naučili jme se to sami? </a:t>
            </a:r>
            <a:endParaRPr lang="cs-CZ" sz="3200" b="1" dirty="0"/>
          </a:p>
        </p:txBody>
      </p:sp>
      <p:pic>
        <p:nvPicPr>
          <p:cNvPr id="1026" name="Picture 2" descr="http://i.iinfo.cz/images/602/rajce-stale-idealni-pro-pedofily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960157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932040" y="6122262"/>
            <a:ext cx="4067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hlinkClick r:id="rId3"/>
              </a:rPr>
              <a:t>Rajče? Stále ideální web pro pedofily. Provozovatel nic moc neřeší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40570" y="965041"/>
            <a:ext cx="4347454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b="1" dirty="0">
                <a:hlinkClick r:id="rId4"/>
              </a:rPr>
              <a:t>Je bezpečné dávat na Facebook fotografie mých dětí? Na co bych měl/měla myslet</a:t>
            </a:r>
            <a:r>
              <a:rPr lang="cs-CZ" sz="1800" b="1" dirty="0" smtClean="0">
                <a:hlinkClick r:id="rId4"/>
              </a:rPr>
              <a:t>?</a:t>
            </a:r>
            <a:endParaRPr lang="cs-CZ" sz="1800" b="1" dirty="0" smtClean="0"/>
          </a:p>
          <a:p>
            <a:endParaRPr lang="cs-CZ" sz="1800" b="1" dirty="0"/>
          </a:p>
          <a:p>
            <a:r>
              <a:rPr lang="cs-CZ" sz="1800" b="1" dirty="0">
                <a:hlinkClick r:id="rId5"/>
              </a:rPr>
              <a:t>Je bezpečné Facebooku či jiné sociální síti svěřovat hanbaté fotky</a:t>
            </a:r>
            <a:r>
              <a:rPr lang="cs-CZ" sz="1800" b="1" dirty="0" smtClean="0">
                <a:hlinkClick r:id="rId5"/>
              </a:rPr>
              <a:t>?</a:t>
            </a:r>
            <a:endParaRPr lang="cs-CZ" sz="1800" b="1" dirty="0"/>
          </a:p>
        </p:txBody>
      </p:sp>
      <p:sp>
        <p:nvSpPr>
          <p:cNvPr id="3" name="Obdélník 2"/>
          <p:cNvSpPr/>
          <p:nvPr/>
        </p:nvSpPr>
        <p:spPr>
          <a:xfrm>
            <a:off x="328297" y="6084495"/>
            <a:ext cx="373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hlinkClick r:id="rId6"/>
              </a:rPr>
              <a:t>Muž si udělal sbírku dětského porna, stahoval i fotky z dovolenkových alb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2452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Facebook (</a:t>
            </a:r>
            <a:r>
              <a:rPr lang="cs-CZ" sz="3200" smtClean="0"/>
              <a:t>a nejen on) </a:t>
            </a:r>
            <a:r>
              <a:rPr lang="cs-CZ" sz="3200" dirty="0"/>
              <a:t>o vás ví všechno …</a:t>
            </a:r>
            <a:endParaRPr lang="cs-CZ" sz="32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46174" y="1124744"/>
            <a:ext cx="497434" cy="6463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3600" dirty="0"/>
              <a:t>!</a:t>
            </a:r>
          </a:p>
        </p:txBody>
      </p:sp>
      <p:sp>
        <p:nvSpPr>
          <p:cNvPr id="12" name="TextovéPole 6"/>
          <p:cNvSpPr txBox="1"/>
          <p:nvPr/>
        </p:nvSpPr>
        <p:spPr>
          <a:xfrm>
            <a:off x="1043608" y="1124744"/>
            <a:ext cx="727280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Co Internet dostane, to už nikdo nikdy nesmaže. 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46174" y="2728371"/>
            <a:ext cx="497434" cy="6463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3600" dirty="0" smtClean="0"/>
              <a:t>?</a:t>
            </a:r>
            <a:endParaRPr lang="cs-CZ" sz="3600" dirty="0"/>
          </a:p>
        </p:txBody>
      </p:sp>
      <p:sp>
        <p:nvSpPr>
          <p:cNvPr id="14" name="TextovéPole 6"/>
          <p:cNvSpPr txBox="1"/>
          <p:nvPr/>
        </p:nvSpPr>
        <p:spPr>
          <a:xfrm>
            <a:off x="1043608" y="2728371"/>
            <a:ext cx="727280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Proč to vlastně ten Facebook a ostatní dělají? Altruismus to nebude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46174" y="4675452"/>
            <a:ext cx="497434" cy="6463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3600" dirty="0"/>
              <a:t>!</a:t>
            </a:r>
          </a:p>
        </p:txBody>
      </p:sp>
      <p:sp>
        <p:nvSpPr>
          <p:cNvPr id="16" name="TextovéPole 6"/>
          <p:cNvSpPr txBox="1"/>
          <p:nvPr/>
        </p:nvSpPr>
        <p:spPr>
          <a:xfrm>
            <a:off x="1043608" y="4675452"/>
            <a:ext cx="727280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Všichni máme nějaké ty profily na Internetu. O těch stínových ani nevíme</a:t>
            </a:r>
            <a:endParaRPr lang="cs-CZ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s mobilními telefony a tablety? 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" y="908720"/>
            <a:ext cx="7355160" cy="37856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b="1" dirty="0" err="1" smtClean="0">
                <a:solidFill>
                  <a:schemeClr val="tx2"/>
                </a:solidFill>
              </a:rPr>
              <a:t>Geolokace</a:t>
            </a:r>
            <a:r>
              <a:rPr lang="cs-CZ" dirty="0" smtClean="0">
                <a:solidFill>
                  <a:schemeClr val="tx2"/>
                </a:solidFill>
              </a:rPr>
              <a:t> = riziko pro zveřejňování, kde dítě právě je.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dirty="0" smtClean="0">
                <a:solidFill>
                  <a:schemeClr val="tx2"/>
                </a:solidFill>
              </a:rPr>
              <a:t>Informace o poloze s </a:t>
            </a:r>
            <a:r>
              <a:rPr lang="cs-CZ" dirty="0" err="1" smtClean="0">
                <a:solidFill>
                  <a:schemeClr val="tx2"/>
                </a:solidFill>
              </a:rPr>
              <a:t>epřipojují</a:t>
            </a:r>
            <a:r>
              <a:rPr lang="cs-CZ" dirty="0" smtClean="0">
                <a:solidFill>
                  <a:schemeClr val="tx2"/>
                </a:solidFill>
              </a:rPr>
              <a:t> k fotkám, příspěvkům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b="1" dirty="0" smtClean="0">
                <a:solidFill>
                  <a:schemeClr val="tx2"/>
                </a:solidFill>
              </a:rPr>
              <a:t>Nalézt kde se nachází mobil</a:t>
            </a:r>
            <a:r>
              <a:rPr lang="cs-CZ" dirty="0" smtClean="0">
                <a:solidFill>
                  <a:schemeClr val="tx2"/>
                </a:solidFill>
              </a:rPr>
              <a:t> je ale užitečná služba ať už hledáte kam se zatoulalo dítě nebo kam se poděl ztracený/ukradený mobil</a:t>
            </a:r>
          </a:p>
        </p:txBody>
      </p:sp>
      <p:sp>
        <p:nvSpPr>
          <p:cNvPr id="2" name="Obdélník 1"/>
          <p:cNvSpPr/>
          <p:nvPr/>
        </p:nvSpPr>
        <p:spPr>
          <a:xfrm>
            <a:off x="4283968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2"/>
              </a:rPr>
              <a:t>Co je to geolokace? A proč na něco takového myslet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14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s mobilními telefony a tablety? 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" y="908720"/>
            <a:ext cx="352839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Veřejné </a:t>
            </a:r>
            <a:r>
              <a:rPr lang="cs-CZ" sz="1800" dirty="0" err="1" smtClean="0">
                <a:solidFill>
                  <a:schemeClr val="tx2"/>
                </a:solidFill>
              </a:rPr>
              <a:t>wifi</a:t>
            </a:r>
            <a:endParaRPr lang="cs-CZ" sz="1800" dirty="0" smtClean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286000" y="172084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 </a:t>
            </a:r>
            <a:r>
              <a:rPr lang="cs-CZ" dirty="0">
                <a:hlinkClick r:id="rId2"/>
              </a:rPr>
              <a:t>Je bezpečné používat neznámé </a:t>
            </a:r>
            <a:r>
              <a:rPr lang="cs-CZ" dirty="0" err="1">
                <a:hlinkClick r:id="rId2"/>
              </a:rPr>
              <a:t>WiFI</a:t>
            </a:r>
            <a:r>
              <a:rPr lang="cs-CZ" dirty="0">
                <a:hlinkClick r:id="rId2"/>
              </a:rPr>
              <a:t>?</a:t>
            </a:r>
            <a:r>
              <a:rPr lang="cs-CZ" dirty="0"/>
              <a:t> Z otázky vám už asi musí být jasné, že to bezpečné není. Ale tenhle tip poradí řadu věcí jak to udělat bezpečnější. A také to co nedělat. </a:t>
            </a:r>
            <a:r>
              <a:rPr lang="cs-CZ" i="1" dirty="0"/>
              <a:t>A</a:t>
            </a:r>
            <a:r>
              <a:rPr lang="cs-CZ" dirty="0"/>
              <a:t> pokud to chcete shrnuté z jiného pohledu, v </a:t>
            </a:r>
            <a:r>
              <a:rPr lang="cs-CZ" dirty="0">
                <a:hlinkClick r:id="rId3"/>
              </a:rPr>
              <a:t>Co hrozí na veřejných Wi-Fi neznámého původu?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56992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 </a:t>
            </a:r>
            <a:r>
              <a:rPr lang="cs-CZ" dirty="0">
                <a:hlinkClick r:id="rId4"/>
              </a:rPr>
              <a:t>Jak zabezpečit domácí Wi-Fi proti nezvaným hostům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2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Co s mobilními telefony a tablety? 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" y="908720"/>
            <a:ext cx="352839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Autorské právo (filmy, hudba, programy)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286000" y="24595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í </a:t>
            </a:r>
            <a:r>
              <a:rPr lang="cs-CZ" dirty="0">
                <a:hlinkClick r:id="rId2"/>
              </a:rPr>
              <a:t>Mohu si z Internetu stáhnout nějaké software, které se normálně prodává?</a:t>
            </a:r>
            <a:r>
              <a:rPr lang="cs-CZ" dirty="0"/>
              <a:t>  A ve rovnou </a:t>
            </a:r>
            <a:r>
              <a:rPr lang="cs-CZ" dirty="0">
                <a:hlinkClick r:id="rId3"/>
              </a:rPr>
              <a:t>Kde stahovat freeware a shareware? </a:t>
            </a:r>
            <a:r>
              <a:rPr lang="cs-CZ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87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Rostou … </a:t>
            </a:r>
            <a:endParaRPr lang="cs-CZ" dirty="0"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63688" y="1052736"/>
            <a:ext cx="5381293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4800" dirty="0" smtClean="0">
                <a:solidFill>
                  <a:schemeClr val="tx2"/>
                </a:solidFill>
              </a:rPr>
              <a:t>Rostou</a:t>
            </a:r>
          </a:p>
          <a:p>
            <a:pPr algn="ctr" eaLnBrk="0" hangingPunct="0">
              <a:defRPr/>
            </a:pPr>
            <a:r>
              <a:rPr lang="cs-CZ" sz="4800" dirty="0" smtClean="0">
                <a:solidFill>
                  <a:schemeClr val="tx2"/>
                </a:solidFill>
              </a:rPr>
              <a:t>Rostou</a:t>
            </a:r>
          </a:p>
          <a:p>
            <a:pPr algn="ctr" eaLnBrk="0" hangingPunct="0">
              <a:defRPr/>
            </a:pPr>
            <a:r>
              <a:rPr lang="cs-CZ" sz="4800" dirty="0" smtClean="0">
                <a:solidFill>
                  <a:schemeClr val="tx2"/>
                </a:solidFill>
              </a:rPr>
              <a:t>Až</a:t>
            </a:r>
          </a:p>
          <a:p>
            <a:pPr algn="ctr" eaLnBrk="0" hangingPunct="0">
              <a:defRPr/>
            </a:pPr>
            <a:r>
              <a:rPr lang="cs-CZ" sz="4800" dirty="0" smtClean="0">
                <a:solidFill>
                  <a:schemeClr val="tx2"/>
                </a:solidFill>
              </a:rPr>
              <a:t>Z</a:t>
            </a:r>
          </a:p>
          <a:p>
            <a:pPr algn="ctr" eaLnBrk="0" hangingPunct="0">
              <a:defRPr/>
            </a:pPr>
            <a:r>
              <a:rPr lang="cs-CZ" sz="4800" dirty="0" smtClean="0">
                <a:solidFill>
                  <a:schemeClr val="tx2"/>
                </a:solidFill>
              </a:rPr>
              <a:t>Toho </a:t>
            </a:r>
          </a:p>
          <a:p>
            <a:pPr algn="ctr" eaLnBrk="0" hangingPunct="0">
              <a:defRPr/>
            </a:pPr>
            <a:r>
              <a:rPr lang="cs-CZ" sz="4800" dirty="0" smtClean="0">
                <a:solidFill>
                  <a:schemeClr val="tx2"/>
                </a:solidFill>
              </a:rPr>
              <a:t>vyrostou</a:t>
            </a:r>
            <a:endParaRPr lang="cs-CZ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9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Cizí lidé byl dobrý koncept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2878901" y="2514207"/>
            <a:ext cx="3386198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3200" dirty="0">
                <a:solidFill>
                  <a:schemeClr val="tx2"/>
                </a:solidFill>
              </a:rPr>
              <a:t>A co „cizí“ lidé na Internetu?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181295" y="2514207"/>
            <a:ext cx="782482" cy="70788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4000" dirty="0"/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736" y="1124744"/>
            <a:ext cx="62865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23529" y="4653136"/>
            <a:ext cx="4176464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1600" b="1" dirty="0"/>
              <a:t>Z </a:t>
            </a:r>
            <a:r>
              <a:rPr lang="cs-CZ" sz="1600" b="1" dirty="0" err="1"/>
              <a:t>facebookového</a:t>
            </a:r>
            <a:r>
              <a:rPr lang="cs-CZ" sz="1600" b="1" dirty="0"/>
              <a:t> přítele se vyklubal pedofil</a:t>
            </a:r>
          </a:p>
          <a:p>
            <a:pPr eaLnBrk="0" hangingPunct="0">
              <a:defRPr/>
            </a:pP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Kroměřížsko – Jsem policista a chci se s tebou sejít: takto lákal v únoru dívku na schůzku prostřednictvím sociální sítě Facebook nedávno dopadený muž z Kroměřížska.</a:t>
            </a:r>
          </a:p>
        </p:txBody>
      </p:sp>
    </p:spTree>
    <p:extLst>
      <p:ext uri="{BB962C8B-B14F-4D97-AF65-F5344CB8AC3E}">
        <p14:creationId xmlns:p14="http://schemas.microsoft.com/office/powerpoint/2010/main" val="13658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Nikdy nevíte kdo na druhé straně opravdu je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42577" y="2780928"/>
            <a:ext cx="7039799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2800" dirty="0">
                <a:solidFill>
                  <a:schemeClr val="tx2"/>
                </a:solidFill>
              </a:rPr>
              <a:t>Na </a:t>
            </a:r>
            <a:r>
              <a:rPr lang="cs-CZ" sz="2800" dirty="0" smtClean="0">
                <a:solidFill>
                  <a:schemeClr val="tx2"/>
                </a:solidFill>
              </a:rPr>
              <a:t>Facebooku/Internetu/e-mailu</a:t>
            </a:r>
            <a:r>
              <a:rPr lang="cs-CZ" sz="2800" baseline="30000" dirty="0" smtClean="0">
                <a:solidFill>
                  <a:schemeClr val="tx2"/>
                </a:solidFill>
              </a:rPr>
              <a:t>*)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  <a:r>
              <a:rPr lang="cs-CZ" sz="2800" dirty="0">
                <a:solidFill>
                  <a:schemeClr val="tx2"/>
                </a:solidFill>
              </a:rPr>
              <a:t>se může kdokoliv vydávat za kohokoliv.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3568" y="2780928"/>
            <a:ext cx="759010" cy="6463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3600" dirty="0"/>
              <a:t>!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292080" y="6165304"/>
            <a:ext cx="31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aseline="30000" dirty="0" smtClean="0">
                <a:latin typeface="+mj-lt"/>
              </a:rPr>
              <a:t>*)</a:t>
            </a:r>
            <a:r>
              <a:rPr lang="cs-CZ" dirty="0" smtClean="0">
                <a:latin typeface="+mj-lt"/>
              </a:rPr>
              <a:t> nehodící se škrtněte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29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21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Nikdy nevíte kdo na druhé straně opravdu </a:t>
            </a:r>
            <a:r>
              <a:rPr lang="cs-CZ" dirty="0" smtClean="0"/>
              <a:t>je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059832" y="2708920"/>
            <a:ext cx="2605651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eaLnBrk="0" hangingPunct="0">
              <a:defRPr sz="1800" i="1"/>
            </a:lvl1pPr>
          </a:lstStyle>
          <a:p>
            <a:r>
              <a:rPr lang="cs-CZ" sz="2800" i="0" dirty="0"/>
              <a:t>Koho si přidáte mezi </a:t>
            </a:r>
            <a:r>
              <a:rPr lang="cs-CZ" sz="2800" i="0" dirty="0" smtClean="0"/>
              <a:t>přátele </a:t>
            </a:r>
            <a:r>
              <a:rPr lang="cs-CZ" sz="2800" i="0" dirty="0"/>
              <a:t>na Facebooku?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79512" y="1484784"/>
            <a:ext cx="2664296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eaLnBrk="0" hangingPunct="0">
              <a:defRPr sz="1800" i="1"/>
            </a:lvl1pPr>
          </a:lstStyle>
          <a:p>
            <a:r>
              <a:rPr lang="cs-CZ" sz="2800" i="0" dirty="0" smtClean="0"/>
              <a:t>Jak ověříte, že žádost o kontakt v Linkedin je pravá? </a:t>
            </a:r>
            <a:endParaRPr lang="cs-CZ" sz="2800" i="0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5796136" y="4221088"/>
            <a:ext cx="2880320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eaLnBrk="0" hangingPunct="0">
              <a:defRPr sz="1800" i="1"/>
            </a:lvl1pPr>
          </a:lstStyle>
          <a:p>
            <a:r>
              <a:rPr lang="cs-CZ" sz="2800" i="0" dirty="0" smtClean="0"/>
              <a:t>Ověřujete si e-mail, který právě přišel nebo slepě důvěřujete?</a:t>
            </a:r>
            <a:endParaRPr lang="cs-CZ" sz="2800" i="0" dirty="0"/>
          </a:p>
        </p:txBody>
      </p:sp>
    </p:spTree>
    <p:extLst>
      <p:ext uri="{BB962C8B-B14F-4D97-AF65-F5344CB8AC3E}">
        <p14:creationId xmlns:p14="http://schemas.microsoft.com/office/powerpoint/2010/main" val="13304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Od </a:t>
            </a:r>
            <a:r>
              <a:rPr lang="cs-CZ" sz="3200" b="1" dirty="0" err="1" smtClean="0"/>
              <a:t>tabletů</a:t>
            </a:r>
            <a:r>
              <a:rPr lang="cs-CZ" sz="3200" b="1" dirty="0" smtClean="0"/>
              <a:t> je krok k BYOD a notebookům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" y="908720"/>
            <a:ext cx="3528392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S notebooky i tablety je řada problémů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Krádeže, zapomenuté, zničené, nechráněné proti útokům, </a:t>
            </a:r>
            <a:r>
              <a:rPr lang="cs-CZ" sz="1800" dirty="0" err="1" smtClean="0">
                <a:solidFill>
                  <a:schemeClr val="tx2"/>
                </a:solidFill>
              </a:rPr>
              <a:t>odvizení</a:t>
            </a:r>
            <a:r>
              <a:rPr lang="cs-CZ" sz="1800" dirty="0" smtClean="0">
                <a:solidFill>
                  <a:schemeClr val="tx2"/>
                </a:solidFill>
              </a:rPr>
              <a:t>, virům.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Sledování ztracených zařízení (Apple/Android)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Hesla na Internetu i v dalších aplikacích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Soukromé soubory, fotografie, videa – vše uložené v zařízeních bez ochrany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88024" y="908720"/>
            <a:ext cx="3528392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Aktualizace operačních systémů i instalovaného software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Antivirové programy? </a:t>
            </a:r>
            <a:r>
              <a:rPr lang="cs-CZ" sz="1800" dirty="0" err="1" smtClean="0">
                <a:solidFill>
                  <a:schemeClr val="tx2"/>
                </a:solidFill>
              </a:rPr>
              <a:t>Antimalware</a:t>
            </a:r>
            <a:r>
              <a:rPr lang="cs-CZ" sz="1800" dirty="0" smtClean="0">
                <a:solidFill>
                  <a:schemeClr val="tx2"/>
                </a:solidFill>
              </a:rPr>
              <a:t>?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Zálohování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788024" y="3501008"/>
            <a:ext cx="35283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Zásadní nebezpečí? </a:t>
            </a:r>
            <a:r>
              <a:rPr lang="cs-CZ" sz="1800" b="1" dirty="0" smtClean="0">
                <a:solidFill>
                  <a:schemeClr val="tx2"/>
                </a:solidFill>
              </a:rPr>
              <a:t>CLOUD!</a:t>
            </a:r>
            <a:endParaRPr lang="cs-CZ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Podvodníci číhají a oběti lapají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5878513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37286"/>
            <a:ext cx="5878513" cy="1811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5878513" cy="1828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Online svět je nebezpečnější než ten </a:t>
            </a:r>
            <a:r>
              <a:rPr lang="cs-CZ" dirty="0" err="1" smtClean="0"/>
              <a:t>offline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6135464" cy="199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284984"/>
            <a:ext cx="6135464" cy="211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13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Už jste vyhráli iPhone? </a:t>
            </a:r>
            <a:r>
              <a:rPr lang="cs-CZ" sz="3200" b="1" dirty="0" err="1" smtClean="0"/>
              <a:t>iPad</a:t>
            </a:r>
            <a:r>
              <a:rPr lang="cs-CZ" sz="3200" b="1" dirty="0" smtClean="0"/>
              <a:t>? </a:t>
            </a:r>
            <a:endParaRPr lang="cs-CZ" sz="32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" y="980728"/>
            <a:ext cx="8964613" cy="561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42577" y="2780928"/>
            <a:ext cx="703979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Motivace dokáže divy, zázraky a nemožné. 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83568" y="2780928"/>
            <a:ext cx="759010" cy="64633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7031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" y="1101819"/>
            <a:ext cx="9169871" cy="434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3212976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Vážně je největší nebezpečí PORNO? </a:t>
            </a:r>
            <a:endParaRPr lang="cs-CZ" sz="32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" y="1101819"/>
            <a:ext cx="9148836" cy="85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5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6038980" cy="548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3212976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Vážně je největší nebezpečí PORNO? 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71616" y="692696"/>
            <a:ext cx="2315183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Žádné varování, žádný požadavek na </a:t>
            </a:r>
            <a:r>
              <a:rPr lang="cs-CZ" sz="1800" dirty="0" err="1" smtClean="0">
                <a:solidFill>
                  <a:schemeClr val="tx2"/>
                </a:solidFill>
              </a:rPr>
              <a:t>odkliknutí</a:t>
            </a:r>
            <a:r>
              <a:rPr lang="cs-CZ" sz="1800" dirty="0" smtClean="0">
                <a:solidFill>
                  <a:schemeClr val="tx2"/>
                </a:solidFill>
              </a:rPr>
              <a:t> věku, vše volně dostupné v Seznamu i Google. </a:t>
            </a:r>
          </a:p>
        </p:txBody>
      </p:sp>
    </p:spTree>
    <p:extLst>
      <p:ext uri="{BB962C8B-B14F-4D97-AF65-F5344CB8AC3E}">
        <p14:creationId xmlns:p14="http://schemas.microsoft.com/office/powerpoint/2010/main" val="21790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701" y="2250554"/>
            <a:ext cx="5172075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Staronové triky v novém odění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46607" y="4494599"/>
            <a:ext cx="2605651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eaLnBrk="0" hangingPunct="0">
              <a:defRPr sz="1800" i="1"/>
            </a:lvl1pPr>
          </a:lstStyle>
          <a:p>
            <a:r>
              <a:rPr lang="cs-CZ" sz="2800" i="0" dirty="0" smtClean="0"/>
              <a:t>Šikana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err="1" smtClean="0"/>
              <a:t>kyberšikana</a:t>
            </a:r>
            <a:endParaRPr lang="cs-CZ" sz="2800" i="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46607" y="764704"/>
            <a:ext cx="2664296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eaLnBrk="0" hangingPunct="0">
              <a:defRPr sz="1800" i="1"/>
            </a:lvl1pPr>
          </a:lstStyle>
          <a:p>
            <a:r>
              <a:rPr lang="cs-CZ" sz="2800" i="0" dirty="0" smtClean="0"/>
              <a:t>Závislost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err="1" smtClean="0"/>
              <a:t>kyberzávislost</a:t>
            </a:r>
            <a:endParaRPr lang="cs-CZ" sz="2800" i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03848" y="764704"/>
            <a:ext cx="5422544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Drogy, cigarety, alkohol, hrací automaty … internet, sociální sítě, počítačové hry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59832" y="4494599"/>
            <a:ext cx="5422544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Násilí, ponižování, zesměšňování, vydírání, sebepoškozování .. SMS, e-mail, fotografie, sociální sítě, </a:t>
            </a:r>
            <a:r>
              <a:rPr lang="cs-CZ" sz="2800" dirty="0" err="1" smtClean="0">
                <a:solidFill>
                  <a:schemeClr val="tx2"/>
                </a:solidFill>
              </a:rPr>
              <a:t>hack</a:t>
            </a:r>
            <a:r>
              <a:rPr lang="cs-CZ" sz="2800" dirty="0" smtClean="0">
                <a:solidFill>
                  <a:schemeClr val="tx2"/>
                </a:solidFill>
              </a:rPr>
              <a:t>, falešné účty, ztráty identit</a:t>
            </a:r>
            <a:endParaRPr lang="cs-CZ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4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Děti a nástup počítačů a Internetu</a:t>
            </a:r>
            <a:endParaRPr lang="cs-CZ" sz="3200" b="1" dirty="0"/>
          </a:p>
        </p:txBody>
      </p:sp>
      <p:sp>
        <p:nvSpPr>
          <p:cNvPr id="13" name="TextovéPole 4"/>
          <p:cNvSpPr txBox="1"/>
          <p:nvPr/>
        </p:nvSpPr>
        <p:spPr>
          <a:xfrm>
            <a:off x="457200" y="991756"/>
            <a:ext cx="8229600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3 roky – </a:t>
            </a:r>
            <a:r>
              <a:rPr lang="cs-CZ" dirty="0" err="1" smtClean="0">
                <a:solidFill>
                  <a:schemeClr val="tx1"/>
                </a:solidFill>
              </a:rPr>
              <a:t>YouTube</a:t>
            </a: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6 let – začíná umět či již umí číst a psát</a:t>
            </a: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6 let – počítačové hry, včetně těch s dalšími lidmi</a:t>
            </a: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7 let – má vlastní mobil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8 let – chce být </a:t>
            </a:r>
            <a:r>
              <a:rPr lang="cs-CZ" dirty="0" err="1" smtClean="0">
                <a:solidFill>
                  <a:schemeClr val="tx1"/>
                </a:solidFill>
              </a:rPr>
              <a:t>Youtuberem</a:t>
            </a:r>
            <a:endParaRPr lang="cs-CZ" dirty="0" smtClean="0">
              <a:solidFill>
                <a:schemeClr val="tx1"/>
              </a:solidFill>
            </a:endParaRPr>
          </a:p>
          <a:p>
            <a:pPr eaLnBrk="0" hangingPunct="0"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9 let – chce poprvé mít Facebook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13 let – Facebook je nebaví, schovali se do </a:t>
            </a:r>
            <a:r>
              <a:rPr lang="cs-CZ" dirty="0" err="1" smtClean="0">
                <a:solidFill>
                  <a:schemeClr val="tx1"/>
                </a:solidFill>
              </a:rPr>
              <a:t>Snapchatu</a:t>
            </a: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15 let – první lásky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9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ovéPole 21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Staronové triky v novém odění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46607" y="4365104"/>
            <a:ext cx="2605651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eaLnBrk="0" hangingPunct="0">
              <a:defRPr sz="1800" i="1"/>
            </a:lvl1pPr>
          </a:lstStyle>
          <a:p>
            <a:r>
              <a:rPr lang="cs-CZ" sz="2800" i="0" dirty="0" smtClean="0"/>
              <a:t>Soused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smtClean="0"/>
              <a:t>Od naproti</a:t>
            </a:r>
            <a:endParaRPr lang="cs-CZ" sz="2800" i="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46607" y="1427371"/>
            <a:ext cx="2664296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r" eaLnBrk="0" hangingPunct="0">
              <a:defRPr sz="1800" i="1"/>
            </a:lvl1pPr>
          </a:lstStyle>
          <a:p>
            <a:r>
              <a:rPr lang="cs-CZ" sz="2800" i="0" dirty="0" smtClean="0"/>
              <a:t>Zločin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smtClean="0"/>
              <a:t>.</a:t>
            </a:r>
          </a:p>
          <a:p>
            <a:r>
              <a:rPr lang="cs-CZ" sz="2800" i="0" dirty="0" err="1" smtClean="0"/>
              <a:t>Kyberločin</a:t>
            </a:r>
            <a:endParaRPr lang="cs-CZ" sz="2800" i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03848" y="1427371"/>
            <a:ext cx="5422544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2800" dirty="0" smtClean="0">
                <a:solidFill>
                  <a:schemeClr val="tx2"/>
                </a:solidFill>
              </a:rPr>
              <a:t>Viry, </a:t>
            </a:r>
            <a:r>
              <a:rPr lang="cs-CZ" sz="2800" dirty="0" err="1" smtClean="0">
                <a:solidFill>
                  <a:schemeClr val="tx2"/>
                </a:solidFill>
              </a:rPr>
              <a:t>malware</a:t>
            </a:r>
            <a:r>
              <a:rPr lang="cs-CZ" sz="2800" dirty="0" smtClean="0">
                <a:solidFill>
                  <a:schemeClr val="tx2"/>
                </a:solidFill>
              </a:rPr>
              <a:t>, </a:t>
            </a:r>
            <a:r>
              <a:rPr lang="cs-CZ" sz="2800" dirty="0" err="1" smtClean="0">
                <a:solidFill>
                  <a:schemeClr val="tx2"/>
                </a:solidFill>
              </a:rPr>
              <a:t>adware</a:t>
            </a:r>
            <a:r>
              <a:rPr lang="cs-CZ" sz="2800" dirty="0" smtClean="0">
                <a:solidFill>
                  <a:schemeClr val="tx2"/>
                </a:solidFill>
              </a:rPr>
              <a:t>, </a:t>
            </a:r>
            <a:r>
              <a:rPr lang="cs-CZ" sz="2800" dirty="0" err="1" smtClean="0">
                <a:solidFill>
                  <a:schemeClr val="tx2"/>
                </a:solidFill>
              </a:rPr>
              <a:t>ransomware</a:t>
            </a:r>
            <a:r>
              <a:rPr lang="cs-CZ" sz="2800" dirty="0" smtClean="0">
                <a:solidFill>
                  <a:schemeClr val="tx2"/>
                </a:solidFill>
              </a:rPr>
              <a:t>, hackeři, identita, platební karty, online účty</a:t>
            </a:r>
            <a:endParaRPr lang="cs-CZ" sz="2800" dirty="0">
              <a:solidFill>
                <a:schemeClr val="tx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59832" y="4365104"/>
            <a:ext cx="5422544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cs-CZ" sz="2800" dirty="0" err="1" smtClean="0">
                <a:solidFill>
                  <a:schemeClr val="tx2"/>
                </a:solidFill>
              </a:rPr>
              <a:t>Kyberstalking</a:t>
            </a:r>
            <a:r>
              <a:rPr lang="cs-CZ" sz="2800" dirty="0" smtClean="0">
                <a:solidFill>
                  <a:schemeClr val="tx2"/>
                </a:solidFill>
              </a:rPr>
              <a:t>, </a:t>
            </a:r>
            <a:r>
              <a:rPr lang="cs-CZ" sz="2800" dirty="0" err="1" smtClean="0">
                <a:solidFill>
                  <a:schemeClr val="tx2"/>
                </a:solidFill>
              </a:rPr>
              <a:t>sexting</a:t>
            </a:r>
            <a:r>
              <a:rPr lang="cs-CZ" sz="2800" dirty="0" smtClean="0">
                <a:solidFill>
                  <a:schemeClr val="tx2"/>
                </a:solidFill>
              </a:rPr>
              <a:t>, pedofilové a pedofilní sítě, sexuální predátoři, dětské porno, porno, </a:t>
            </a:r>
            <a:r>
              <a:rPr lang="cs-CZ" sz="2800" dirty="0" err="1" smtClean="0">
                <a:solidFill>
                  <a:schemeClr val="tx2"/>
                </a:solidFill>
              </a:rPr>
              <a:t>selfie</a:t>
            </a:r>
            <a:r>
              <a:rPr lang="cs-CZ" sz="2800" dirty="0" smtClean="0">
                <a:solidFill>
                  <a:schemeClr val="tx2"/>
                </a:solidFill>
              </a:rPr>
              <a:t>, </a:t>
            </a:r>
            <a:r>
              <a:rPr lang="cs-CZ" sz="2800" dirty="0" err="1" smtClean="0">
                <a:solidFill>
                  <a:schemeClr val="tx2"/>
                </a:solidFill>
              </a:rPr>
              <a:t>revenge</a:t>
            </a:r>
            <a:r>
              <a:rPr lang="cs-CZ" sz="2800" dirty="0" smtClean="0">
                <a:solidFill>
                  <a:schemeClr val="tx2"/>
                </a:solidFill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</a:rPr>
              <a:t>porn</a:t>
            </a:r>
            <a:endParaRPr lang="cs-CZ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3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 smtClean="0"/>
              <a:t>Sexting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8229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1800" dirty="0" smtClean="0"/>
              <a:t>Vyjadřuje </a:t>
            </a:r>
            <a:r>
              <a:rPr lang="cs-CZ" sz="1800" dirty="0"/>
              <a:t>zasílání </a:t>
            </a:r>
            <a:r>
              <a:rPr lang="cs-CZ" sz="1800" b="1" dirty="0"/>
              <a:t>elektronických zpráv </a:t>
            </a:r>
            <a:r>
              <a:rPr lang="cs-CZ" sz="1800" dirty="0"/>
              <a:t>(</a:t>
            </a:r>
            <a:r>
              <a:rPr lang="cs-CZ" sz="1800" dirty="0" err="1"/>
              <a:t>sms</a:t>
            </a:r>
            <a:r>
              <a:rPr lang="cs-CZ" sz="1800" dirty="0"/>
              <a:t>, </a:t>
            </a:r>
            <a:r>
              <a:rPr lang="cs-CZ" sz="1800" dirty="0" err="1"/>
              <a:t>mms</a:t>
            </a:r>
            <a:r>
              <a:rPr lang="cs-CZ" sz="1800" dirty="0"/>
              <a:t>, e-mailů atd.) či sdílení materiálu </a:t>
            </a:r>
            <a:r>
              <a:rPr lang="cs-CZ" sz="1800" b="1" dirty="0"/>
              <a:t>s erotickým a sexuálním podtextem</a:t>
            </a:r>
            <a:r>
              <a:rPr lang="cs-CZ" sz="1800" dirty="0"/>
              <a:t>. Zpravidla se jedná především o sexuálně orientované komentáře, </a:t>
            </a:r>
            <a:r>
              <a:rPr lang="cs-CZ" sz="1800" b="1" dirty="0"/>
              <a:t>odhalené fotografie a videa</a:t>
            </a:r>
            <a:r>
              <a:rPr lang="cs-CZ" sz="1800" dirty="0"/>
              <a:t>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860032" y="6608787"/>
            <a:ext cx="53285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Průzkum Seznamu, UP Olomouc a Bezpečného Internetu.cz z roku </a:t>
            </a:r>
            <a:r>
              <a:rPr lang="cs-CZ" sz="1000" b="1" dirty="0" smtClean="0"/>
              <a:t>2014</a:t>
            </a:r>
            <a:endParaRPr lang="cs-CZ" sz="1000" dirty="0"/>
          </a:p>
        </p:txBody>
      </p:sp>
      <p:sp>
        <p:nvSpPr>
          <p:cNvPr id="2" name="Obdélník 1"/>
          <p:cNvSpPr/>
          <p:nvPr/>
        </p:nvSpPr>
        <p:spPr>
          <a:xfrm>
            <a:off x="457200" y="1988840"/>
            <a:ext cx="822960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dk1"/>
                </a:solidFill>
                <a:latin typeface="+mn-lt"/>
                <a:cs typeface="+mn-cs"/>
              </a:rPr>
              <a:t>Sexting</a:t>
            </a:r>
            <a:r>
              <a:rPr lang="cs-CZ" sz="1800" dirty="0">
                <a:solidFill>
                  <a:schemeClr val="dk1"/>
                </a:solidFill>
                <a:latin typeface="+mn-lt"/>
                <a:cs typeface="+mn-cs"/>
              </a:rPr>
              <a:t> je fenoménem hlavně u dospívajících (významně vyšší výskyt u dětí nad 15 let než u mladších skupin zjistil výzkum E-bezpečí, 2012). </a:t>
            </a:r>
            <a:endParaRPr lang="cs-CZ" sz="1800" dirty="0" smtClean="0">
              <a:solidFill>
                <a:schemeClr val="dk1"/>
              </a:solidFill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dk1"/>
              </a:solidFill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dk1"/>
                </a:solidFill>
                <a:latin typeface="+mn-lt"/>
                <a:cs typeface="+mn-cs"/>
              </a:rPr>
              <a:t>Probíhá nejčastěji mezi vrstevníky a partnery</a:t>
            </a:r>
            <a:r>
              <a:rPr lang="cs-CZ" sz="1800" dirty="0" smtClean="0">
                <a:solidFill>
                  <a:schemeClr val="dk1"/>
                </a:solidFill>
                <a:latin typeface="+mn-lt"/>
                <a:cs typeface="+mn-c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dk1"/>
              </a:solidFill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dk1"/>
                </a:solidFill>
                <a:latin typeface="+mn-lt"/>
                <a:cs typeface="+mn-cs"/>
              </a:rPr>
              <a:t>Hrdě odesílají své fotografie a videa s očekáváním obdivu</a:t>
            </a:r>
            <a:r>
              <a:rPr lang="cs-CZ" sz="1800" dirty="0" smtClean="0">
                <a:solidFill>
                  <a:schemeClr val="dk1"/>
                </a:solidFill>
                <a:latin typeface="+mn-lt"/>
                <a:cs typeface="+mn-c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dk1"/>
              </a:solidFill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dk1"/>
                </a:solidFill>
                <a:latin typeface="+mn-lt"/>
                <a:cs typeface="+mn-cs"/>
              </a:rPr>
              <a:t>Neuvědomují si, že se vystavují riziku vydírání, zneužívání a veřejného posměchu</a:t>
            </a:r>
            <a:r>
              <a:rPr lang="cs-CZ" sz="1800" dirty="0" smtClean="0">
                <a:solidFill>
                  <a:schemeClr val="dk1"/>
                </a:solidFill>
                <a:latin typeface="+mn-lt"/>
                <a:cs typeface="+mn-cs"/>
              </a:rPr>
              <a:t>.</a:t>
            </a:r>
            <a:endParaRPr lang="cs-CZ" sz="1800" dirty="0">
              <a:solidFill>
                <a:schemeClr val="dk1"/>
              </a:solidFill>
              <a:latin typeface="+mn-lt"/>
              <a:cs typeface="+mn-cs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74238"/>
            <a:ext cx="5194920" cy="2234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8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 smtClean="0"/>
              <a:t>Revenge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Porn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822960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 smtClean="0"/>
              <a:t>Zásadní problém v USA. Šíření nevhodných fotografií bývalého partnera za účelem pomsty.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smtClean="0"/>
              <a:t>Ale také šíření fotografií cizích osob získaných </a:t>
            </a:r>
            <a:r>
              <a:rPr lang="cs-CZ" sz="1800" dirty="0" err="1" smtClean="0"/>
              <a:t>hacknutím</a:t>
            </a:r>
            <a:r>
              <a:rPr lang="cs-CZ" sz="1800" dirty="0" smtClean="0"/>
              <a:t>, ze sociálních sítí a dalších zdrojů. </a:t>
            </a:r>
            <a:endParaRPr lang="cs-CZ" sz="1800" dirty="0"/>
          </a:p>
        </p:txBody>
      </p:sp>
      <p:sp>
        <p:nvSpPr>
          <p:cNvPr id="2" name="Obdélník 1"/>
          <p:cNvSpPr/>
          <p:nvPr/>
        </p:nvSpPr>
        <p:spPr>
          <a:xfrm>
            <a:off x="457200" y="2521927"/>
            <a:ext cx="8229600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dirty="0"/>
              <a:t>Rozesílání vlastních fotek a videí je zvlášť rizikové, protože</a:t>
            </a:r>
            <a:r>
              <a:rPr lang="cs-CZ" sz="18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potenciálnímu útočníkovi dává k dispozici citlivý materiál, zneužitelný např. k vydírání, </a:t>
            </a:r>
            <a:r>
              <a:rPr lang="cs-CZ" sz="1800" dirty="0" err="1"/>
              <a:t>kyberšikaně</a:t>
            </a:r>
            <a:r>
              <a:rPr lang="cs-CZ" sz="1800" dirty="0"/>
              <a:t> a šikaně</a:t>
            </a:r>
            <a:r>
              <a:rPr lang="cs-CZ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materiál může na internetu kolovat roky, ocitá se na pornografických webech</a:t>
            </a:r>
            <a:r>
              <a:rPr lang="cs-CZ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dítě či jeho rodina mohou přijít o dobrou pověst a důvěryhodnost</a:t>
            </a:r>
            <a:r>
              <a:rPr lang="cs-CZ" sz="18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šiřitel </a:t>
            </a:r>
            <a:r>
              <a:rPr lang="cs-CZ" sz="1800" dirty="0" err="1"/>
              <a:t>sextingu</a:t>
            </a:r>
            <a:r>
              <a:rPr lang="cs-CZ" sz="1800" dirty="0"/>
              <a:t> (i dítě či mladistvý) se může stát pachatelem trestného činu.</a:t>
            </a:r>
            <a:endParaRPr lang="cs-CZ" sz="1800" dirty="0">
              <a:solidFill>
                <a:schemeClr val="dk1"/>
              </a:solidFill>
              <a:latin typeface="+mn-lt"/>
              <a:cs typeface="+mn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283968" y="638132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latin typeface="+mn-lt"/>
                <a:hlinkClick r:id="rId2"/>
              </a:rPr>
              <a:t>TIP#260: Co je to </a:t>
            </a:r>
            <a:r>
              <a:rPr lang="cs-CZ" sz="1200" dirty="0" err="1">
                <a:latin typeface="+mn-lt"/>
                <a:hlinkClick r:id="rId2"/>
              </a:rPr>
              <a:t>Revenge</a:t>
            </a:r>
            <a:r>
              <a:rPr lang="cs-CZ" sz="1200" dirty="0">
                <a:latin typeface="+mn-lt"/>
                <a:hlinkClick r:id="rId2"/>
              </a:rPr>
              <a:t> </a:t>
            </a:r>
            <a:r>
              <a:rPr lang="cs-CZ" sz="1200" dirty="0" err="1">
                <a:latin typeface="+mn-lt"/>
                <a:hlinkClick r:id="rId2"/>
              </a:rPr>
              <a:t>Porn</a:t>
            </a:r>
            <a:r>
              <a:rPr lang="cs-CZ" sz="1200" dirty="0">
                <a:latin typeface="+mn-lt"/>
                <a:hlinkClick r:id="rId2"/>
              </a:rPr>
              <a:t>? Někdy též porno pomsta</a:t>
            </a:r>
            <a:endParaRPr lang="cs-CZ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22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Sex za peníze, vydírání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8229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 smtClean="0"/>
              <a:t>Mladé důvěřivé dívky jsou častým cílem nabídek svlékání před kamerou nebo poskytování fotografií. Běžné je i </a:t>
            </a:r>
            <a:r>
              <a:rPr lang="cs-CZ" sz="1800" dirty="0" err="1" smtClean="0"/>
              <a:t>vydirání</a:t>
            </a:r>
            <a:r>
              <a:rPr lang="cs-CZ" sz="1800" dirty="0" smtClean="0"/>
              <a:t> „pokud to neuděláš, tvé předchozí či kradené fotky zveřejním“.</a:t>
            </a:r>
            <a:endParaRPr lang="cs-CZ" sz="1800" dirty="0"/>
          </a:p>
        </p:txBody>
      </p:sp>
      <p:sp>
        <p:nvSpPr>
          <p:cNvPr id="2" name="Obdélník 1"/>
          <p:cNvSpPr/>
          <p:nvPr/>
        </p:nvSpPr>
        <p:spPr>
          <a:xfrm>
            <a:off x="457200" y="1988840"/>
            <a:ext cx="8229600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800" b="1" dirty="0"/>
              <a:t>Sex za </a:t>
            </a:r>
            <a:r>
              <a:rPr lang="cs-CZ" sz="1800" b="1" dirty="0" smtClean="0"/>
              <a:t>peníze</a:t>
            </a:r>
          </a:p>
          <a:p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Častější nabídky jsou od dívek </a:t>
            </a:r>
            <a:r>
              <a:rPr lang="cs-CZ" sz="1800" dirty="0" smtClean="0"/>
              <a:t>(77 %)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Chlapci přijímají nabídky spíše pasivně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Z 1 800 oslovených dětí s nabídkou výdělku „pokud se nestydíš“ souhlasilo 21 </a:t>
            </a:r>
            <a:r>
              <a:rPr lang="cs-CZ" sz="1800" dirty="0" smtClean="0"/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 smtClean="0"/>
          </a:p>
          <a:p>
            <a:r>
              <a:rPr lang="cs-CZ" sz="1800" dirty="0"/>
              <a:t>Průměrná cena </a:t>
            </a:r>
            <a:r>
              <a:rPr lang="cs-CZ" sz="1800" dirty="0" err="1"/>
              <a:t>hetero</a:t>
            </a:r>
            <a:r>
              <a:rPr lang="cs-CZ" sz="1800" dirty="0"/>
              <a:t>-sexu 750 Kč, gay nabídky 2700 Kč.</a:t>
            </a:r>
          </a:p>
          <a:p>
            <a:endParaRPr lang="cs-CZ" sz="1800" dirty="0"/>
          </a:p>
          <a:p>
            <a:pPr algn="r"/>
            <a:r>
              <a:rPr lang="cs-CZ" sz="1800" i="1" dirty="0" smtClean="0"/>
              <a:t>M</a:t>
            </a:r>
            <a:r>
              <a:rPr lang="cs-CZ" sz="1800" i="1" dirty="0"/>
              <a:t>. Kožíšek, pro konferenci NCBI </a:t>
            </a:r>
            <a:r>
              <a:rPr lang="cs-CZ" sz="1800" i="1" dirty="0" err="1"/>
              <a:t>Kyberpsycho</a:t>
            </a:r>
            <a:r>
              <a:rPr lang="cs-CZ" sz="1800" i="1" dirty="0"/>
              <a:t> </a:t>
            </a:r>
            <a:r>
              <a:rPr lang="cs-CZ" sz="1800" i="1" dirty="0" smtClean="0"/>
              <a:t>2013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5029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Dětská pornografie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8229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 smtClean="0"/>
              <a:t>Sociální sítě se staly jedním ze zásadních zdrojů obrázků v pornografických databázích – naivní rodiče i děti se ocitají v databázích fotek prodávaných za úplatu. </a:t>
            </a:r>
            <a:endParaRPr lang="cs-CZ" sz="1800" dirty="0"/>
          </a:p>
        </p:txBody>
      </p:sp>
      <p:sp>
        <p:nvSpPr>
          <p:cNvPr id="2" name="Obdélník 1"/>
          <p:cNvSpPr/>
          <p:nvPr/>
        </p:nvSpPr>
        <p:spPr>
          <a:xfrm>
            <a:off x="457200" y="1988840"/>
            <a:ext cx="8229600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Pornografie nebo dětská pornografie není jen výsledkem systematické práce pornografického průmyslu. </a:t>
            </a:r>
            <a:endParaRPr lang="cs-CZ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Na jejím šíření se podílejí i samotné děti, především teenageři. Jak vyplynulo z výzkumu EU </a:t>
            </a:r>
            <a:r>
              <a:rPr lang="cs-CZ" sz="1800" dirty="0" err="1"/>
              <a:t>Kids</a:t>
            </a:r>
            <a:r>
              <a:rPr lang="cs-CZ" sz="1800" dirty="0"/>
              <a:t> Online </a:t>
            </a:r>
            <a:r>
              <a:rPr lang="cs-CZ" sz="1800" dirty="0" err="1"/>
              <a:t>sexting</a:t>
            </a:r>
            <a:r>
              <a:rPr lang="cs-CZ" sz="1800" dirty="0"/>
              <a:t> v roce 2010 praktikovalo 10 % českých dětí mezi 9-16 lety. Šíření takového materiálu může být považováno za šíření dětské pornografie. </a:t>
            </a:r>
            <a:endParaRPr lang="cs-CZ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Výjimkou není cílené zasílání odhalených fotografií neznámým lidem (z chatu, seznamky) za úplatu.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26296" y="6237312"/>
            <a:ext cx="5796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+mn-lt"/>
                <a:hlinkClick r:id="rId2"/>
              </a:rPr>
              <a:t>Rajče? Stále ideální web pro pedofily. Provozovatel nic moc neřeší</a:t>
            </a:r>
            <a:endParaRPr lang="cs-CZ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35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457200" y="808876"/>
            <a:ext cx="8147248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b="1" dirty="0" err="1" smtClean="0"/>
              <a:t>Netholismus</a:t>
            </a:r>
            <a:r>
              <a:rPr lang="cs-CZ" sz="1600" b="1" dirty="0" smtClean="0"/>
              <a:t> = </a:t>
            </a:r>
            <a:r>
              <a:rPr lang="cs-CZ" sz="1600" b="1" dirty="0" err="1" smtClean="0"/>
              <a:t>netolismus</a:t>
            </a:r>
            <a:r>
              <a:rPr lang="cs-CZ" sz="1600" dirty="0"/>
              <a:t> = psychická závislost na tzv. virtuálních drogách, mezi které patří internet, počítačové hry, televize, </a:t>
            </a:r>
            <a:r>
              <a:rPr lang="cs-CZ" sz="1600" dirty="0" smtClean="0"/>
              <a:t>videa, .</a:t>
            </a:r>
          </a:p>
          <a:p>
            <a:pPr eaLnBrk="0" hangingPunct="0">
              <a:defRPr/>
            </a:pPr>
            <a:endParaRPr lang="cs-CZ" sz="1600" dirty="0"/>
          </a:p>
          <a:p>
            <a:pPr eaLnBrk="0" hangingPunct="0">
              <a:defRPr/>
            </a:pPr>
            <a:r>
              <a:rPr lang="cs-CZ" sz="1600" b="1" dirty="0" smtClean="0"/>
              <a:t>FOMO</a:t>
            </a:r>
            <a:r>
              <a:rPr lang="cs-CZ" sz="1600" dirty="0" smtClean="0"/>
              <a:t> = </a:t>
            </a:r>
            <a:r>
              <a:rPr lang="cs-CZ" sz="1600" dirty="0" err="1" smtClean="0"/>
              <a:t>fear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missing</a:t>
            </a:r>
            <a:r>
              <a:rPr lang="cs-CZ" sz="1600" dirty="0" smtClean="0"/>
              <a:t> </a:t>
            </a:r>
            <a:r>
              <a:rPr lang="cs-CZ" sz="1600" dirty="0" err="1" smtClean="0"/>
              <a:t>out</a:t>
            </a:r>
            <a:endParaRPr lang="cs-CZ" sz="1600" dirty="0" smtClean="0"/>
          </a:p>
          <a:p>
            <a:pPr eaLnBrk="0" hangingPunct="0">
              <a:defRPr/>
            </a:pPr>
            <a:r>
              <a:rPr lang="cs-CZ" sz="1600" b="1" dirty="0" err="1" smtClean="0"/>
              <a:t>Nomofobie</a:t>
            </a:r>
            <a:r>
              <a:rPr lang="cs-CZ" sz="1600" dirty="0" smtClean="0"/>
              <a:t> = No Mobile </a:t>
            </a:r>
            <a:r>
              <a:rPr lang="cs-CZ" sz="1600" dirty="0" err="1" smtClean="0"/>
              <a:t>fóbie</a:t>
            </a:r>
            <a:endParaRPr lang="cs-CZ" sz="1600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Závislost – FOMO, </a:t>
            </a:r>
            <a:r>
              <a:rPr lang="cs-CZ" sz="3200" dirty="0" err="1" smtClean="0"/>
              <a:t>netolismus</a:t>
            </a:r>
            <a:r>
              <a:rPr lang="cs-CZ" sz="3200" dirty="0" smtClean="0"/>
              <a:t>, </a:t>
            </a:r>
            <a:r>
              <a:rPr lang="cs-CZ" sz="3200" dirty="0" err="1" smtClean="0"/>
              <a:t>nomofobie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457200" y="2420887"/>
            <a:ext cx="8147248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Nejčastější </a:t>
            </a:r>
            <a:r>
              <a:rPr lang="cs-CZ" sz="1600" dirty="0" smtClean="0"/>
              <a:t>závislosti? </a:t>
            </a:r>
          </a:p>
          <a:p>
            <a:pPr eaLnBrk="0" hangingPunct="0">
              <a:defRPr/>
            </a:pPr>
            <a:endParaRPr lang="cs-CZ" sz="16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Online komunikace/</a:t>
            </a:r>
            <a:r>
              <a:rPr lang="cs-CZ" sz="1600" dirty="0" err="1"/>
              <a:t>kybervztahy</a:t>
            </a:r>
            <a:r>
              <a:rPr lang="cs-CZ" sz="1600" dirty="0"/>
              <a:t> (seznamky, chaty, diskuze, IM, sociální sítě</a:t>
            </a:r>
            <a:r>
              <a:rPr lang="cs-CZ" sz="1600" dirty="0" smtClean="0"/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16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Online hry (nejčastěji tzv. MMORPG – hromadné online hry na hrdiny, např. </a:t>
            </a:r>
            <a:r>
              <a:rPr lang="cs-CZ" sz="1600" dirty="0" err="1"/>
              <a:t>World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Warcraft</a:t>
            </a:r>
            <a:r>
              <a:rPr lang="cs-CZ" sz="1600" dirty="0"/>
              <a:t>, </a:t>
            </a:r>
            <a:r>
              <a:rPr lang="cs-CZ" sz="1600" dirty="0" err="1"/>
              <a:t>Minecraft</a:t>
            </a:r>
            <a:r>
              <a:rPr lang="cs-CZ" sz="1600" dirty="0"/>
              <a:t>…) </a:t>
            </a:r>
            <a:endParaRPr lang="cs-CZ" sz="1600" dirty="0" smtClean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16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Přetížení informacemi (sledování videí, vyhledávání informací, nekontrolované surfování</a:t>
            </a:r>
            <a:r>
              <a:rPr lang="cs-CZ" sz="1600" dirty="0" smtClean="0"/>
              <a:t>…)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16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1600" dirty="0"/>
              <a:t>Ostatní (závislost na pornografických materiálech, online </a:t>
            </a:r>
            <a:r>
              <a:rPr lang="cs-CZ" sz="1600" dirty="0" err="1"/>
              <a:t>gambling</a:t>
            </a:r>
            <a:r>
              <a:rPr lang="cs-CZ" sz="1600" dirty="0"/>
              <a:t>, patologické nakupování…)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9703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457200" y="808876"/>
            <a:ext cx="8147248" cy="56938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endParaRPr lang="cs-CZ" sz="28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2800" dirty="0" smtClean="0"/>
              <a:t>několik </a:t>
            </a:r>
            <a:r>
              <a:rPr lang="cs-CZ" sz="2800" dirty="0"/>
              <a:t>hodin činnosti </a:t>
            </a:r>
            <a:r>
              <a:rPr lang="cs-CZ" sz="2800" dirty="0" smtClean="0"/>
              <a:t>denně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28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při zákazu agresivita a </a:t>
            </a:r>
            <a:r>
              <a:rPr lang="cs-CZ" sz="2800" dirty="0" smtClean="0"/>
              <a:t>nespokojenost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28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nespokojenost při odjezdu na víkend, kde není </a:t>
            </a:r>
            <a:r>
              <a:rPr lang="cs-CZ" sz="2800" dirty="0" smtClean="0"/>
              <a:t>signál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28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zvyšování </a:t>
            </a:r>
            <a:r>
              <a:rPr lang="cs-CZ" sz="2800" dirty="0" smtClean="0"/>
              <a:t>tolerance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28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neschopnost ovládat touhu po </a:t>
            </a:r>
            <a:r>
              <a:rPr lang="cs-CZ" sz="2800" dirty="0" smtClean="0"/>
              <a:t>činnosti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endParaRPr lang="cs-CZ" sz="28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sz="2800" dirty="0"/>
              <a:t>lhaní svému okolí o době činnosti.</a:t>
            </a:r>
            <a:endParaRPr lang="cs-CZ" sz="2800" dirty="0" smtClean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3200" dirty="0"/>
              <a:t>Nejčastější projevy závislosti</a:t>
            </a:r>
          </a:p>
        </p:txBody>
      </p:sp>
    </p:spTree>
    <p:extLst>
      <p:ext uri="{BB962C8B-B14F-4D97-AF65-F5344CB8AC3E}">
        <p14:creationId xmlns:p14="http://schemas.microsoft.com/office/powerpoint/2010/main" val="17789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 smtClean="0"/>
              <a:t>Kyberstalking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82296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800" b="1" dirty="0" err="1"/>
              <a:t>Stalking</a:t>
            </a:r>
            <a:r>
              <a:rPr lang="cs-CZ" sz="1800" b="1" dirty="0"/>
              <a:t> je od roku 2010 v ČR definován jako trestný čin </a:t>
            </a:r>
          </a:p>
          <a:p>
            <a:pPr algn="ctr"/>
            <a:r>
              <a:rPr lang="cs-CZ" sz="1800" b="1" dirty="0"/>
              <a:t>Nebezpečné pronásledování </a:t>
            </a:r>
            <a:r>
              <a:rPr lang="cs-CZ" sz="1600" dirty="0"/>
              <a:t>(§ 354 TZ )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7200" y="2132856"/>
            <a:ext cx="8229600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800" dirty="0"/>
              <a:t>Jde o dlouhodobé pronásledování (min. 4-6 týdnů) způsobilé vzbudit tzv. důvodnou obavu o život a zdraví oběti nebo jejích osob </a:t>
            </a:r>
            <a:r>
              <a:rPr lang="cs-CZ" sz="1800" dirty="0" smtClean="0"/>
              <a:t>blízkých</a:t>
            </a:r>
          </a:p>
          <a:p>
            <a:pPr marL="0" indent="0">
              <a:buNone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vyhrožováním ublížením na zdraví nebo jinou újmou oběti či jejím osobám </a:t>
            </a:r>
            <a:r>
              <a:rPr lang="cs-CZ" sz="1800" dirty="0" smtClean="0"/>
              <a:t>blízkým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vyhledáváním osobní blízkosti oběti nebo jejím </a:t>
            </a:r>
            <a:r>
              <a:rPr lang="cs-CZ" sz="1800" dirty="0" smtClean="0"/>
              <a:t>sledováním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 vytrvalým </a:t>
            </a:r>
            <a:r>
              <a:rPr lang="cs-CZ" sz="1800" dirty="0"/>
              <a:t>kontaktováním (elektronicky, písemně či jinak</a:t>
            </a:r>
            <a:r>
              <a:rPr lang="cs-CZ" sz="18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omezováním oběti v obvyklém způsobu </a:t>
            </a:r>
            <a:r>
              <a:rPr lang="cs-CZ" sz="1800" dirty="0" smtClean="0"/>
              <a:t>života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zneužitím osobních údajů oběti za účelem získání osobního či jiného </a:t>
            </a:r>
            <a:r>
              <a:rPr lang="cs-CZ" sz="1800" dirty="0" smtClean="0"/>
              <a:t>kontaktu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401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/>
              <a:t>Kybergrooming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8229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1800" b="1" i="1" dirty="0"/>
              <a:t>„Psychická manipulace prostřednictvím moderních komunikačních technologií s cílem získat důvěru oběti, vylákat ji na osobní schůzku a zpravidla sexuálně zneužít.“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7200" y="2132856"/>
            <a:ext cx="8229600" cy="313932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Chování zaměřené konkrétně na dětské a mladistvé </a:t>
            </a:r>
            <a:r>
              <a:rPr lang="cs-CZ" sz="1800" dirty="0" smtClean="0"/>
              <a:t>oběti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Dlouhodobý proces manipulace a </a:t>
            </a:r>
            <a:r>
              <a:rPr lang="cs-CZ" sz="1800" dirty="0" smtClean="0"/>
              <a:t>ovlivňování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Kybergroomeři</a:t>
            </a:r>
            <a:r>
              <a:rPr lang="cs-CZ" sz="1800" dirty="0"/>
              <a:t> využívají mnoha strategií ke kontaktování oběti a vzbuzení její </a:t>
            </a:r>
            <a:r>
              <a:rPr lang="cs-CZ" sz="1800" dirty="0" smtClean="0"/>
              <a:t>důvěry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Cílem je většinou osobní schůzka a následné sexuální zneužití či fyzické násilí, může to být ale i únos za účelem výroby dětské pornografie, k dětské prostituci a obchodu s bílým </a:t>
            </a:r>
            <a:r>
              <a:rPr lang="cs-CZ" sz="1800" dirty="0" smtClean="0"/>
              <a:t>masem</a:t>
            </a:r>
          </a:p>
          <a:p>
            <a:endParaRPr lang="cs-CZ" sz="1800" dirty="0"/>
          </a:p>
        </p:txBody>
      </p:sp>
      <p:sp>
        <p:nvSpPr>
          <p:cNvPr id="7" name="TextovéPole 7"/>
          <p:cNvSpPr txBox="1"/>
          <p:nvPr/>
        </p:nvSpPr>
        <p:spPr>
          <a:xfrm>
            <a:off x="547014" y="5517232"/>
            <a:ext cx="8049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Útočníci (</a:t>
            </a:r>
            <a:r>
              <a:rPr lang="cs-CZ" dirty="0" err="1" smtClean="0"/>
              <a:t>groomeři</a:t>
            </a:r>
            <a:r>
              <a:rPr lang="cs-CZ" dirty="0" smtClean="0"/>
              <a:t>) jsou nejčastěji muži s pedofilními sklony, nemusí ale splňovat prototyp všeobecně vnímaného násilníka. Může jít o člověka, který v běžném kontaktu působí naprosto normálně. Často jde o velmi emočně inteligentní jedince.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267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755577" y="1124744"/>
            <a:ext cx="3528392" cy="5355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Like/líbí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Selfie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Tweet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Blog, food blog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Vlog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youtuber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Hashtag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Checking</a:t>
            </a:r>
            <a:endParaRPr lang="cs-CZ" sz="1800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Hekr</a:t>
            </a:r>
            <a:r>
              <a:rPr lang="cs-CZ" sz="1800" dirty="0" smtClean="0">
                <a:solidFill>
                  <a:schemeClr val="tx2"/>
                </a:solidFill>
              </a:rPr>
              <a:t> (hacker)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Čít (</a:t>
            </a:r>
            <a:r>
              <a:rPr lang="cs-CZ" sz="1800" dirty="0" err="1" smtClean="0">
                <a:solidFill>
                  <a:schemeClr val="tx2"/>
                </a:solidFill>
              </a:rPr>
              <a:t>cheat</a:t>
            </a:r>
            <a:r>
              <a:rPr lang="cs-CZ" sz="1800" dirty="0" smtClean="0">
                <a:solidFill>
                  <a:schemeClr val="tx2"/>
                </a:solidFill>
              </a:rPr>
              <a:t>)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err="1" smtClean="0">
                <a:solidFill>
                  <a:schemeClr val="tx2"/>
                </a:solidFill>
              </a:rPr>
              <a:t>Tinder</a:t>
            </a:r>
            <a:endParaRPr lang="cs-CZ" sz="1800" dirty="0">
              <a:solidFill>
                <a:schemeClr val="tx2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Ty nové lákavé / nebezpečné věci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644008" y="1124744"/>
            <a:ext cx="3528392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Sdílení polohy, dílčí i historické záznamy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Sdílení s kým jsem kde byl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Kamera na počítači/mobilu/tabletu</a:t>
            </a:r>
            <a:endParaRPr lang="cs-CZ" sz="1800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44008" y="3308469"/>
            <a:ext cx="3528392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1800" b="1" dirty="0" err="1">
                <a:solidFill>
                  <a:schemeClr val="tx2"/>
                </a:solidFill>
              </a:rPr>
              <a:t>Webcam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  <a:r>
              <a:rPr lang="cs-CZ" sz="1800" b="1" dirty="0" err="1">
                <a:solidFill>
                  <a:schemeClr val="tx2"/>
                </a:solidFill>
              </a:rPr>
              <a:t>trolling</a:t>
            </a:r>
            <a:r>
              <a:rPr lang="cs-CZ" sz="1800" b="1" dirty="0">
                <a:solidFill>
                  <a:schemeClr val="tx2"/>
                </a:solidFill>
              </a:rPr>
              <a:t> </a:t>
            </a:r>
          </a:p>
          <a:p>
            <a:pPr eaLnBrk="0" hangingPunct="0">
              <a:defRPr/>
            </a:pPr>
            <a:endParaRPr lang="cs-CZ" sz="1800" dirty="0" smtClean="0">
              <a:solidFill>
                <a:schemeClr val="tx2"/>
              </a:solidFill>
            </a:endParaRPr>
          </a:p>
          <a:p>
            <a:pPr eaLnBrk="0" hangingPunct="0"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(</a:t>
            </a:r>
            <a:r>
              <a:rPr lang="cs-CZ" sz="1800" dirty="0">
                <a:solidFill>
                  <a:schemeClr val="tx2"/>
                </a:solidFill>
              </a:rPr>
              <a:t>podvodné nahrávání </a:t>
            </a:r>
            <a:r>
              <a:rPr lang="cs-CZ" sz="1800" dirty="0" err="1">
                <a:solidFill>
                  <a:schemeClr val="tx2"/>
                </a:solidFill>
              </a:rPr>
              <a:t>videohovoru</a:t>
            </a:r>
            <a:r>
              <a:rPr lang="cs-CZ" sz="1800" dirty="0">
                <a:solidFill>
                  <a:schemeClr val="tx2"/>
                </a:solidFill>
              </a:rPr>
              <a:t> přes různé komunikační programy, útočník používá falešnou identitu, ke komunikaci je používán software, který umí oběti promítat </a:t>
            </a:r>
            <a:r>
              <a:rPr lang="cs-CZ" sz="1800" dirty="0" err="1">
                <a:solidFill>
                  <a:schemeClr val="tx2"/>
                </a:solidFill>
              </a:rPr>
              <a:t>videosmyčku</a:t>
            </a:r>
            <a:r>
              <a:rPr lang="cs-CZ" sz="1800" dirty="0">
                <a:solidFill>
                  <a:schemeClr val="tx2"/>
                </a:solidFill>
              </a:rPr>
              <a:t>, tzv. virtuální webkameru)</a:t>
            </a:r>
          </a:p>
        </p:txBody>
      </p:sp>
    </p:spTree>
    <p:extLst>
      <p:ext uri="{BB962C8B-B14F-4D97-AF65-F5344CB8AC3E}">
        <p14:creationId xmlns:p14="http://schemas.microsoft.com/office/powerpoint/2010/main" val="304713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Hrozby? Ale ano. Hrozby!</a:t>
            </a:r>
            <a:endParaRPr lang="cs-CZ" sz="3200" b="1" dirty="0"/>
          </a:p>
        </p:txBody>
      </p:sp>
      <p:sp>
        <p:nvSpPr>
          <p:cNvPr id="13" name="TextovéPole 4"/>
          <p:cNvSpPr txBox="1"/>
          <p:nvPr/>
        </p:nvSpPr>
        <p:spPr>
          <a:xfrm>
            <a:off x="457200" y="991756"/>
            <a:ext cx="822960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Ztráty soukromí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Cizí lidé, </a:t>
            </a:r>
            <a:r>
              <a:rPr lang="cs-CZ" dirty="0" err="1" smtClean="0">
                <a:solidFill>
                  <a:schemeClr val="tx1"/>
                </a:solidFill>
              </a:rPr>
              <a:t>kyberstalking</a:t>
            </a: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err="1" smtClean="0">
                <a:solidFill>
                  <a:schemeClr val="tx1"/>
                </a:solidFill>
              </a:rPr>
              <a:t>Kyberútoky</a:t>
            </a:r>
            <a:r>
              <a:rPr lang="cs-CZ" dirty="0" smtClean="0">
                <a:solidFill>
                  <a:schemeClr val="tx1"/>
                </a:solidFill>
              </a:rPr>
              <a:t>, hackeři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err="1" smtClean="0">
                <a:solidFill>
                  <a:schemeClr val="tx1"/>
                </a:solidFill>
              </a:rPr>
              <a:t>Kyberšikana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Revenge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porn</a:t>
            </a: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Viry, </a:t>
            </a:r>
            <a:r>
              <a:rPr lang="cs-CZ" dirty="0" err="1" smtClean="0">
                <a:solidFill>
                  <a:schemeClr val="tx1"/>
                </a:solidFill>
              </a:rPr>
              <a:t>malware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ransomware</a:t>
            </a: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K</a:t>
            </a:r>
            <a:r>
              <a:rPr lang="cs-CZ" dirty="0" smtClean="0">
                <a:solidFill>
                  <a:schemeClr val="tx1"/>
                </a:solidFill>
              </a:rPr>
              <a:t>rádeže identity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 smtClean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Závislosti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cs-CZ" dirty="0">
              <a:solidFill>
                <a:schemeClr val="tx1"/>
              </a:solidFill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tx1"/>
                </a:solidFill>
              </a:rPr>
              <a:t>… a možná desítky dalších.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90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Některé věci je nutné zakazovat</a:t>
            </a: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7200" y="836712"/>
            <a:ext cx="8229600" cy="36933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Zákaz není správné slovo, možná je lepší „omezení“ či „snížení“ dostupnosti – hlavně u nevhodného a škodlivého obsahu. </a:t>
            </a: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b="1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b="1" dirty="0" smtClean="0">
                <a:solidFill>
                  <a:schemeClr val="tx2"/>
                </a:solidFill>
              </a:rPr>
              <a:t>Cesta výchovy</a:t>
            </a:r>
            <a:r>
              <a:rPr lang="cs-CZ" sz="1800" dirty="0" smtClean="0">
                <a:solidFill>
                  <a:schemeClr val="tx2"/>
                </a:solidFill>
              </a:rPr>
              <a:t> ale i cesta strojového omezení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b="1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b="1" dirty="0" smtClean="0">
                <a:solidFill>
                  <a:schemeClr val="tx2"/>
                </a:solidFill>
              </a:rPr>
              <a:t>Každý filtr či blokaci</a:t>
            </a:r>
            <a:r>
              <a:rPr lang="cs-CZ" sz="1800" dirty="0" smtClean="0">
                <a:solidFill>
                  <a:schemeClr val="tx2"/>
                </a:solidFill>
              </a:rPr>
              <a:t> je možné obejít. Omezení na jednom místě znamená, že se dítě k obsahu dostane někde jinde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b="1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b="1" dirty="0" smtClean="0">
                <a:solidFill>
                  <a:schemeClr val="tx2"/>
                </a:solidFill>
              </a:rPr>
              <a:t>Podstatnější je naučit jak se chovat</a:t>
            </a:r>
            <a:r>
              <a:rPr lang="cs-CZ" sz="1800" dirty="0" smtClean="0">
                <a:solidFill>
                  <a:schemeClr val="tx2"/>
                </a:solidFill>
              </a:rPr>
              <a:t> než držet dítě v izolovaném světě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b="1" dirty="0" smtClean="0">
                <a:solidFill>
                  <a:schemeClr val="tx2"/>
                </a:solidFill>
              </a:rPr>
              <a:t>Počítače a Internet neslouží k odkládaní děti</a:t>
            </a:r>
            <a:r>
              <a:rPr lang="cs-CZ" sz="1800" dirty="0" smtClean="0">
                <a:solidFill>
                  <a:schemeClr val="tx2"/>
                </a:solidFill>
              </a:rPr>
              <a:t> aby rodiče měly „čas“</a:t>
            </a:r>
            <a:endParaRPr lang="cs-CZ" sz="1800" b="1" dirty="0" smtClean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b="1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b="1" dirty="0" smtClean="0">
                <a:solidFill>
                  <a:schemeClr val="tx2"/>
                </a:solidFill>
              </a:rPr>
              <a:t>Nemůžete zakazovat něco co sami neznáte</a:t>
            </a:r>
            <a:r>
              <a:rPr lang="cs-CZ" sz="1800" dirty="0" smtClean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18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Ale teď na chvíli vážně …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60375" y="1057722"/>
            <a:ext cx="3528392" cy="5355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Když už mobily, tablety, počítače, aplikace, tak s mírou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b="1" dirty="0" smtClean="0">
                <a:solidFill>
                  <a:schemeClr val="tx2"/>
                </a:solidFill>
              </a:rPr>
              <a:t>Musíte je umět dostat pryč, dělat něco jiného, jít ven, mluvit s lidmi, číst si knížku, poslouchat čtenou knížku, …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Je to skvělý způsob na odložení dítěte. Ještě lepší, než dřív byla televize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Nevíme co tyhle všechny změny udělají s komunikačními schopnostmi a dalšími věcmi u dětí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 smtClean="0">
              <a:solidFill>
                <a:schemeClr val="tx2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141166" y="1057721"/>
            <a:ext cx="4545633" cy="5078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Děti nemají zábrany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Zůstává po nich nesmazatelná problematická digitální stopa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Cokoliv ochotně sdílejí, kopírují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Vymýšlejí si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Netuší kdo je vlastně na druhé straně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Neumí správně nastavit hranici mezi soukromým a veřejným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Neznalost „babiččina pravidla“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Vznikají nové </a:t>
            </a:r>
            <a:r>
              <a:rPr lang="cs-CZ" sz="1800" dirty="0" err="1" smtClean="0">
                <a:solidFill>
                  <a:schemeClr val="tx2"/>
                </a:solidFill>
              </a:rPr>
              <a:t>fóbie</a:t>
            </a:r>
            <a:r>
              <a:rPr lang="cs-CZ" sz="1800" dirty="0" smtClean="0">
                <a:solidFill>
                  <a:schemeClr val="tx2"/>
                </a:solidFill>
              </a:rPr>
              <a:t> (FOMO například), nové sociální „třídění“</a:t>
            </a:r>
          </a:p>
        </p:txBody>
      </p:sp>
    </p:spTree>
    <p:extLst>
      <p:ext uri="{BB962C8B-B14F-4D97-AF65-F5344CB8AC3E}">
        <p14:creationId xmlns:p14="http://schemas.microsoft.com/office/powerpoint/2010/main" val="130066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51520" y="118964"/>
            <a:ext cx="8712967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Případ sebevraždy spojený s Ask.fm</a:t>
            </a:r>
            <a:endParaRPr lang="cs-CZ" dirty="0"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0" y="90872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n-lt"/>
              </a:rPr>
              <a:t>V září 2013 mediálně hodně viditelný případ sebevraždy 14 leté dívky vyvolané šikanováním na Ask.fm (60 milionů uživatelů, polovina ve věku pod 18 let)</a:t>
            </a:r>
          </a:p>
          <a:p>
            <a:endParaRPr lang="cs-CZ" sz="1600" dirty="0">
              <a:latin typeface="+mn-lt"/>
            </a:endParaRPr>
          </a:p>
          <a:p>
            <a:r>
              <a:rPr lang="cs-CZ" sz="1600" dirty="0">
                <a:latin typeface="+mn-lt"/>
              </a:rPr>
              <a:t>Měsíce používání Ask.fm v tajnosti (i poté, co jí otec Ask.fm zakázal používat)</a:t>
            </a:r>
          </a:p>
          <a:p>
            <a:endParaRPr lang="cs-CZ" sz="1600" dirty="0">
              <a:latin typeface="+mn-lt"/>
            </a:endParaRPr>
          </a:p>
          <a:p>
            <a:r>
              <a:rPr lang="cs-CZ" sz="1600" dirty="0">
                <a:latin typeface="+mn-lt"/>
              </a:rPr>
              <a:t>Ask.fm skrývala i před starší sestrou, včetně založení dalšího účtu na Facebooku o kterém nikdo </a:t>
            </a:r>
            <a:r>
              <a:rPr lang="cs-CZ" sz="1600" dirty="0" smtClean="0">
                <a:latin typeface="+mn-lt"/>
              </a:rPr>
              <a:t>nevěděl</a:t>
            </a:r>
          </a:p>
          <a:p>
            <a:endParaRPr lang="cs-CZ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pic>
        <p:nvPicPr>
          <p:cNvPr id="3074" name="Picture 2" descr="http://i1.mirror.co.uk/incoming/article2154220.ece/ALTERNATES/s615/troll-hell-main-2154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80928"/>
            <a:ext cx="5857875" cy="3895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83568" y="4732401"/>
            <a:ext cx="1584176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1800" b="1" dirty="0" smtClean="0"/>
              <a:t>Co budete dělat, když někdo bude šikanovat někoho jiného?</a:t>
            </a:r>
            <a:endParaRPr lang="cs-CZ" sz="1800" dirty="0">
              <a:solidFill>
                <a:schemeClr val="tx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4593901"/>
            <a:ext cx="497434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61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51520" y="118964"/>
            <a:ext cx="8712967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dirty="0" smtClean="0"/>
              <a:t>Případ sebevraždy spojený s Ask.fm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908720"/>
            <a:ext cx="8136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Zůstávají otazníky: „zraňující zprávy posílané </a:t>
            </a:r>
            <a:r>
              <a:rPr lang="cs-CZ" sz="1800" dirty="0" err="1">
                <a:latin typeface="+mn-lt"/>
              </a:rPr>
              <a:t>Hannah</a:t>
            </a:r>
            <a:r>
              <a:rPr lang="cs-CZ" sz="1800" dirty="0">
                <a:latin typeface="+mn-lt"/>
              </a:rPr>
              <a:t> si možná opravdu posílala </a:t>
            </a:r>
            <a:r>
              <a:rPr lang="cs-CZ" sz="1800" dirty="0" err="1">
                <a:latin typeface="+mn-lt"/>
              </a:rPr>
              <a:t>Hannah</a:t>
            </a:r>
            <a:r>
              <a:rPr lang="cs-CZ" sz="1800" dirty="0">
                <a:latin typeface="+mn-lt"/>
              </a:rPr>
              <a:t> sama.“ Během vyšetřování sebevraždy Ask.fm sdělilo, že 98 % zpráv bylo zasláno ze stejné IP adresy, jako měl její počítač</a:t>
            </a:r>
            <a:r>
              <a:rPr lang="cs-CZ" sz="1800" dirty="0" smtClean="0">
                <a:latin typeface="+mn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„Sebe-šikanování“? Nic výjimečného. Stejně jako negativita, nedůvěra v sebe sama, zpochybňování sebe sama i řada dalších projevů nejistoty. </a:t>
            </a:r>
            <a:endParaRPr lang="cs-CZ" sz="18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Profesorka psychologie Elizabeth </a:t>
            </a:r>
            <a:r>
              <a:rPr lang="cs-CZ" sz="1800" dirty="0" err="1">
                <a:latin typeface="+mn-lt"/>
              </a:rPr>
              <a:t>Englander</a:t>
            </a:r>
            <a:r>
              <a:rPr lang="cs-CZ" sz="1800" dirty="0">
                <a:latin typeface="+mn-lt"/>
              </a:rPr>
              <a:t> z Massachusettského centra pro omezování agrese zjistila, že více než 10 % čerstvých vysokoškoláků připouští, že během střední školy poslali kruté zprávy sami sobě a nebo se „sebe-šikanovali“. </a:t>
            </a:r>
            <a:endParaRPr lang="cs-CZ" sz="18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388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51520" y="118964"/>
            <a:ext cx="8712967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dirty="0" smtClean="0"/>
              <a:t>Modrá velryba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860519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+mn-lt"/>
              </a:rPr>
              <a:t>Modrá velryba </a:t>
            </a:r>
            <a:r>
              <a:rPr lang="cs-CZ" sz="1800" b="1" dirty="0" smtClean="0">
                <a:latin typeface="+mn-lt"/>
              </a:rPr>
              <a:t>neexistuje</a:t>
            </a:r>
            <a:r>
              <a:rPr lang="cs-CZ" sz="1800" dirty="0" smtClean="0">
                <a:latin typeface="+mn-lt"/>
              </a:rPr>
              <a:t> a </a:t>
            </a:r>
            <a:r>
              <a:rPr lang="cs-CZ" sz="1800" b="1" dirty="0" smtClean="0">
                <a:latin typeface="+mn-lt"/>
              </a:rPr>
              <a:t>neexistovala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hlinkClick r:id="rId2"/>
              </a:rPr>
              <a:t>Jaká jsou Pravidla hry Modrá velryba</a:t>
            </a:r>
            <a:r>
              <a:rPr lang="cs-CZ" sz="1800" b="1" dirty="0" smtClean="0">
                <a:hlinkClick r:id="rId2"/>
              </a:rPr>
              <a:t>?</a:t>
            </a:r>
            <a:endParaRPr lang="cs-CZ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hlinkClick r:id="rId3"/>
              </a:rPr>
              <a:t>Modrá velryba a tajemné úkoly po kterých umírají děti? </a:t>
            </a:r>
            <a:r>
              <a:rPr lang="cs-CZ" sz="1800" b="1" dirty="0" err="1">
                <a:hlinkClick r:id="rId3"/>
              </a:rPr>
              <a:t>Fake</a:t>
            </a:r>
            <a:r>
              <a:rPr lang="cs-CZ" sz="1800" b="1" dirty="0">
                <a:hlinkClick r:id="rId3"/>
              </a:rPr>
              <a:t> a záplava výmyslů v médiích</a:t>
            </a:r>
            <a:r>
              <a:rPr lang="cs-CZ" sz="1800" b="1" dirty="0" smtClean="0">
                <a:hlinkClick r:id="rId3"/>
              </a:rPr>
              <a:t>.</a:t>
            </a: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</p:txBody>
      </p:sp>
      <p:pic>
        <p:nvPicPr>
          <p:cNvPr id="1026" name="Picture 2" descr="modra-velryba-ukoly-1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61" y="274351"/>
            <a:ext cx="5715000" cy="128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51520" y="118964"/>
            <a:ext cx="8712967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 dirty="0" smtClean="0"/>
              <a:t>Modrá velryba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860519"/>
            <a:ext cx="27363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+mn-lt"/>
              </a:rPr>
              <a:t>Modrá velryba </a:t>
            </a:r>
            <a:r>
              <a:rPr lang="cs-CZ" sz="1800" b="1" dirty="0" smtClean="0">
                <a:latin typeface="+mn-lt"/>
              </a:rPr>
              <a:t>neexistuje</a:t>
            </a:r>
            <a:r>
              <a:rPr lang="cs-CZ" sz="1800" dirty="0" smtClean="0">
                <a:latin typeface="+mn-lt"/>
              </a:rPr>
              <a:t> a </a:t>
            </a:r>
            <a:r>
              <a:rPr lang="cs-CZ" sz="1800" b="1" dirty="0" smtClean="0">
                <a:latin typeface="+mn-lt"/>
              </a:rPr>
              <a:t>neexistovala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hlinkClick r:id="rId2"/>
              </a:rPr>
              <a:t>Jaká jsou Pravidla hry Modrá velryba</a:t>
            </a:r>
            <a:r>
              <a:rPr lang="cs-CZ" sz="1800" b="1" dirty="0" smtClean="0">
                <a:hlinkClick r:id="rId2"/>
              </a:rPr>
              <a:t>?</a:t>
            </a:r>
            <a:endParaRPr lang="cs-CZ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hlinkClick r:id="rId3"/>
              </a:rPr>
              <a:t>Modrá velryba a tajemné úkoly po kterých umírají děti? </a:t>
            </a:r>
            <a:r>
              <a:rPr lang="cs-CZ" sz="1800" b="1" dirty="0" err="1">
                <a:hlinkClick r:id="rId3"/>
              </a:rPr>
              <a:t>Fake</a:t>
            </a:r>
            <a:r>
              <a:rPr lang="cs-CZ" sz="1800" b="1" dirty="0">
                <a:hlinkClick r:id="rId3"/>
              </a:rPr>
              <a:t> a záplava výmyslů v médiích</a:t>
            </a:r>
            <a:r>
              <a:rPr lang="cs-CZ" sz="1800" b="1" dirty="0" smtClean="0">
                <a:hlinkClick r:id="rId3"/>
              </a:rPr>
              <a:t>.</a:t>
            </a:r>
            <a:endParaRPr lang="cs-CZ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800" dirty="0">
              <a:latin typeface="+mn-lt"/>
            </a:endParaRPr>
          </a:p>
        </p:txBody>
      </p:sp>
      <p:pic>
        <p:nvPicPr>
          <p:cNvPr id="1026" name="Picture 2" descr="modra-velryba-ukoly-1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61" y="-6580112"/>
            <a:ext cx="5715000" cy="128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Užitečné aplikace - </a:t>
            </a:r>
            <a:r>
              <a:rPr lang="cs-CZ" sz="3200" b="1" dirty="0" err="1" smtClean="0"/>
              <a:t>Minecraft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83968" y="940643"/>
            <a:ext cx="4320480" cy="53553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Kreativní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Relativně nenásilné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PC/tablety/mobily/konzole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Hra pro více hráčů, ale i na dálku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Přináší řadu problémů pro děti i pro dospělé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742950" lvl="1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7+ dětem nemůžete dát hesla, okamžitě je vyzradí prvnímu útočníkovi</a:t>
            </a:r>
          </a:p>
          <a:p>
            <a:pPr marL="742950" lvl="1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Děti chtějí být na </a:t>
            </a:r>
            <a:r>
              <a:rPr lang="cs-CZ" sz="1800" dirty="0" err="1" smtClean="0">
                <a:solidFill>
                  <a:schemeClr val="tx2"/>
                </a:solidFill>
              </a:rPr>
              <a:t>Skype</a:t>
            </a:r>
            <a:r>
              <a:rPr lang="cs-CZ" sz="1800" dirty="0" smtClean="0">
                <a:solidFill>
                  <a:schemeClr val="tx2"/>
                </a:solidFill>
              </a:rPr>
              <a:t> s kamarády ve hře</a:t>
            </a:r>
          </a:p>
          <a:p>
            <a:pPr marL="742950" lvl="1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Chtějí </a:t>
            </a:r>
            <a:r>
              <a:rPr lang="cs-CZ" sz="1800" dirty="0" err="1" smtClean="0">
                <a:solidFill>
                  <a:schemeClr val="tx2"/>
                </a:solidFill>
              </a:rPr>
              <a:t>cheatovat</a:t>
            </a:r>
            <a:r>
              <a:rPr lang="cs-CZ" sz="1800" dirty="0" smtClean="0">
                <a:solidFill>
                  <a:schemeClr val="tx2"/>
                </a:solidFill>
              </a:rPr>
              <a:t>, </a:t>
            </a:r>
            <a:r>
              <a:rPr lang="cs-CZ" sz="1800" dirty="0" err="1" smtClean="0">
                <a:solidFill>
                  <a:schemeClr val="tx2"/>
                </a:solidFill>
              </a:rPr>
              <a:t>heckovat</a:t>
            </a:r>
            <a:endParaRPr lang="cs-CZ" sz="1800" dirty="0">
              <a:solidFill>
                <a:schemeClr val="tx2"/>
              </a:solidFill>
            </a:endParaRPr>
          </a:p>
          <a:p>
            <a:pPr marL="742950" lvl="1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Narazí na starší děti, vulgární výrazy</a:t>
            </a:r>
          </a:p>
          <a:p>
            <a:pPr marL="742950" lvl="1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Přichází frustrace z </a:t>
            </a:r>
            <a:r>
              <a:rPr lang="cs-CZ" sz="1800" dirty="0" err="1" smtClean="0">
                <a:solidFill>
                  <a:schemeClr val="tx2"/>
                </a:solidFill>
              </a:rPr>
              <a:t>banů</a:t>
            </a:r>
            <a:r>
              <a:rPr lang="cs-CZ" sz="1800" dirty="0" smtClean="0">
                <a:solidFill>
                  <a:schemeClr val="tx2"/>
                </a:solidFill>
              </a:rPr>
              <a:t>, podvodů, nečestného jednání</a:t>
            </a:r>
          </a:p>
        </p:txBody>
      </p:sp>
      <p:pic>
        <p:nvPicPr>
          <p:cNvPr id="1026" name="Picture 2" descr="http://cdn.minecraft.gallery/wp-content/uploads/2012/12/minecraft-nasa-space-shutt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8134"/>
            <a:ext cx="3741873" cy="20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inarymessiah.files.wordpress.com/2012/04/4350db536db99acb55493f22458b70fb_2695_minecraft___server_060809___1_by_nova2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9" y="3573016"/>
            <a:ext cx="3677393" cy="219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3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/>
              <a:t>Užitečné aplikace - 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WoW</a:t>
            </a:r>
            <a:r>
              <a:rPr lang="cs-CZ" sz="3200" b="1" dirty="0" smtClean="0"/>
              <a:t> a další MMOR/PG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88210" y="940643"/>
            <a:ext cx="3528392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Relativně nenásilné, pokud jde o to, že jde o fantasy prostředí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PC/MAC někdy konzole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Hra pro více hráčů s velkým rizikem.</a:t>
            </a:r>
          </a:p>
        </p:txBody>
      </p:sp>
      <p:pic>
        <p:nvPicPr>
          <p:cNvPr id="2050" name="Picture 2" descr="https://www.bestvpn.com/wp-content/uploads/2013/12/w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9469"/>
            <a:ext cx="4042792" cy="227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assets.vg247.com/current/2012/07/warbands_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1" y="3501008"/>
            <a:ext cx="4042792" cy="2270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/>
              <a:t>Užitečné aplikace - 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Šmoulové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88210" y="940643"/>
            <a:ext cx="352839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Je dostatek her chytlavých i pro děti i jejich rodiče</a:t>
            </a:r>
          </a:p>
        </p:txBody>
      </p:sp>
      <p:pic>
        <p:nvPicPr>
          <p:cNvPr id="3074" name="Picture 2" descr="http://www.insidemobileapps.com/wp-content/uploads/smurfs-vi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46955"/>
            <a:ext cx="4114800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ipadizate.es/wp-content/uploads/2011/07/juegos-ipad-2-smurfs-village-app-store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4098379" cy="307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/>
              <a:t>Užitečné aplikace - 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Pixwords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88210" y="940643"/>
            <a:ext cx="35283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Opět chytlavé pro rodiče i děti</a:t>
            </a:r>
          </a:p>
        </p:txBody>
      </p:sp>
      <p:pic>
        <p:nvPicPr>
          <p:cNvPr id="4098" name="Picture 2" descr="https://lh5.ggpht.com/b8viftqAJB2EfwgIKvNACtRvscFaUxwYTknApXBGCIOhZpk_6icrF6WbE8tswg2hkFg=h9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6" y="1531489"/>
            <a:ext cx="8480648" cy="477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7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323528" y="118964"/>
            <a:ext cx="8568952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Co se stane když ….</a:t>
            </a:r>
            <a:endParaRPr lang="cs-CZ" dirty="0"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68260" y="1196752"/>
            <a:ext cx="7219825" cy="4401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2000" b="1" dirty="0" smtClean="0"/>
              <a:t>… na potkání budete o sobě povídat příliš a uvěříte mýtům?</a:t>
            </a:r>
          </a:p>
          <a:p>
            <a:pPr eaLnBrk="0" hangingPunct="0">
              <a:defRPr/>
            </a:pPr>
            <a:endParaRPr lang="cs-CZ" sz="2000" b="1" dirty="0"/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2000" b="1" dirty="0">
                <a:solidFill>
                  <a:schemeClr val="tx2"/>
                </a:solidFill>
              </a:rPr>
              <a:t>Můžete přivést zloděje do svého vlastního </a:t>
            </a:r>
            <a:r>
              <a:rPr lang="cs-CZ" sz="2000" b="1" dirty="0" smtClean="0">
                <a:solidFill>
                  <a:schemeClr val="tx2"/>
                </a:solidFill>
              </a:rPr>
              <a:t>domu, firmy.</a:t>
            </a:r>
            <a:endParaRPr lang="cs-CZ" sz="2000" b="1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2000" b="1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tx2"/>
                </a:solidFill>
              </a:rPr>
              <a:t>Můžete přivést zloděje do svého online života a umožníte </a:t>
            </a:r>
            <a:r>
              <a:rPr lang="cs-CZ" sz="2000" b="1" dirty="0">
                <a:solidFill>
                  <a:schemeClr val="tx2"/>
                </a:solidFill>
              </a:rPr>
              <a:t>někomu vydávat se za vás či vaše </a:t>
            </a:r>
            <a:r>
              <a:rPr lang="cs-CZ" sz="2000" b="1" dirty="0" smtClean="0">
                <a:solidFill>
                  <a:schemeClr val="tx2"/>
                </a:solidFill>
              </a:rPr>
              <a:t>blízké.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2000" b="1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tx2"/>
                </a:solidFill>
              </a:rPr>
              <a:t>Někdo </a:t>
            </a:r>
            <a:r>
              <a:rPr lang="cs-CZ" sz="2000" b="1" dirty="0">
                <a:solidFill>
                  <a:schemeClr val="tx2"/>
                </a:solidFill>
              </a:rPr>
              <a:t>zjistí něco, čím vás může zesměšňovat, ponižovat, urážet, </a:t>
            </a:r>
            <a:r>
              <a:rPr lang="cs-CZ" sz="2000" b="1" dirty="0" smtClean="0">
                <a:solidFill>
                  <a:schemeClr val="tx2"/>
                </a:solidFill>
              </a:rPr>
              <a:t>vydírat, poškodit, okrást, zničit váš život nebo vaše podnikání. 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2000" b="1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2000" b="1" dirty="0" smtClean="0">
                <a:solidFill>
                  <a:schemeClr val="tx2"/>
                </a:solidFill>
              </a:rPr>
              <a:t>Někdo může zaútočit na vaše blízké, ať už záměrně nebo jenom v podobě vedlejšího efektu. </a:t>
            </a:r>
          </a:p>
        </p:txBody>
      </p:sp>
      <p:sp>
        <p:nvSpPr>
          <p:cNvPr id="2" name="Obdélník 1"/>
          <p:cNvSpPr/>
          <p:nvPr/>
        </p:nvSpPr>
        <p:spPr>
          <a:xfrm>
            <a:off x="4293060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cs-CZ" b="1" dirty="0">
                <a:solidFill>
                  <a:schemeClr val="tx2"/>
                </a:solidFill>
              </a:rPr>
              <a:t>… a nakonec i té NSA značně usnadníte život</a:t>
            </a:r>
          </a:p>
        </p:txBody>
      </p:sp>
    </p:spTree>
    <p:extLst>
      <p:ext uri="{BB962C8B-B14F-4D97-AF65-F5344CB8AC3E}">
        <p14:creationId xmlns:p14="http://schemas.microsoft.com/office/powerpoint/2010/main" val="160335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- Mapy</a:t>
            </a:r>
            <a:endParaRPr lang="cs-CZ" sz="3200" b="1" dirty="0"/>
          </a:p>
        </p:txBody>
      </p:sp>
      <p:pic>
        <p:nvPicPr>
          <p:cNvPr id="6146" name="Picture 2" descr="http://www.blogcdn.com/www.engadget.com/media/2013/07/google-maps-2-ipad-13740257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5895975" cy="430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- Kindle</a:t>
            </a:r>
            <a:endParaRPr lang="cs-CZ" sz="3200" b="1" dirty="0"/>
          </a:p>
        </p:txBody>
      </p:sp>
      <p:pic>
        <p:nvPicPr>
          <p:cNvPr id="8194" name="Picture 2" descr="http://images.fastcompany.com/upload/kindle-ipad-cop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764704"/>
            <a:ext cx="5124450" cy="307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encrypted-tbn3.gstatic.com/images?q=tbn:ANd9GcQVKUP1eRKzU4gYLHevdlUt--FAT2GPROmvRc60F9xZEcjJ9g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10633"/>
            <a:ext cx="2466975" cy="184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www.blogcdn.com/www.engadget.com/media/2010/01/kindle-vs-ipad-top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5029200" cy="47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- </a:t>
            </a:r>
            <a:r>
              <a:rPr lang="cs-CZ" sz="3200" b="1" dirty="0" err="1" smtClean="0"/>
              <a:t>Skype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42" name="Picture 2" descr="http://cdn1.tnwcdn.com/wp-content/blogs.dir/1/files/2013/02/skype_ip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1412776"/>
            <a:ext cx="7991872" cy="2996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8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- </a:t>
            </a:r>
            <a:r>
              <a:rPr lang="cs-CZ" sz="3200" b="1" dirty="0" err="1" smtClean="0"/>
              <a:t>Youtube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68" name="Picture 4" descr="http://cdn.iosadvices.com/wp-content/uploads/2012/12/Youtube-iPad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6693595" cy="502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1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– </a:t>
            </a:r>
            <a:r>
              <a:rPr lang="cs-CZ" sz="3200" b="1" dirty="0" err="1" smtClean="0"/>
              <a:t>Foursquare</a:t>
            </a:r>
            <a:r>
              <a:rPr lang="cs-CZ" sz="3200" b="1" dirty="0" smtClean="0"/>
              <a:t>/</a:t>
            </a:r>
            <a:r>
              <a:rPr lang="cs-CZ" sz="3200" b="1" dirty="0" err="1" smtClean="0"/>
              <a:t>Swarm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90" name="Picture 2" descr="http://www.kounta.com/wp-content/uploads/2014/09/foursquare-hom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0" y="1052736"/>
            <a:ext cx="6254285" cy="4122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– </a:t>
            </a:r>
            <a:r>
              <a:rPr lang="cs-CZ" sz="3200" b="1" dirty="0" err="1" smtClean="0"/>
              <a:t>Spotify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410" name="Picture 2" descr="http://www.techibuzz.com/wp-content/uploads/2012/05/Spotify-ipad-ap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5334000" cy="4000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3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– </a:t>
            </a:r>
            <a:r>
              <a:rPr lang="cs-CZ" sz="3200" b="1" dirty="0" err="1" smtClean="0"/>
              <a:t>Translate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434" name="Picture 2" descr="http://iappsin.com/uploads/2011/02/google_translate_free_iphone_app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6096000" cy="456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6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Další užitečné aplikace –  Noviny, časopisy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58" name="Picture 2" descr="http://appsforgrownups.com/wp-content/uploads/2011/07/Flipboa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905625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22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Dál? –  </a:t>
            </a:r>
            <a:r>
              <a:rPr lang="cs-CZ" sz="3200" b="1" dirty="0" smtClean="0"/>
              <a:t>Instagram</a:t>
            </a:r>
            <a:r>
              <a:rPr lang="cs-CZ" sz="3200" b="1" dirty="0"/>
              <a:t>!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482" name="Picture 2" descr="http://ipadinsight.wpengine.netdna-cdn.com/wp-content/uploads/2011/04/inst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80728"/>
            <a:ext cx="4266473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158408" y="941140"/>
            <a:ext cx="3528392" cy="5078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Ano, je to nebezpečné.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ALE, je to užitečné.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Naučí se fotit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Naučí se točit krátká videa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Naučí se vnímat svět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Mohou sledovat zajímavé účty/lidi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Mohou zjistit nové věci</a:t>
            </a: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endParaRPr lang="cs-CZ" sz="1800" dirty="0">
              <a:solidFill>
                <a:schemeClr val="tx2"/>
              </a:solidFill>
            </a:endParaRPr>
          </a:p>
          <a:p>
            <a:pPr marL="285750" indent="-285750" eaLnBrk="0" hangingPunct="0">
              <a:buFont typeface="Arial" pitchFamily="34" charset="0"/>
              <a:buChar char="•"/>
              <a:defRPr/>
            </a:pPr>
            <a:r>
              <a:rPr lang="cs-CZ" sz="1800" dirty="0" smtClean="0">
                <a:solidFill>
                  <a:schemeClr val="tx2"/>
                </a:solidFill>
              </a:rPr>
              <a:t>Mohou si hrát tam, kde si hrát budou chtít a budou tam pod kontrolou</a:t>
            </a:r>
          </a:p>
        </p:txBody>
      </p:sp>
    </p:spTree>
    <p:extLst>
      <p:ext uri="{BB962C8B-B14F-4D97-AF65-F5344CB8AC3E}">
        <p14:creationId xmlns:p14="http://schemas.microsoft.com/office/powerpoint/2010/main" val="7457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Bezpečně na Internetu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371600" y="1988840"/>
            <a:ext cx="64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Jak na lepší soukromí v prohlížeči? </a:t>
            </a:r>
            <a:r>
              <a:rPr lang="cs-CZ" dirty="0" err="1">
                <a:hlinkClick r:id="rId2"/>
              </a:rPr>
              <a:t>Ghostery</a:t>
            </a:r>
            <a:r>
              <a:rPr lang="cs-CZ" dirty="0">
                <a:hlinkClick r:id="rId2"/>
              </a:rPr>
              <a:t>, NOSCRIPT, WOT a ti další</a:t>
            </a:r>
            <a:r>
              <a:rPr lang="cs-CZ" dirty="0"/>
              <a:t> se věnuje tomu, jak zabránit šmírování, označování a využívání (či spíše zneužívání) pro obchodní a marketingové účely. Ale samozřejmě to není jenom to, odtud už je krok i k dalším zásadnějším věcem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 Pokračovat pak můžete dalším tipem: </a:t>
            </a:r>
            <a:r>
              <a:rPr lang="cs-CZ" dirty="0">
                <a:hlinkClick r:id="rId3"/>
              </a:rPr>
              <a:t>Co je to Tor a Tor Browser? K čemu je dobrý?</a:t>
            </a:r>
            <a:r>
              <a:rPr lang="cs-CZ" dirty="0"/>
              <a:t> a také související </a:t>
            </a:r>
            <a:r>
              <a:rPr lang="cs-CZ" dirty="0" err="1"/>
              <a:t>D</a:t>
            </a:r>
            <a:r>
              <a:rPr lang="cs-CZ" dirty="0" err="1">
                <a:hlinkClick r:id="rId4"/>
              </a:rPr>
              <a:t>ark</a:t>
            </a:r>
            <a:r>
              <a:rPr lang="cs-CZ" dirty="0">
                <a:hlinkClick r:id="rId4"/>
              </a:rPr>
              <a:t> web? </a:t>
            </a:r>
            <a:r>
              <a:rPr lang="cs-CZ" dirty="0" err="1">
                <a:hlinkClick r:id="rId4"/>
              </a:rPr>
              <a:t>Deep</a:t>
            </a:r>
            <a:r>
              <a:rPr lang="cs-CZ" dirty="0">
                <a:hlinkClick r:id="rId4"/>
              </a:rPr>
              <a:t> web? Je v tom rozdíl?</a:t>
            </a:r>
            <a:r>
              <a:rPr lang="cs-CZ" dirty="0"/>
              <a:t> či </a:t>
            </a:r>
            <a:r>
              <a:rPr lang="cs-CZ" dirty="0">
                <a:hlinkClick r:id="rId5"/>
              </a:rPr>
              <a:t>Jak prorazit cenzorský firewall?</a:t>
            </a:r>
            <a:r>
              <a:rPr lang="cs-CZ" dirty="0"/>
              <a:t> či </a:t>
            </a:r>
            <a:r>
              <a:rPr lang="cs-CZ" dirty="0">
                <a:hlinkClick r:id="rId6"/>
              </a:rPr>
              <a:t>Jak otevřít webovou adresu ve které je .</a:t>
            </a:r>
            <a:r>
              <a:rPr lang="cs-CZ" dirty="0" err="1">
                <a:hlinkClick r:id="rId6"/>
              </a:rPr>
              <a:t>onion</a:t>
            </a:r>
            <a:r>
              <a:rPr lang="cs-CZ" dirty="0">
                <a:hlinkClick r:id="rId6"/>
              </a:rPr>
              <a:t>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240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Hrozby? Ale ano. Hrozby!</a:t>
            </a:r>
            <a:endParaRPr lang="cs-CZ" sz="32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80850" y="1100888"/>
            <a:ext cx="39471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Věříte neznáme Wi-Fi?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80850" y="1700808"/>
            <a:ext cx="394713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Máte zašifrovaný telefon?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00732" y="2348880"/>
            <a:ext cx="3947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b="1" dirty="0" smtClean="0">
                <a:solidFill>
                  <a:schemeClr val="tx2"/>
                </a:solidFill>
              </a:rPr>
              <a:t>Máte bezpečně zamčený telefon?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480850" y="3356992"/>
            <a:ext cx="3947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Můžete ztracené zařízení na dálku smazat?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00732" y="4365104"/>
            <a:ext cx="394713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Jste si jisti, že vždy komunikujete přes šifrované spojení?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719785" y="1016724"/>
            <a:ext cx="3947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b="1" dirty="0" smtClean="0">
                <a:solidFill>
                  <a:schemeClr val="tx2"/>
                </a:solidFill>
              </a:rPr>
              <a:t>Používáte </a:t>
            </a:r>
            <a:r>
              <a:rPr lang="cs-CZ" b="1" dirty="0" err="1" smtClean="0">
                <a:solidFill>
                  <a:schemeClr val="tx2"/>
                </a:solidFill>
              </a:rPr>
              <a:t>dvoufaktorové</a:t>
            </a:r>
            <a:r>
              <a:rPr lang="cs-CZ" b="1" dirty="0" smtClean="0">
                <a:solidFill>
                  <a:schemeClr val="tx2"/>
                </a:solidFill>
              </a:rPr>
              <a:t> ověřování? 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719785" y="2031231"/>
            <a:ext cx="3947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Nesděluje váš telefon či fotky zbytečně </a:t>
            </a:r>
            <a:r>
              <a:rPr lang="cs-CZ" dirty="0" err="1" smtClean="0">
                <a:solidFill>
                  <a:schemeClr val="tx2"/>
                </a:solidFill>
              </a:rPr>
              <a:t>vaš</a:t>
            </a:r>
            <a:r>
              <a:rPr lang="cs-CZ" dirty="0" smtClean="0">
                <a:solidFill>
                  <a:schemeClr val="tx2"/>
                </a:solidFill>
              </a:rPr>
              <a:t> polohu? 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739667" y="3174067"/>
            <a:ext cx="3947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Ukládáte do </a:t>
            </a:r>
            <a:r>
              <a:rPr lang="cs-CZ" dirty="0" err="1" smtClean="0">
                <a:solidFill>
                  <a:schemeClr val="tx2"/>
                </a:solidFill>
              </a:rPr>
              <a:t>cloudu</a:t>
            </a:r>
            <a:r>
              <a:rPr lang="cs-CZ" dirty="0" smtClean="0">
                <a:solidFill>
                  <a:schemeClr val="tx2"/>
                </a:solidFill>
              </a:rPr>
              <a:t> jen to co tam může být?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719785" y="4254187"/>
            <a:ext cx="394713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Používáte nějakou extra ochranu soukromí v prohlížeči? 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739667" y="5766355"/>
            <a:ext cx="3947133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Jste dostatečně paranoidní?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00731" y="5766355"/>
            <a:ext cx="392725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Máte přelepenou kameru na počítači? </a:t>
            </a:r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Bezpečně na Internetu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Co je to </a:t>
            </a:r>
            <a:r>
              <a:rPr lang="cs-CZ" dirty="0" err="1">
                <a:hlinkClick r:id="rId2"/>
              </a:rPr>
              <a:t>incognito</a:t>
            </a:r>
            <a:r>
              <a:rPr lang="cs-CZ" dirty="0">
                <a:hlinkClick r:id="rId2"/>
              </a:rPr>
              <a:t>, </a:t>
            </a:r>
            <a:r>
              <a:rPr lang="cs-CZ" dirty="0" err="1">
                <a:hlinkClick r:id="rId2"/>
              </a:rPr>
              <a:t>inprivate</a:t>
            </a:r>
            <a:r>
              <a:rPr lang="cs-CZ" dirty="0">
                <a:hlinkClick r:id="rId2"/>
              </a:rPr>
              <a:t>, anonymní režim prohlížeče? Chrání či nechrání?</a:t>
            </a:r>
            <a:r>
              <a:rPr lang="cs-CZ" dirty="0"/>
              <a:t> </a:t>
            </a:r>
          </a:p>
        </p:txBody>
      </p:sp>
      <p:sp>
        <p:nvSpPr>
          <p:cNvPr id="8" name="Obdélník 7"/>
          <p:cNvSpPr/>
          <p:nvPr/>
        </p:nvSpPr>
        <p:spPr>
          <a:xfrm>
            <a:off x="2350604" y="44371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hlinkClick r:id="rId3"/>
              </a:rPr>
              <a:t>Co jsou cookies a k čemu se používají?</a:t>
            </a:r>
            <a:r>
              <a:rPr lang="pt-BR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600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MITM a </a:t>
            </a:r>
            <a:r>
              <a:rPr lang="cs-CZ" sz="3200" b="1" dirty="0" err="1" smtClean="0"/>
              <a:t>DDoS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hlinkClick r:id="rId2"/>
              </a:rPr>
              <a:t>Co je to MITM?</a:t>
            </a:r>
            <a:r>
              <a:rPr lang="pl-PL" dirty="0"/>
              <a:t> Nebo ještě lépe řečeno MITM útok? A když už jsme u útoku, tak i </a:t>
            </a:r>
            <a:r>
              <a:rPr lang="pl-PL" dirty="0">
                <a:hlinkClick r:id="rId3"/>
              </a:rPr>
              <a:t>Co je to DDoS?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253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Online recenze a </a:t>
            </a:r>
            <a:r>
              <a:rPr lang="cs-CZ" sz="3200" b="1" dirty="0" err="1" smtClean="0"/>
              <a:t>astroturfing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Mohu věřit online recenzím? Jak poznám falešnou recenzi?</a:t>
            </a:r>
            <a:r>
              <a:rPr lang="cs-CZ" dirty="0"/>
              <a:t> A jak je vůbec možné, že existují falešné recenze a falešní recenzenti? Související termín je </a:t>
            </a:r>
            <a:r>
              <a:rPr lang="cs-CZ" dirty="0" err="1">
                <a:hlinkClick r:id="rId3"/>
              </a:rPr>
              <a:t>astroturf</a:t>
            </a:r>
            <a:r>
              <a:rPr lang="cs-CZ" dirty="0">
                <a:hlinkClick r:id="rId3"/>
              </a:rPr>
              <a:t>  a </a:t>
            </a:r>
            <a:r>
              <a:rPr lang="cs-CZ" dirty="0" err="1">
                <a:hlinkClick r:id="rId3"/>
              </a:rPr>
              <a:t>astroturfing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37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err="1" smtClean="0"/>
              <a:t>Keylogger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339932" y="3198168"/>
            <a:ext cx="2464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Co je to </a:t>
            </a:r>
            <a:r>
              <a:rPr lang="cs-CZ" dirty="0" err="1">
                <a:hlinkClick r:id="rId2"/>
              </a:rPr>
              <a:t>keylogger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81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Pro případ nejhorší</a:t>
            </a:r>
            <a:endParaRPr lang="cs-CZ" sz="3200" b="1" dirty="0"/>
          </a:p>
        </p:txBody>
      </p:sp>
      <p:sp>
        <p:nvSpPr>
          <p:cNvPr id="2" name="AutoShape 8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10" descr="data:image/jpeg;base64,/9j/4AAQSkZJRgABAQAAAQABAAD/2wCEAAkGBxQTEhQUEhQWFRQWFhYaFRcUFxgYGBYYFBgWGhYXFxQYHCggGRwlHRgWITEhJSkrLi4uGB8zODMsNygtLisBCgoKDg0OGxAQGCwkHyYsLCwvLCwsLCwsLC8sLCwsLCwsLCwuLC0sLCwsLCwsLCwsLCwsLCwsLCwsLCw2NywrK//AABEIALMBGgMBIgACEQEDEQH/xAAcAAAABwEBAAAAAAAAAAAAAAAAAgMEBQYHAQj/xABPEAABAwIDAgkGCQgJBAMBAAABAgMRACEEEjEFQQYTIjJRYXGBkQdSobGywRQjNEJicnOS0TNTgpPC4eLwFRYkQ0Rjs9LxJTWDohejwwj/xAAZAQEAAwEBAAAAAAAAAAAAAAAAAQMEAgX/xAAkEQEBAAMAAgICAgMBAAAAAAAAAQIDESExEjIEQSJRE2HRof/aAAwDAQACEQMRAD8A3ChQoUHCoDWi8YOkeNIYikooHvGDpHjXC6npHjTEiuEUEhxg6R40OMT0jxFRpFN8WlyPi8s78wmey4vQTPGp84eIoccnzh4iq+2h885TY6spnxmKWbQuTmII3QIigmeOT5w8RQ49PnDxFRBFFIoJnj0+cPEUOPT5w8RUGRRTQT6XUnQg9ho9VtRi41GlWJsyAekCgNQoUVaoBPQKDjr6U85QHaaar2wwNXmx2rSPfXk/hzwmexuKdU4tRQFqDaJOVKUkgQnSd81XBQeyneFGDTriWR/5UfjTJ3h5s5OuMY/WJ/GvIcUYCg9YL8pWzB/jGu4z6hTdzyq7LH+JB+qhw+pNeXEGnDZqR6SX5XtmjRbh7Gl+8UivywYH5qXj+hHrNefGzTps04huivLDhvmsvHuQP2qSV5Xm/m4ZzvUkeomsabVTptVBqy/K0r5uFHe7HqQaTPlUfOmGbHa6o/8A5is2Qql0KoL1/wDImJkEIQD1rcI8AQDTrBeUt8KHHIbKN5QFApHTlJObxHfpVBSqlAqg9DbOxYdQFjf33HXvHXTqoLgV8jZ+zb9hNTtQkKFChQcoUKFA1f1qK21mypyEA5rzMaHoqVe1qN2pon63uNBXV4LEXjEEXkCNNbXGn4Uqwy8BBdCj0kEd1opq5iYJOe+ZVi7AAH6FuygrEXAzcnzuN3EXMBHbF6B9kd85Hgr8aHFu+cjwV+NMPhNgc+8/33VNzk6tK6HrXXBBV/ek2OknL0xQPsjvnI8FfjXOLd85Hgr8aaB8SOXaBPxvVB+bftpNGI5wzEEf5p6YIzFGmtA/4t3zkeCvxocW75yPBX40yOInRdzEDjSATMGCUf8APVRvhYkcu3zvjTaJ05F7XoOYrZz65jEFExGRIERrqDM9dSez0LBIWQbCCARPST11GocK7JMqAEAPHlDeTyNYOt6mcL7hQKOaGrBhjyE/VHqqAcFqnsMOQn6o9VArSeI5iuw+qlKSxPMV9U+qg8V478q59dXtGn+xeDuIxSVqYbUvIQDlQtWomOSkie2KY7S/LO/aL9o1sXkEeWnD4op/OtyACTzTfsoM+Pk+2jJCcG+obiGyAevlQaXb8m20z/gnu/IPWqvQ5x73Qv7o/wB1BGLdJA5Q6SUiBb601PBgLfku2of8GvvcZHrcpdPk0x4MKaSg9Cnmvco1vpWv85/6/vpk/gErUVKUoqO8EjTsNTxDHsJ5M8SbLLYNsoDqTPbapBXksxOY5VMhP03DPXICIF61BOzkSDKpBkXOveadcWJ19CfwoMxw/knxR1cYH6S/9lPEeSfEDV5nuzn3CtGCfpK8R+FKJT9JXjQZ835LHZgvtz0BJP7VPW/JUve+nub/AI6vQP0lfeP40YJ6z95X41AzDhjwSGCYbXmClFzKSEkEghRk8oi0RYCqiFVpflVSBhGz/nJ3k/MX01lgXUjeOAalnDIBAyBtnJrJlpJVPfVlqq8AMQosBBjKhrD5bX5TQKpPhVqrlIUKFCg5QoUKBs7UZtXRP1vcak3ajNr81P1vcaCuOvqUrVPJmIWtOhvmATGg9FIB1SY5XRYuLNoETyOv1V11V1cozmMDM953UIHdR2GVKFiT0y46DMHpAtJiegUBFuGByrEa8auOSbiQnX8NK6Vqkcq4EkcY5Ea25F7Ce+lfgjkDvBl1y4Ol++ut4ReaSToLca4YMem80CIcMXVaRcOub5PmdWlcDhBPL/8AtcMaHzbWjxpZGEcvJvED41w9ETPrFd+Br7NZh1yJ3W6NKBJp9Upubyfyi9Jvqjq07aIlwxJV1WccJ3GOb0U4VhXD33PxrnSbCurwy93fLrm4yO+gbuOkSFLiDA+Nc1sI5nqqcwfuHX6aifgjljIkCLuOEaG8dN+6pbBD1CgXXpVga5o7B6qr7mlWBrmjsFAak8TzFdhpSk8RzVdh9VB4t2r+Wd+0X7RrWPIntBLGDxbi5KQ80DETygQNSBvrJ9r/AJd77Vz2jWr+RBAVhMYFICxxiDlUAoKhtZAIUCDpUX06x52daTheEuGcAKHRJEhKuQpX1UqjN3TXMNt1lyQFZSNQsFJHbOlR2y+C2ExKEr4lLS0rtxBU2jO2QZ4uSmM02I3VO7OwSVMJRiy285l5SnUJIzb7hI9EaVxMsrJYus1S2cv/AD/qFc4VsJcLayUkEiYkGDGoruI2m64pIwaUPiCVkKTybgAGSI3+FPMYllHJDaAByBABHREK7tdaZ7JwTRbfUzh20LzJF0I6bxIgWrVz4+fbFMvleFsOcaeexl6Mq2jbvUKK+nHTyG2wLXW42D12BNSzuDHEApaaDhSJ5CLEi8ECiYzBrSw2EJTxgLfGKAQCQOcebvPVT/J/p18P9oUcI0sBSMW4gPBXMbIWcpAynk23nWKaI4chTuVDJKbicwJVAOmWQLx076gfKYmMWhRCUE4duQNAZXI0vf1U24EoBeaBNyXPDKax792U7cY1Yasfj5v660XDbZOWXUZVE8lCbki0WNyZnQd1E2jtp9pHGDDKUmYAPJUSrm868WvYdtOsHjlfC1N8WCgNpVJsbkpjMTG6e+nvCVwFjVNlpmDMa613+P3ZMbb7Z8s5MLZPKicO8Y67s1C3kJQv4QOSkyAMq4v01moXWmeUc/8ATUn/AD0eyqsqDlXZzlscYZfLGV6B8ni/io/ycKfFr91W6oDgN8iY+yb9hNT9cLAoUKFByhQoUDd2ovbHNT9b3GpR38ai9sc1P1vcaCrYtwqN9xItxwsenKINHRdVpgmLl4G46DYb70itPKVY6n5r3TbQ+quKSTuN4HNeta1p6Iv00CjYEb4Egxx3NVawOpknsooBBjfoLv8Azo1V393VRSCJtqCLJe6hpNGbRmIAscp5weAiAN5iY76A2nnQcwH5YqmADPV1+FcCAISc0kjQvG0WhW437KWOCUNMsQRcub9ZOainAqjLyY+s5rf6XWaBJR1M8okgfliJg5rDtt310FJtyotvezBRFp6taXVglGebra7nULwrqopwKosQOqXIkG0cqdCaBJYnMBom1+OmAbXGpk7qnMB+yP5vUQvAqJnkzrdTmp6s1hp6al8ALnsFAq6db+roqxtaDsFVx5AMyJ6LTVjb0HYKA1Jv81XYfVSlEe5quw+qg8W7Y+UPfaue0a1//wDnwfF4gf5zXsLrIdtfKH/tXPbNaP5KNpuYbAY55oJU4h1jKF80kym9x01FTjO3kXbhKMZ8OaTh3g20VIBSCoDklJXyQIuFU52tilttpGIdUXMznLQmBGY5Arix5pA7u+mXBbbuKxTKn1cWhAdVxuQCAEobKYzSd5nsqHd2+MS2kceHnGuNU6QECyieLAypAJAtpurvV5ynEbMeSy1ZsQr+zIWSVEoBkGSfpEjU751pXZGHU41iAFxKmlBUkckEqUNRFpqvs8LMN8HbSVqzZE5koTJ0uJMTepzgfj23m8SkgoSSmOPhGac0kTroOmrM7L4inXjZZasLjRRhEoddg5EpUuQmT1KUdT29Nd2skqZQpDwQEkKznKQQUlIuSEnnAzNJYphheHSwVpUAEiAoHm6aAx4bqM6ywGUsZ0p4sBKQpQSUwkp3jWCRpVfwv9LvlO+0Fwg2Xh1ONF9WZSWWkzJGYAqvYGJuaR23gmkYdZwSw2+nKpCjmI+LClqSRMQQmO+mfDHbq2H2kMIDraWW+WElYBSpQgrQCJgAx11Hr4aBQhxCADlnLz4UhwcwgTqZ7KjP61HS/C7bCFow7kqQp1lDgQBI3KifEVaOGZUrZwCQoFTrAAtfMR0HSqVsfF/Cm0Mwn4phA5R1U3I5PakFXToKsTfC5l5r4OkKS7n0Kcv5PnE3nvqPxpzHHH+v+q8rzGmPlF/7X2YhHqNZIHK1nyk22Sep9qsc4yrdv3pp+kepuA3yHD/ZNf6aanqgOAvyHD/ZNf6aan6qWhQoUKDlChQoG7lRW2uan63uNSjtRW2uan63uNBWXlKKiY5oMS2vSYMQrlGk1JsTlME3GRwnNGvOmLnSgtmSolB1/NmTc3HKvb10RLQBPIPc0oSLyOf10ChZMwQCANyHLhUxBzXgm9cdSSLpkJIB+LcudARyriAL0khiEzkuTH5NU9JkZ99ooxw4ITyCen4tQuDv5Vhp00CoQT80RlIgockxciM2/dvpPIRCssmwHxblssEFQzdHqrjuGMglIN4MNmbRJBz6Hca6GDnjL1TxZgwI5xX1RNAYt2Mp+cIAbc1i5gK0trXUsWgpuLDkOfP0POvfXopM4f6FjeA2qRqBPLpRtiSCU3JueLULiIJ5Vt/jQFdbskZSeiG3SIM2PK1tU/s7f2Cq6WLcyxkRxRkEC08vS9WHZm/sFA6c3z3VPt6DsFV55kG53aeAqwtaDsFAaiO809h9VHorvNPYaDxbtz5S/wDbOe2qtU8h2GDmGxiFJCwXGeSoAgwFG4NZZt75ViPtnfbVWq+QhwhjGEKSk52rqukWVrcUO8abhtloSkp4tEGZ5IiIA0pJjYrSEwltI1sEpA9ApX4afzzO+bHW8fO7K4cWr88z90/7qmePSLe+3GditJuEJk3MJAnwFN9pbHbVClFSAmRyPpRrY9FPU42xl1ondaAOmb3pRrHJ+c431Zbes1Mtl8CvsbLShxpbTi4StJUFpNwDa2Udfoo42MhalrcW4VKWTyQQACZAjLVgOPb/ADifGgMe3+cT413/AJMnHwhhgdjoQnk5jmMyq5vA3jqpz/RiZBIBjfF9Dvpf4e356fGh8Pa89PjVdtvt2RYwYTcASRe1LDApHKAv+OtJDHJ3uNnst76TRjzN3Go3xMx40ngVjywpjZa/tmfarCM9q3PyuvhWynSCCA6zoZ+eKwMrsaD1vwE+Q4f7Fr/TTVgqv8AvkGG+xa/001YKhIUKFCg5QoUniHghKlKMBIJPYKBJ03qK23zE/W9xp3g8QXG0LIgqEx0Tupnts8hP1vcaFVPieUrk35RBLY3Gdc9/RrRfg4sMoEi54tMJnzhn6JB7aO8wM3zVSTMIbMX3kmf+KQDRjmgdXFt6/e7RQGUx0IOkfkk9H173g0fi5I5N1HXiha8coZur0iki1IskTEXbbMd2ft8K6tGpCdNJba06Ac3b4mgPxFubfQ/FJvJN4C+oVxSIUeQSCAIDQtYEXzX/AHUunJrxEfoom0Hp/mKALf5mOmzfjzqBNLN4AAsmDxYgaE/O6d3bXAxqMg0v8WLmeSQM+kTR/i5jiYvrCIt15q6Q2IHEbrWRPpVQIKYEnk5bGym03FjHPvcCrHsvf2CoQqbMy1rrIRv1JvfdepvZRud1hQO1oBm38xU+3oOwVXnXALHU6eAqU2HtNGIZQ62bKFxvSU2Uk9YIqA/ormh7DRqK7zT2GpHi/b/yrEfbO+2qtM8irIXhsalUwVszlsbZtKzThF8qxH2zvtqrTvIWfisX9dn9qoveeBZ8a20gkLS6FAfOUsJUQmcqF8XlUYt0Wpd7ZqAopCVG8Al9AmY+aRIpxisK+45KlNcXJlKcyZBtyrwoxFzUqpAmcx7le6qtO3ZlP548pcZ3xfBieDzXnOfe/dXP6vtec59791PFoVoFW3EuEH2aXQuReO4z6YFX9EQ3sdg2S4onoCwdO6us7EZUopClyASZUAAE6kmKkW8OhJkagGJUTE0yw2EW28+4lRHGIcSMqk2KxyTB6DXWPPPXGXf0Zv7NbEFOdQIP96hOk+cNOulcLsZCwSQ4kbvjEKnp5vRT3AYPI2hBUZEzChvJN7UupBEQonplQH7Nc2+fDqTx0z/q+35zn3h+FFOx2UkS4pJ1ErAPbpUjhpFleJUFd2goPYdKjJJmIsY0/wCadSp/lLwqW9kYgJJUC6yqSZ1UnfWEk2rfPKmgDZL6RoFMRv0WmsBNQPX3AH5BhvsWv9NNWGs+4N7XLLGCGqThmiR08lNx11e8LiUuJCkmQfR1GuZlLeOrjZOlqFChXTlyqpwu2pfiU7oU5+yn3nuq0POBKSo6AEnsArL8QqUrWrValKP6V6q25cnF+jD5ZdXfYK82GZPSge+ibb5ifrD1GqtsvFrXhk8pSUtNJgJMcoq5xpfZO2lvtuIcMqacSM3SlSSRPXqKnDPvhGzXZ5MMSkSeRJK5nIyY11v1767xcg5gDKVWyNTmTa17yNOo0Z5GUmREkkSGZIvMZrx21xBBgTHX8RbpMDqt3VYpcy8k2HzdUM3TeY5UETQcbSm0AmdQhm8DTKTSymEH+8Rb6LREbxpQcw6DMuJ13pb1EHooEHE8lIgEzJ5LOs6G8TA76UbRoOmYlLQy3ImAd4nTppTiUfnE7/mt79DEbp9NAtJt8akRvytyeiLW13UCDDYjlZZ5XJytWMckiD3V0xvRcEcrKzIg6ZZsB7qUVhkRHGIiD81u+t9P5ijcSiPyqb3mG7+i9AgtlJkckQm5yM8qN4M2nWrDsjf9VNQbjDZmXUdI5LdgLjdppUg4+UNLKTBISAR1nUd1RbydTJ28TDiAZJAMHwsKqHAbaowqkpWYZe1O5Dk2V1A6HupttrErwq8zZPJAJEyFJy5iCOymSGgvCoOsp9BFUZbP21Y6edlbODRXND2GobgZjS7g2VKMqCcij0lslMnrtUyvQ9hq+XrLZzw8Y8JB/a8R9s57ZrSPIkficZ9Zn9qs44TfK8T9s57RrSPIeJbxY+kz+3Uoq5/1uTkKuLMblFIy7xGbdeKcZYcKpVqbFThTcRzYy+FMfguA6BEzHLyz05c0eipl7EISSDxlt4acUO5SQQa7z7Pcc48/sVOIESfQFH3UtRGW0OSUlXXKXEe1HopwnDQIB9Z9JNcOjJl9RIBTE9trb5FVzamJxAdcCHCEybX5ItBAGutXEsHppA8GgslcE5tbiD02OgtppVmu4zvyc5fKWXH/ANQ+DcUppsqdVPKvmCcwzWJBSZtTvBckqJcUqYspYUB2QkRTlxlvDAIWsI1jMSZ3klWm/wDCnBw0gX8Ca5yvcrz0YzmMlJtrBEgyOkUm6/CgkJkkdMa7hal0YQj5xPaZpRDcEE3i9uquLeTrvGdvFe4XbOXicK9h5SnPkOa5jIoG/hWB7W2a5h3FNOiFJ8D0EHeDXozaziStQSvXWxjxrKfK20OMbWkapI+6beg1ThstvK07NUmPY0jZapTgk9OBbPgE1O7LximnLG28biPx66guDhzIw6vNwTCfESamGedVed5n1ZhO6+L8DXaQwS5Qg9KR6qXrVGFC8LMRkwyhvWQgfpG/oms04S48NtmNYq38KsXxj4aB5LQk/XUPcI8ao3CbmkHfWbZe1u/Hx5Egy4pDZSIIKUjwA/Ci8E3fj8Qn6LJ8A4KScaOXU6Cm3A53NjH40CEA9ozH301XtT+R9Vhec5Rle8xK2rRuuJGkd9F4wQJUATHzmRl69N4Jp002lRVlcUYJkcnkk/o9RpRWEFzmVJ6AndMDm6XrUwI9xUZgCBbzmbG1yI6enpo2ceeI0klm5tmnk6x6qerwcmc6h0gZYPinvrjrCUiVLIAEEnLFzqeTruoGaiQLkC8XUzeB0lO4xbrrqli/KETblM6X0kdgilUvNX+OzRc3Se3ROl6VYZSoHK4VAGDzbGNOb1igatq0vqCBymbkWtbropIjUdPOZ0JBB00n10/GDuDnX2cmPZ9Vc+B/TX/6f7aBmtc3zCI85noEgW3TTraR+LjpI9ANcew6UoOZxQSN5y2m2uXpo+PbzMym4SUGeoyJ9IrjP61Zq+8VfbrylG8QABp0CPVQ4JuhWEQPNBT90xRdqMkZuiKQ4FtRhx9IqI7yb1k9vQq+eTXE/KGfNWFgdSxB9KfTV2Xoeysm4PbRGHxzaiYS58Wvo5XNJ7FAeJrWTpWrXe4sG2cyeM+FHyzE/bOe0a0byGiW8WPpM/t1nXCof23E/bOe0a0LyIn4vGdrPrXVs9qqUOxNoAFPFKMjKFWtfnA5q0tzDEndu+ar1hQnwqLO3UZM6RmAssDNKD1ilnHHM/JVyZFsgNrTyswPoq7flnlzs4r13H9HxUsCBu35FEe1NOW1SJuO0R6DTJDxO5Q7fxpTMemqFguHwSkqBKyYmRyr2jeojrrmIS5nUU4otjiygIy2CpkLmf56aIjFzEZr6SCAbTrQ+HgEghyxiUgkFXmiBr1VZh8u3iP3L/V6XUFlKOXnIAClypGYgATABoxeUNQn7xO/6tMHseuxQBHKBDhUkgiLWSeuxpZONsMygDFxJgHeJIvVdll5XVvfJ1hsRmmcs9AJNum4FB+RJm2SI6518KTS+SJBkV1xw5VEnq/n0VXtv8a71T+UQeJXvis28pj4KUDfKj6P+K0XHxBNYxwvxZdxCki+U5QBvP8AzWbTP5Ne68wbJwAUpWFQ4ebxbaE9eRIBPjPhVgw4uaZcHMEWMFh2zZSGkBQ3hREqnvNOWnL0yvcup1zmPF12QqWk9UjwNPag9gvQSg77jt31N1qwvcWLZjzKs5dJD70651z4n3RVe2phgtYTGqhfsuatG20xi3o3lJ8UCoVhglwrPYkdA3nv91Zc/Frdr8yUMUmEnsqC8nzZXiMQJhRXqROhO6rDi08k9lVrg47xOPPQ6Ae8WPuPfXen2r3zsaP/AFZm5U3+q/iof1YHnN/qv4qmmXraE2pRbl4g7vTWpiQP9WR0t/qv4q5/VkdLf6r+Kp8rvEHtoqXJOh/ndQQo4PHctH6v+Kh/QB89H6v+KppLmtjauBy0wdY/fUCFOwT56P1f8Vc/oI+ej9X/ABVMqctMHs30Va43HdQQ39CHzkfq/wCKuv4Li2XcygZAAhMRB7TUsVXAg7qiuEbtkoB1MnsGlc53kWa8e5KntNvMCOqmvBdASykbxIN94Jp/ihceFM8GnItadyuUOo7/AMaxyt99GO3FC+6xjt3VtmAKi0jPzihObtyifTWI4hGfEMo85xAPYVCt1itOmMe++XjXhd8txX2zntGr75F3QlrGk6DiZ8VVQ+F/y7FfbOe0aPwd4Qu4UOBtRAcy5gIg5ZiQR11cobZxLIJ5ahMSLQRqJ6afnGMnze8A+mscHDl7p/8ARs/s1O7F4SLdROUK/QaBEE7st5iOqurfl7VYa8dffjGkHGpOjkdwNKpxqPOrJ9ocMVNrylCewtptc2kAV1fDOEJUW031lpYEboUCAZqPCxqyXmhcZR3U1fU4VlTb6UpKQAkpFj52lz+6s1wXDRK1hJQgAm6oegDpMLpTEcM20LUnIlQBsoF0AjpEqrrHLlK0zD8xIcczKAuoEpzdZyxJo6gPmq8VqrN2eF7SkLXCBlixcWCqfNsaTHDdrzfB38UVzed6lprKsp1BBOpWSe4EUtjlQkJ36mqpwP2ojEYlCADzFuflAoci0FOQbyPRVpxp5VZvyL+mn8fH9obaA5FVTgHwWBxasS8ArKpRbTuBJMKPSY0G6rZtGVaDQE/hTrYuC+DshMyoyo9RVci5qjHKz00ZSX2f413cKJghe+6iIEmnrTUUTDzBvwoKG4+jfVtBqmsJMAC5NvGre03CQOgAeFaNVrN+RJ2KDwjP9sd/Q9kUz7KdcLTGMX1pR7NNGr1Ts+1X6vpCG0ObVPxqsjjKt6XfQoER6BVs2k5AqHwPB53GrytFIKFBas5Itcbgb11r9udv1ads1coBvzdxtT1Wu/dvt4Uns3ZbjaAlWWQNx/dTs4M6wPHorUxG8crfqd/VXAO3Q6ml/gJmYE9tD4GroH3jRBukWNjoN9CDGh16b9tLnAq6vvGufAVdX3jUpNosNd+h9dFc0GunT76dHZyrWFtL9NFVswmJCbaXqA2KeVod2+1uqq3tdZU+vqt4Crh8BX1eNU7azZRiHAdZnxANV7fS3T9jLEI6aZ4kiZqRdNqh8SvWsrZPRrstOfaGGH+aj0GfdW31h3Blf/UsN9oPUa3Gter6sW77PHPDZspx+LBEHjl+kzUJXpLygeSNvHPHEMucS6rnymUqI0MWvVJd8g2KHNxDR7Uke+rFTI6Fai55DceNHGT3q/201c8i20hoGT2LV70UGczXc56avTvki2mn+6QrscHvimTvkx2on/CKPYts/tUFUacUDySQeokH0UHXVE8oknrJPrq2YPgNtFpUrwTqhvjKT3Qaa7U4K40rJGCfSPsyT2mKCAbxjiQAFqAGgmks5qQc4P4pPOwz4/8AEv8ACmzmznk85pwdqFD3UGmeRBDjuJfdUZS2zl0A5TqgRcDoQa0rGC9VryK4Li9nqc3uvLJ7EAIA8c3jVmxutY917k2aZzFHKTBmjB6aQxK6RZXKqpjQmsMKfq0qMwi70+dX0V254f7GTLqY3XPYBVpqH4NYeEFZ1Ubdg/fUzWvVOYsW69yZzwxM41XUlHqmkWaG1158W8r6cD9EBPurjhgVk2X+VrZrnMIjNrripzyVEZnzvIRHZKv3VT9t4sXGtWjyUpJefV81LaE96iT7qt0+1e/6tMoUKFamIKFChQChQoUAoUKFAKo/DdnK+hY+emO9P7iKvFUzygc5rohXjIrjZP4rNX2iCSZBqEx1iak2XZTFM8Y3WJvR3BH/ALnhvtD7Kq3UVg+wF5NoYZR/OpH3re+t4Fa9Xpi3/Z2hQoVapChQoUAoUKFByK5lHRRqFATih0DwojmFQRBSk9opahQVzaWHS2SlCQlJEwkQJJvVcx6tat+3WuartB91VTarcVj2zlbNN7ihHTNdYF+uirNHwutUNMS2EbtTgiTA6h3ndSTAtUpsTD5nh0J5R7tPTVuM7ZHGV5LVowjORCUjcAKWrldrbJx5rLV/lXftF+0aJjjCT2UKFYMvb08fUUx+5V31rXk1YSnClQEFTrmY9OUwPAUKFaNLP+QttChQrQyBQoUKAUKFCgFChQoBVa4doBYSSLhwR3gzQoVzl6d4faKIzqKPi6FCsH7ejECLYrD/AGrftit7rtCten0xb/sFChQq5QFChQoBQoUKAUKFCgFChQoGu0ky2rsqmbV0oUKzb2n8dXHTr2mlMIeWK5QrK2RLt61Z+CqbOHfIHdFChV+n7KPyPon6FChWxh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155575" y="519945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Do poslední vůle přidejte přístupy k účtům na Internetu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28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i="1" dirty="0" smtClean="0"/>
              <a:t>Zase někdy, někde.</a:t>
            </a:r>
            <a:endParaRPr lang="en-US" b="1" dirty="0"/>
          </a:p>
        </p:txBody>
      </p:sp>
      <p:sp>
        <p:nvSpPr>
          <p:cNvPr id="10" name="Obdélník 9"/>
          <p:cNvSpPr/>
          <p:nvPr/>
        </p:nvSpPr>
        <p:spPr>
          <a:xfrm>
            <a:off x="2339404" y="4151039"/>
            <a:ext cx="1771427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/>
          </a:p>
        </p:txBody>
      </p:sp>
      <p:sp>
        <p:nvSpPr>
          <p:cNvPr id="11" name="TextBox 2"/>
          <p:cNvSpPr txBox="1"/>
          <p:nvPr/>
        </p:nvSpPr>
        <p:spPr>
          <a:xfrm>
            <a:off x="2267744" y="4151039"/>
            <a:ext cx="184308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s-CZ" sz="1800" b="1" dirty="0">
                <a:latin typeface="+mn-lt"/>
                <a:cs typeface="+mn-cs"/>
              </a:rPr>
              <a:t>Daniel Dočekal</a:t>
            </a:r>
            <a:r>
              <a:rPr lang="cs-CZ" sz="1800" dirty="0">
                <a:latin typeface="+mn-lt"/>
                <a:cs typeface="+mn-cs"/>
                <a:hlinkClick r:id="rId2"/>
              </a:rPr>
              <a:t/>
            </a:r>
            <a:br>
              <a:rPr lang="cs-CZ" sz="1800" dirty="0">
                <a:latin typeface="+mn-lt"/>
                <a:cs typeface="+mn-cs"/>
                <a:hlinkClick r:id="rId2"/>
              </a:rPr>
            </a:br>
            <a:r>
              <a:rPr lang="cs-CZ" sz="1800" dirty="0">
                <a:latin typeface="+mn-lt"/>
                <a:cs typeface="+mn-cs"/>
                <a:hlinkClick r:id="rId2"/>
              </a:rPr>
              <a:t>daniel@pooh.cz</a:t>
            </a:r>
            <a:endParaRPr lang="cs-CZ" sz="1800" dirty="0">
              <a:latin typeface="+mn-lt"/>
              <a:cs typeface="+mn-cs"/>
            </a:endParaRPr>
          </a:p>
        </p:txBody>
      </p:sp>
      <p:pic>
        <p:nvPicPr>
          <p:cNvPr id="368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19" y="2101577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5536" y="530120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b="1" dirty="0">
                <a:latin typeface="+mn-lt"/>
              </a:rPr>
              <a:t>Průvodce bezpečným Internetem, který bezpečný být nemůže </a:t>
            </a:r>
            <a:r>
              <a:rPr lang="cs-CZ" dirty="0">
                <a:latin typeface="+mn-lt"/>
              </a:rPr>
              <a:t>najdete na </a:t>
            </a:r>
            <a:r>
              <a:rPr lang="cs-CZ" b="1" dirty="0" smtClean="0">
                <a:latin typeface="+mn-lt"/>
                <a:hlinkClick r:id="rId4"/>
              </a:rPr>
              <a:t>365tipu.wordpress.com</a:t>
            </a:r>
            <a:r>
              <a:rPr lang="cs-CZ" b="1" dirty="0" smtClean="0">
                <a:latin typeface="+mn-lt"/>
              </a:rPr>
              <a:t> </a:t>
            </a:r>
            <a:endParaRPr lang="cs-CZ" b="1" dirty="0">
              <a:latin typeface="+mn-lt"/>
            </a:endParaRPr>
          </a:p>
        </p:txBody>
      </p:sp>
      <p:sp>
        <p:nvSpPr>
          <p:cNvPr id="7" name="AutoShape 4" descr="https://secure.gravatar.com/blavatar/ecec20f6580bf37b626acf96b99d4d7e?s=34&amp;d=https%3A%2F%2Fs1.wp.com%2Fi%2Flogo%2Fgray-dark-transparent-1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70" y="2101577"/>
            <a:ext cx="254867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386917" y="4160101"/>
            <a:ext cx="2577030" cy="6461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/>
          </a:p>
        </p:txBody>
      </p:sp>
      <p:sp>
        <p:nvSpPr>
          <p:cNvPr id="12" name="TextBox 2"/>
          <p:cNvSpPr txBox="1"/>
          <p:nvPr/>
        </p:nvSpPr>
        <p:spPr>
          <a:xfrm>
            <a:off x="4493280" y="4160101"/>
            <a:ext cx="2382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sz="1800" b="1" dirty="0" smtClean="0">
                <a:latin typeface="+mn-lt"/>
                <a:cs typeface="+mn-cs"/>
              </a:rPr>
              <a:t>#</a:t>
            </a:r>
            <a:r>
              <a:rPr lang="cs-CZ" sz="1800" b="1" dirty="0" err="1" smtClean="0">
                <a:latin typeface="+mn-lt"/>
                <a:cs typeface="+mn-cs"/>
              </a:rPr>
              <a:t>sisithecat</a:t>
            </a:r>
            <a:r>
              <a:rPr lang="cs-CZ" sz="1800" b="1" dirty="0" smtClean="0">
                <a:latin typeface="+mn-lt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cs-CZ" sz="1800" b="1" dirty="0" smtClean="0">
                <a:latin typeface="+mn-lt"/>
                <a:cs typeface="+mn-cs"/>
              </a:rPr>
              <a:t>dříve #</a:t>
            </a:r>
            <a:r>
              <a:rPr lang="cs-CZ" sz="1800" b="1" dirty="0" err="1" smtClean="0">
                <a:latin typeface="+mn-lt"/>
                <a:cs typeface="+mn-cs"/>
              </a:rPr>
              <a:t>kote</a:t>
            </a:r>
            <a:r>
              <a:rPr lang="cs-CZ" sz="1800" b="1" dirty="0" smtClean="0">
                <a:latin typeface="+mn-lt"/>
                <a:cs typeface="+mn-cs"/>
              </a:rPr>
              <a:t> </a:t>
            </a:r>
            <a:endParaRPr lang="cs-CZ" sz="18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Hrozby? Ale ano. Hrozby!</a:t>
            </a:r>
            <a:endParaRPr lang="cs-CZ" sz="32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00732" y="2348880"/>
            <a:ext cx="3947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cs-CZ" dirty="0" smtClean="0">
                <a:solidFill>
                  <a:schemeClr val="tx2"/>
                </a:solidFill>
              </a:rPr>
              <a:t>Máte bezpečně zamčený telefon?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995936" y="55892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hlinkClick r:id="rId2"/>
              </a:rPr>
              <a:t>Čím bezpečněji chránit telefon? PIN? Gesto? Otisk prstu? Heslo?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45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457200" y="116632"/>
            <a:ext cx="8229600" cy="64807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1" dirty="0" smtClean="0"/>
              <a:t>PIN? </a:t>
            </a:r>
            <a:endParaRPr lang="cs-CZ" sz="3200" b="1" dirty="0"/>
          </a:p>
        </p:txBody>
      </p:sp>
      <p:sp>
        <p:nvSpPr>
          <p:cNvPr id="2" name="Obdélník 1"/>
          <p:cNvSpPr/>
          <p:nvPr/>
        </p:nvSpPr>
        <p:spPr>
          <a:xfrm>
            <a:off x="4427984" y="591037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>
                <a:latin typeface="+mn-lt"/>
                <a:hlinkClick r:id="rId2"/>
              </a:rPr>
              <a:t>Nejpoužívanější čtyřmístný PIN na světě? 1234. Jak jinak</a:t>
            </a:r>
            <a:endParaRPr lang="cs-CZ" dirty="0">
              <a:latin typeface="+mn-lt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171883"/>
              </p:ext>
            </p:extLst>
          </p:nvPr>
        </p:nvGraphicFramePr>
        <p:xfrm>
          <a:off x="1772790" y="980728"/>
          <a:ext cx="5310387" cy="4876795"/>
        </p:xfrm>
        <a:graphic>
          <a:graphicData uri="http://schemas.openxmlformats.org/drawingml/2006/table">
            <a:tbl>
              <a:tblPr/>
              <a:tblGrid>
                <a:gridCol w="1770129"/>
                <a:gridCol w="1770129"/>
                <a:gridCol w="1770129"/>
              </a:tblGrid>
              <a:tr h="443345">
                <a:tc>
                  <a:txBody>
                    <a:bodyPr/>
                    <a:lstStyle/>
                    <a:p>
                      <a:pPr algn="l" fontAlgn="base"/>
                      <a:endParaRPr lang="cs-CZ" sz="1500" b="0">
                        <a:effectLst/>
                        <a:latin typeface="inherit"/>
                      </a:endParaRP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PIN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1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Výskyt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#1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1234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10.713%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#2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1111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6.016%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#3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0000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1.881%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#4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1212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1.197%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#5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7777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0.745%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#6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1004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0.616%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#7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2000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0.613%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#8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4444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0.526%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#9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2222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0.516%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443345"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#10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>
                          <a:effectLst/>
                          <a:latin typeface="inherit"/>
                        </a:rPr>
                        <a:t>6969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cs-CZ" sz="1500" b="0" dirty="0">
                          <a:effectLst/>
                          <a:latin typeface="inherit"/>
                        </a:rPr>
                        <a:t>0.512%</a:t>
                      </a:r>
                    </a:p>
                  </a:txBody>
                  <a:tcPr marL="106160" marR="106160" marT="106160" marB="106160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23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3315</TotalTime>
  <Words>3126</Words>
  <Application>Microsoft Office PowerPoint</Application>
  <PresentationFormat>Předvádění na obrazovce (4:3)</PresentationFormat>
  <Paragraphs>567</Paragraphs>
  <Slides>75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76" baseType="lpstr">
      <vt:lpstr>Clarity</vt:lpstr>
      <vt:lpstr>Někde tam venku je (ne)bezpečno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Kolik sítí máš, tolikrát jsi člověkem</vt:lpstr>
      <vt:lpstr>Přišel Snapchat a nikdy neplní sliby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Zase někdy, někde.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ddoc</dc:creator>
  <cp:lastModifiedBy>Daniel Dočekal</cp:lastModifiedBy>
  <cp:revision>1382</cp:revision>
  <dcterms:created xsi:type="dcterms:W3CDTF">2010-02-06T10:40:19Z</dcterms:created>
  <dcterms:modified xsi:type="dcterms:W3CDTF">2018-01-11T07:29:38Z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TC011407991033</vt:lpwstr>
  </property>
</Properties>
</file>