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612" y="-84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20000" cy="4340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35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4294967295"/>
          <p:cNvPicPr/>
          <p:nvPr/>
        </p:nvPicPr>
        <p:blipFill>
          <a:blip r:embed="rId14" cstate="print"/>
          <a:stretch/>
        </p:blipFill>
        <p:spPr>
          <a:xfrm>
            <a:off x="-58320" y="81000"/>
            <a:ext cx="7794360" cy="1205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Aft>
                <a:spcPts val="91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280" b="0" strike="noStrike" spc="-1">
                <a:latin typeface="Arial"/>
              </a:rPr>
              <a:t>Druhá úroveň</a:t>
            </a:r>
          </a:p>
          <a:p>
            <a:pPr marL="1296000" lvl="2" indent="-288000"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950" b="0" strike="noStrike" spc="-1">
                <a:latin typeface="Arial"/>
              </a:rPr>
              <a:t>Třetí úroveň</a:t>
            </a:r>
          </a:p>
          <a:p>
            <a:pPr marL="1728000" lvl="3" indent="-216000">
              <a:spcAft>
                <a:spcPts val="459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629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29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29" b="0" strike="noStrike" spc="-1">
                <a:latin typeface="Arial"/>
              </a:rPr>
              <a:t>Šestá úroveň</a:t>
            </a:r>
          </a:p>
          <a:p>
            <a:pPr marL="3024000" lvl="6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29" b="0" strike="noStrike" spc="-1">
                <a:latin typeface="Arial"/>
              </a:rPr>
              <a:t>Sedmá úroveň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516492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Arial"/>
              </a:rPr>
              <a:t>&lt;datum/čas&gt;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cs-CZ" sz="1400" b="0" strike="noStrike" spc="-1">
                <a:latin typeface="Arial"/>
              </a:rPr>
              <a:t>&lt;zápatí&gt;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6850401F-2939-4808-A6FB-13E11CAEE041}" type="slidenum">
              <a:rPr lang="cs-CZ" sz="1400" b="0" strike="noStrike" spc="-1">
                <a:latin typeface="Arial"/>
              </a:rPr>
              <a:pPr algn="r"/>
              <a:t>‹#›</a:t>
            </a:fld>
            <a:endParaRPr lang="cs-CZ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citaneleto.sk/" TargetMode="External"/><Relationship Id="rId2" Type="http://schemas.openxmlformats.org/officeDocument/2006/relationships/hyperlink" Target="https://pesleri.blogspot.com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itickemysleni.cz/klisty/51/komplet.pdf" TargetMode="External"/><Relationship Id="rId2" Type="http://schemas.openxmlformats.org/officeDocument/2006/relationships/hyperlink" Target="https://new.ctenarskekluby.cz/co-nabizime/lekce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adingrockets.org/" TargetMode="External"/><Relationship Id="rId3" Type="http://schemas.openxmlformats.org/officeDocument/2006/relationships/hyperlink" Target="https://pesleri.blogspot.com/" TargetMode="External"/><Relationship Id="rId7" Type="http://schemas.openxmlformats.org/officeDocument/2006/relationships/hyperlink" Target="https://new.ctenarskekluby.cz/" TargetMode="External"/><Relationship Id="rId2" Type="http://schemas.openxmlformats.org/officeDocument/2006/relationships/hyperlink" Target="http://www.sknizkoudozivota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kritickemysleni.cz/facelift_index.php" TargetMode="External"/><Relationship Id="rId5" Type="http://schemas.openxmlformats.org/officeDocument/2006/relationships/hyperlink" Target="https://www.nejlepsiknihydetem.cz/" TargetMode="External"/><Relationship Id="rId4" Type="http://schemas.openxmlformats.org/officeDocument/2006/relationships/hyperlink" Target="https://www.precitaneleto.sk/" TargetMode="External"/><Relationship Id="rId9" Type="http://schemas.openxmlformats.org/officeDocument/2006/relationships/hyperlink" Target="https://www.startwithabook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2600" b="0" strike="noStrike" spc="24">
                <a:solidFill>
                  <a:srgbClr val="17365D"/>
                </a:solidFill>
                <a:latin typeface="Cambria"/>
                <a:ea typeface=""/>
              </a:rPr>
              <a:t>Mgr. Barbora Kosinová</a:t>
            </a:r>
            <a:endParaRPr lang="cs-CZ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cs-CZ" sz="2600" b="0" strike="noStrike" spc="24">
                <a:solidFill>
                  <a:srgbClr val="17365D"/>
                </a:solidFill>
                <a:latin typeface="Cambria"/>
                <a:ea typeface=""/>
              </a:rPr>
              <a:t>Zážitkové čtení v knihovnách</a:t>
            </a: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REFLEXE</a:t>
            </a:r>
          </a:p>
        </p:txBody>
      </p:sp>
      <p:sp>
        <p:nvSpPr>
          <p:cNvPr id="61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třetí fáze procesu učení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děti se ohlíží za procesem učení, kterým právě prošel, a formuluje si svůj nový obraz tématu nebo problému (co teď o něm ví, co si potvrdil, co si opravil, jaké otázky zůstaly nezodpovězeny, čemu by se chtěl o tématu příště naučit)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Jak se připravuji na lekci:	</a:t>
            </a:r>
          </a:p>
        </p:txBody>
      </p:sp>
      <p:sp>
        <p:nvSpPr>
          <p:cNvPr id="6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1000"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Výběr knihy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Přehled knih k danému tématu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mi samotná kniha nabízí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Nečetl a nesdílel již někdo tuto knihu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se mohu z knihy naučit (čtenářsky, vědomostně, sociálně)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si děti odnesou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Výběr knih a jejich specifika</a:t>
            </a:r>
          </a:p>
        </p:txBody>
      </p:sp>
      <p:sp>
        <p:nvSpPr>
          <p:cNvPr id="6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Knihy pro zážitkové čtení x knihy pro předčítání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Pro nejmenší – čtení s rodiči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Pro děti z MŠ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Pro děti z 1. třídy ZŠ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Pro děti z vyšších ročníků 1. stupně ZŠ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Přehled knih k danému tématu</a:t>
            </a:r>
          </a:p>
        </p:txBody>
      </p:sp>
      <p:sp>
        <p:nvSpPr>
          <p:cNvPr id="6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Blogy (např. </a:t>
            </a:r>
            <a:r>
              <a:rPr lang="cs-CZ" sz="2600" b="0" strike="noStrike" spc="-1">
                <a:latin typeface="Arial"/>
                <a:hlinkClick r:id="rId2"/>
              </a:rPr>
              <a:t>https://pesleri.blogspot.com</a:t>
            </a:r>
            <a:r>
              <a:rPr lang="cs-CZ" sz="2600" b="0" strike="noStrike" spc="-1">
                <a:latin typeface="Arial"/>
              </a:rPr>
              <a:t>)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3"/>
              </a:rPr>
              <a:t>https://www.precitaneleto.sk</a:t>
            </a:r>
            <a:r>
              <a:rPr lang="cs-CZ" sz="2600" b="0" strike="noStrike" spc="-1">
                <a:latin typeface="Arial"/>
              </a:rPr>
              <a:t> + FCB komentáře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Pinterest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Co mi kniha nabízí: </a:t>
            </a:r>
          </a:p>
        </p:txBody>
      </p:sp>
      <p:sp>
        <p:nvSpPr>
          <p:cNvPr id="69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59500" lnSpcReduction="10000"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Musím ji celou sám přečíst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Kde mohu situaci z knihy sám zažít a vyzkoušet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všechno mohu použít, abych situace z knihy přenesl tady a teď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se mohu v knize naučit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Jak se postavy v knize cítí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Jak využiji ilustrace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Před/čtenářské strategie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mi pomůže, aby si děti děj knihy zapamatovaly...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Co nového se dovím o knihách jako takových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504000" y="177840"/>
            <a:ext cx="7020000" cy="1012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Nečetl a nesdílel již někdo tuto knihu</a:t>
            </a:r>
          </a:p>
        </p:txBody>
      </p:sp>
      <p:sp>
        <p:nvSpPr>
          <p:cNvPr id="71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Inspirace z internetu (www, Pinterest apod.)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Čtenářské kluby a jejich nabídka lekcí:</a:t>
            </a:r>
            <a:r>
              <a:t/>
            </a:r>
            <a:br/>
            <a:r>
              <a:rPr lang="cs-CZ" sz="2600" b="0" strike="noStrike" spc="-1">
                <a:latin typeface="Arial"/>
              </a:rPr>
              <a:t>(</a:t>
            </a:r>
            <a:r>
              <a:rPr lang="cs-CZ" sz="2600" b="0" strike="noStrike" spc="-1">
                <a:latin typeface="Arial"/>
                <a:hlinkClick r:id="rId2"/>
              </a:rPr>
              <a:t>https://new.ctenarskekluby.cz/co-nabizime/lekce</a:t>
            </a:r>
            <a:r>
              <a:rPr lang="cs-CZ" sz="2600" b="0" strike="noStrike" spc="-1">
                <a:latin typeface="Arial"/>
              </a:rPr>
              <a:t>)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Kritické listy (např. </a:t>
            </a:r>
            <a:r>
              <a:rPr lang="cs-CZ" sz="2600" b="0" strike="noStrike" spc="-1">
                <a:latin typeface="Arial"/>
                <a:hlinkClick r:id="rId3"/>
              </a:rPr>
              <a:t>http://www.kritickemysleni.cz/klisty/51/komplet.pdf</a:t>
            </a:r>
            <a:r>
              <a:rPr lang="cs-CZ" sz="2600" b="0" strike="noStrike" spc="-1">
                <a:latin typeface="Arial"/>
              </a:rPr>
              <a:t>)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Co se mohu z knihy naučit</a:t>
            </a:r>
          </a:p>
        </p:txBody>
      </p:sp>
      <p:sp>
        <p:nvSpPr>
          <p:cNvPr id="7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Kde v textu informace potřebuji znát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Zařazení aktivity pro dokreslení vědomostních otázek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Ověření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Co si čtenáři odnesou	</a:t>
            </a:r>
          </a:p>
        </p:txBody>
      </p:sp>
      <p:sp>
        <p:nvSpPr>
          <p:cNvPr id="7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www stránky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Pinterest, vkládejte hesla i v jiných jazycích, vkládejte názvy knih a hrdinů v originálním jazyce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Netradiční techniky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Netvoříme výtvarné dílo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Podpořit obsah knihy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Zajímavé odkazy</a:t>
            </a:r>
          </a:p>
        </p:txBody>
      </p:sp>
      <p:sp>
        <p:nvSpPr>
          <p:cNvPr id="7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0000"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2"/>
              </a:rPr>
              <a:t>http://www.sknizkoudozivota.cz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3"/>
              </a:rPr>
              <a:t>https://pesleri.blogspot.com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4"/>
              </a:rPr>
              <a:t>https://www.precitaneleto.sk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5"/>
              </a:rPr>
              <a:t>https://www.nejlepsiknihydetem.cz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6"/>
              </a:rPr>
              <a:t>http://www.kritickemysleni.cz/facelift_index.php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7"/>
              </a:rPr>
              <a:t>https://new.ctenarskekluby.cz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8"/>
              </a:rPr>
              <a:t>https://www.readingrockets.org/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  <a:hlinkClick r:id="rId9"/>
              </a:rPr>
              <a:t>https://www.startwithabook.org</a:t>
            </a: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Představení se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Kdo jsme?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Odkud přicházíme?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Jaká je naše nejoblíbenější kniha z útlého dětství?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Kdy čteme dětem?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Jaká máme očekávání pro dnešní den?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Program </a:t>
            </a:r>
          </a:p>
        </p:txBody>
      </p:sp>
      <p:sp>
        <p:nvSpPr>
          <p:cNvPr id="4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3000" lnSpcReduction="10000"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Zážitkové čtení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Prvky zážitkové pedagogiky, kritického myšlení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Komentované miničtení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Lekce a její rozbor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Vhodné knihy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Doporučení pro čtenáře i rodiče čtenářů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Vlastní příprava minilekce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Reflexe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Zážitkové čtení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řízené čtení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posilování čtenářských dovedností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zapojení co nejvíce smyslů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zapojení celého těla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propojení verbální i smyslové složky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společný zážitek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Je zážitkové čtení ...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jednorázové společné čtení v knihovně?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čtenářský klub?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čtení v rámci MŠ nebo ZŠ?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Zážitková pedagogika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1000" lnSpcReduction="10000"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Mnohem efektivněji si lidský mozek zapamatuje to, co je spojeno s určitou emocí.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Zapamatujeme si 10 % z toho, co slyšíme, 15 % z toho, co vidíme, 20 % z toho, co vidíme i slyšíme, 40 % z toho, o čem mluvíme, 80 % z toho, co děláme a zažijeme, a 90 % z toho, co učíme druhé.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Posílení vnitřní motivaci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Zapojení emocí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Rozvíjet nejen v oblasti vědomostí a zkušeností, ale i v oblasti osobnostního a sociálního rozvoje i sebepoznání.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Kritické myšlení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Model E – U – R: znamená evokace, uvědomění si významu informací, reflexe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EVOKACE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4500"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b="0" strike="noStrike" spc="-1" dirty="0">
                <a:latin typeface="Arial"/>
              </a:rPr>
              <a:t>první fáze procesu učení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b="0" strike="noStrike" spc="-1" dirty="0">
                <a:latin typeface="Arial"/>
              </a:rPr>
              <a:t>čtenáři si vybavují to, co si myslí o tématu, které mají studovat, co o něm vědí jistě, co se jen domnívají, jaké o něm mají otázky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b="0" strike="noStrike" spc="-1" dirty="0">
                <a:latin typeface="Arial"/>
              </a:rPr>
              <a:t>to, co mají učící se na začátku učení v hlavě a vybavují si, se v procesu vybavování (evokování) strukturuje a díky tomu se v další fázi mohou nové informace zařadit na vhodné místo v mysli těch, kdo se učí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b="0" strike="noStrike" spc="-1" dirty="0">
                <a:latin typeface="Arial"/>
              </a:rPr>
              <a:t>v procesu vybavování se vyvolává vnitřní motivace pro učení (jinak řečeno – zvědavost na to, jak to tedy je doopravdy; potřeba získat nové informace pro vyřešení otázky; chuť něco zažít nebo si vyzkoušet, čím bychom mohli potvrdit nebo vyvrátit svou hypotézu atd.)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b="0" strike="noStrike" spc="-1" dirty="0">
                <a:latin typeface="Arial"/>
              </a:rPr>
              <a:t>již v této fázi se žáci učí (nejde jen o přípravu na učení)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r>
              <a:rPr lang="cs-CZ" sz="3570" b="0" strike="noStrike" spc="-1">
                <a:solidFill>
                  <a:srgbClr val="FFFFFF"/>
                </a:solidFill>
                <a:latin typeface="Arial"/>
              </a:rPr>
              <a:t>UVĚDOMĚNÍ SI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druhá fáze procesu 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děti aktivně zpracovávají zdroj nových informací, procházejí novou zkušeností</a:t>
            </a: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600" b="0" strike="noStrike" spc="-1">
                <a:latin typeface="Arial"/>
              </a:rPr>
              <a:t>děti propojují nové informace, které v této fázi přicházejí z vnějšího zdroje s informacemi, jež si vybavili a utřídili v první fázi procesu učení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728</Words>
  <Application>Microsoft Office PowerPoint</Application>
  <PresentationFormat>Vlastní</PresentationFormat>
  <Paragraphs>107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creator>Eva Šenfeldová</dc:creator>
  <cp:lastModifiedBy>Eva Šenfeldová</cp:lastModifiedBy>
  <cp:revision>5</cp:revision>
  <dcterms:created xsi:type="dcterms:W3CDTF">2019-11-03T21:35:23Z</dcterms:created>
  <dcterms:modified xsi:type="dcterms:W3CDTF">2019-11-06T14:05:53Z</dcterms:modified>
  <dc:language>cs-CZ</dc:language>
</cp:coreProperties>
</file>