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260" r:id="rId3"/>
    <p:sldId id="258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  <p:sldId id="290" r:id="rId18"/>
    <p:sldId id="291" r:id="rId19"/>
    <p:sldId id="294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261" r:id="rId29"/>
    <p:sldId id="262" r:id="rId30"/>
    <p:sldId id="301" r:id="rId31"/>
    <p:sldId id="263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66" r:id="rId41"/>
    <p:sldId id="310" r:id="rId42"/>
    <p:sldId id="312" r:id="rId43"/>
    <p:sldId id="311" r:id="rId44"/>
    <p:sldId id="313" r:id="rId45"/>
    <p:sldId id="314" r:id="rId46"/>
    <p:sldId id="315" r:id="rId47"/>
    <p:sldId id="317" r:id="rId48"/>
    <p:sldId id="316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3" r:id="rId73"/>
    <p:sldId id="341" r:id="rId74"/>
    <p:sldId id="342" r:id="rId75"/>
    <p:sldId id="344" r:id="rId76"/>
    <p:sldId id="345" r:id="rId77"/>
    <p:sldId id="356" r:id="rId78"/>
    <p:sldId id="358" r:id="rId79"/>
    <p:sldId id="357" r:id="rId80"/>
    <p:sldId id="359" r:id="rId81"/>
    <p:sldId id="346" r:id="rId82"/>
    <p:sldId id="269" r:id="rId83"/>
    <p:sldId id="347" r:id="rId84"/>
    <p:sldId id="348" r:id="rId85"/>
    <p:sldId id="351" r:id="rId86"/>
    <p:sldId id="353" r:id="rId87"/>
    <p:sldId id="360" r:id="rId88"/>
    <p:sldId id="355" r:id="rId89"/>
    <p:sldId id="361" r:id="rId90"/>
    <p:sldId id="274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C567A-2CB4-4144-AD59-2F7BF9D88E76}" type="datetimeFigureOut">
              <a:rPr lang="cs-CZ" smtClean="0"/>
              <a:pPr/>
              <a:t>27.10.2016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68C5-1BDB-42C3-82CA-3605BB0541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328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3A958-97ED-444C-8E69-AE2E07CF8F2A}" type="datetimeFigureOut">
              <a:rPr lang="cs-CZ" smtClean="0"/>
              <a:pPr/>
              <a:t>27.10.2016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110F-0559-4608-A825-92FB28C24D5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738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azovkový ná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2" y="1447800"/>
            <a:ext cx="10480430" cy="4932452"/>
          </a:xfrm>
        </p:spPr>
        <p:txBody>
          <a:bodyPr anchor="ctr" anchorCtr="0"/>
          <a:lstStyle>
            <a:lvl1pPr algn="ctr">
              <a:defRPr sz="72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5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1278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4655905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Wingdings" panose="05000000000000000000" pitchFamily="2" charset="2"/>
              <a:buChar char="v"/>
              <a:defRPr sz="2400"/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0729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1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a.citac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teulike.org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www.citace.com/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://www.zotero.org/" TargetMode="External"/><Relationship Id="rId16" Type="http://schemas.openxmlformats.org/officeDocument/2006/relationships/hyperlink" Target="http://flow.proquest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endeley.com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4.jpeg"/><Relationship Id="rId10" Type="http://schemas.openxmlformats.org/officeDocument/2006/relationships/hyperlink" Target="http://www.connotea.org/" TargetMode="External"/><Relationship Id="rId4" Type="http://schemas.openxmlformats.org/officeDocument/2006/relationships/hyperlink" Target="http://myendnoteweb.com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refworks.com/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vydavatelstvi.citace.com/produkt/naucte-se-citovat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itace.com/CSN-ISO-690.pdf" TargetMode="External"/><Relationship Id="rId4" Type="http://schemas.openxmlformats.org/officeDocument/2006/relationships/hyperlink" Target="http://www.citace.com/download/Citujte-jednoduse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kiskuj.cz/" TargetMode="External"/><Relationship Id="rId4" Type="http://schemas.openxmlformats.org/officeDocument/2006/relationships/hyperlink" Target="http://www.kisk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1319644"/>
            <a:ext cx="9682763" cy="3457735"/>
          </a:xfrm>
        </p:spPr>
        <p:txBody>
          <a:bodyPr/>
          <a:lstStyle/>
          <a:p>
            <a:pPr algn="ctr"/>
            <a:r>
              <a:rPr lang="cs-CZ" sz="9600" b="1" dirty="0"/>
              <a:t>JAK SPRÁVNĚ</a:t>
            </a:r>
            <a:r>
              <a:rPr lang="en-US" sz="9600" b="1" dirty="0"/>
              <a:t> </a:t>
            </a:r>
            <a:r>
              <a:rPr lang="en-US" sz="11400" b="1" dirty="0">
                <a:solidFill>
                  <a:srgbClr val="FFC000"/>
                </a:solidFill>
              </a:rPr>
              <a:t>CITOVAT</a:t>
            </a:r>
            <a:endParaRPr lang="cs-CZ" sz="11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4233" y="4876800"/>
            <a:ext cx="10794590" cy="762000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přednáška o citacích a plagiátorství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4233" y="6224155"/>
            <a:ext cx="27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Praha, </a:t>
            </a:r>
            <a:r>
              <a:rPr lang="cs-CZ" dirty="0"/>
              <a:t>2016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4942" y="6224155"/>
            <a:ext cx="226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Martin Krčál</a:t>
            </a:r>
          </a:p>
        </p:txBody>
      </p:sp>
    </p:spTree>
    <p:extLst>
      <p:ext uri="{BB962C8B-B14F-4D97-AF65-F5344CB8AC3E}">
        <p14:creationId xmlns:p14="http://schemas.microsoft.com/office/powerpoint/2010/main" xmlns="" val="30070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Proč</a:t>
            </a:r>
            <a:r>
              <a:rPr lang="cs-CZ" dirty="0"/>
              <a:t> citujeme?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3312" y="1592494"/>
            <a:ext cx="10326688" cy="465590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autorský zákon</a:t>
            </a:r>
          </a:p>
          <a:p>
            <a:r>
              <a:rPr lang="cs-CZ" dirty="0">
                <a:solidFill>
                  <a:schemeClr val="tx2"/>
                </a:solidFill>
              </a:rPr>
              <a:t>citační etika</a:t>
            </a:r>
          </a:p>
          <a:p>
            <a:r>
              <a:rPr lang="cs-CZ" dirty="0">
                <a:solidFill>
                  <a:schemeClr val="tx2"/>
                </a:solidFill>
              </a:rPr>
              <a:t>jednoznačná identifikace zdroje</a:t>
            </a:r>
          </a:p>
          <a:p>
            <a:r>
              <a:rPr lang="cs-CZ" dirty="0">
                <a:solidFill>
                  <a:schemeClr val="tx2"/>
                </a:solidFill>
              </a:rPr>
              <a:t>zpětné ověření uvedených tezí</a:t>
            </a:r>
          </a:p>
          <a:p>
            <a:r>
              <a:rPr lang="cs-CZ" dirty="0">
                <a:solidFill>
                  <a:schemeClr val="tx2"/>
                </a:solidFill>
              </a:rPr>
              <a:t>podpora argumentace, důkaz znalosti tématu</a:t>
            </a:r>
          </a:p>
          <a:p>
            <a:r>
              <a:rPr lang="cs-CZ" dirty="0">
                <a:solidFill>
                  <a:schemeClr val="tx2"/>
                </a:solidFill>
              </a:rPr>
              <a:t>získání širšího kontextu k popisované problematice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možnost uvedení čtenáře do souvislostí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821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Plagiát</a:t>
            </a:r>
            <a:r>
              <a:rPr lang="cs-CZ" sz="9600" dirty="0"/>
              <a:t>orství</a:t>
            </a:r>
          </a:p>
        </p:txBody>
      </p:sp>
    </p:spTree>
    <p:extLst>
      <p:ext uri="{BB962C8B-B14F-4D97-AF65-F5344CB8AC3E}">
        <p14:creationId xmlns:p14="http://schemas.microsoft.com/office/powerpoint/2010/main" xmlns="" val="6985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Definice</a:t>
            </a:r>
            <a:r>
              <a:rPr lang="cs-CZ" dirty="0"/>
              <a:t> plagiátorství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</a:rPr>
              <a:t>Představení duševního díla</a:t>
            </a:r>
            <a:br>
              <a:rPr lang="cs-CZ" sz="4000" dirty="0">
                <a:latin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</a:rPr>
              <a:t>jiného autora půjčeného nebo napodobeného v celku nebo</a:t>
            </a:r>
            <a:br>
              <a:rPr lang="cs-CZ" sz="4000" dirty="0">
                <a:latin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</a:rPr>
              <a:t> z části, jako svého vlastního.</a:t>
            </a:r>
            <a:r>
              <a:rPr lang="cs-CZ" sz="4000" dirty="0"/>
              <a:t> </a:t>
            </a:r>
          </a:p>
          <a:p>
            <a:pPr marL="0" indent="0"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cs-CZ" sz="2800" b="0" i="1" dirty="0"/>
              <a:t>(Norma ČSN ISO 5127-2003)</a:t>
            </a:r>
          </a:p>
          <a:p>
            <a:pPr>
              <a:spcBef>
                <a:spcPct val="50000"/>
              </a:spcBef>
            </a:pPr>
            <a:endParaRPr lang="cs-CZ" i="1" dirty="0"/>
          </a:p>
          <a:p>
            <a:pPr marL="0" indent="0" algn="r">
              <a:buNone/>
            </a:pP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564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Formy</a:t>
            </a:r>
            <a:r>
              <a:rPr lang="cs-CZ" sz="9600" dirty="0"/>
              <a:t/>
            </a:r>
            <a:br>
              <a:rPr lang="cs-CZ" sz="9600" dirty="0"/>
            </a:br>
            <a:r>
              <a:rPr lang="cs-CZ" sz="9600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xmlns="" val="33842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Kopírování </a:t>
            </a:r>
            <a:r>
              <a:rPr lang="cs-CZ" dirty="0">
                <a:solidFill>
                  <a:srgbClr val="FFC000"/>
                </a:solidFill>
              </a:rPr>
              <a:t>(CTRL+C)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převezmeme text nebo část textu jiného autora a vydáváme ho za svůj</a:t>
            </a:r>
          </a:p>
          <a:p>
            <a:pPr lvl="1"/>
            <a:r>
              <a:rPr lang="cs-CZ" dirty="0"/>
              <a:t>nejběžnější forma plagiátorství</a:t>
            </a:r>
          </a:p>
          <a:p>
            <a:pPr lvl="1"/>
            <a:r>
              <a:rPr lang="cs-CZ" dirty="0"/>
              <a:t>často spojeno s internetovými zdroji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69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Drobné</a:t>
            </a:r>
            <a:r>
              <a:rPr lang="cs-CZ" dirty="0"/>
              <a:t>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převezmeme text jiného autora a změníte v něm některé formulace</a:t>
            </a:r>
          </a:p>
          <a:p>
            <a:pPr lvl="1"/>
            <a:r>
              <a:rPr lang="cs-CZ" dirty="0"/>
              <a:t>nahradíme některá slova jejich synonymy</a:t>
            </a:r>
          </a:p>
          <a:p>
            <a:pPr lvl="1"/>
            <a:r>
              <a:rPr lang="cs-CZ" dirty="0"/>
              <a:t>vypustíme některá nadbytečná slova</a:t>
            </a:r>
          </a:p>
          <a:p>
            <a:pPr lvl="1"/>
            <a:r>
              <a:rPr lang="cs-CZ" dirty="0"/>
              <a:t>změníme slovosled ve větě</a:t>
            </a:r>
          </a:p>
          <a:p>
            <a:pPr lvl="1"/>
            <a:r>
              <a:rPr lang="cs-CZ" dirty="0"/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xmlns="" val="37632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Jeden</a:t>
            </a:r>
            <a:r>
              <a:rPr lang="cs-CZ" dirty="0"/>
              <a:t>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přebíráme doslovné pasáže pouze z jednoho zdroje bez uvedení citace</a:t>
            </a:r>
          </a:p>
          <a:p>
            <a:pPr lvl="1"/>
            <a:r>
              <a:rPr lang="cs-CZ" dirty="0"/>
              <a:t>vybereme si konkrétní věty nebo odstavce, které poté spojíme do vlastního textu bez jakýchkoliv významnějších úprav</a:t>
            </a:r>
          </a:p>
          <a:p>
            <a:pPr lvl="1"/>
            <a:r>
              <a:rPr lang="cs-CZ" dirty="0"/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xmlns="" val="15015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Spojování</a:t>
            </a:r>
            <a:r>
              <a:rPr lang="cs-CZ" dirty="0"/>
              <a:t> (</a:t>
            </a:r>
            <a:r>
              <a:rPr lang="cs-CZ" dirty="0" err="1"/>
              <a:t>mashups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spojíme více textů do jednoho</a:t>
            </a:r>
          </a:p>
          <a:p>
            <a:pPr lvl="1"/>
            <a:r>
              <a:rPr lang="cs-CZ" dirty="0"/>
              <a:t>vybereme si konkrétní věty nebo odstavce z několika zdrojů, které pak poskládáme do vlastního textu</a:t>
            </a:r>
          </a:p>
          <a:p>
            <a:pPr lvl="1"/>
            <a:r>
              <a:rPr lang="cs-CZ" dirty="0"/>
              <a:t>problematické je neuvedení zdroje a chybějící vlastní myšlenka, která dodá kompilaci přidanou hodnotu</a:t>
            </a:r>
          </a:p>
          <a:p>
            <a:pPr lvl="1"/>
            <a:r>
              <a:rPr lang="cs-CZ" dirty="0"/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xmlns="" val="15020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Odůvodněná </a:t>
            </a:r>
            <a:r>
              <a:rPr lang="cs-CZ" dirty="0">
                <a:solidFill>
                  <a:srgbClr val="FFC000"/>
                </a:solidFill>
              </a:rPr>
              <a:t>míra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474633" cy="4655905"/>
          </a:xfrm>
        </p:spPr>
        <p:txBody>
          <a:bodyPr/>
          <a:lstStyle/>
          <a:p>
            <a:r>
              <a:rPr lang="cs-CZ" dirty="0"/>
              <a:t>převezmeme text ve větší než odůvodněné míře</a:t>
            </a:r>
          </a:p>
          <a:p>
            <a:pPr lvl="1"/>
            <a:r>
              <a:rPr lang="cs-CZ" dirty="0"/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xmlns="" val="495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Chybějící</a:t>
            </a:r>
            <a:r>
              <a:rPr lang="cs-CZ" dirty="0"/>
              <a:t>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neuvedeme svůj zdroj informací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vědomé</a:t>
            </a:r>
            <a:r>
              <a:rPr lang="cs-CZ" dirty="0"/>
              <a:t> - záměrně jej neuvedeme v textu (např. při použití Wikipedie v odborné práci)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nevědomé</a:t>
            </a:r>
            <a:r>
              <a:rPr lang="cs-CZ" dirty="0"/>
              <a:t>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xmlns="" val="10538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Obsah </a:t>
            </a:r>
            <a:r>
              <a:rPr lang="cs-CZ" dirty="0"/>
              <a:t>přednášky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základní terminologie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soupisy literatury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jak citovat...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praktické ukázky</a:t>
            </a:r>
          </a:p>
        </p:txBody>
      </p:sp>
    </p:spTree>
    <p:extLst>
      <p:ext uri="{BB962C8B-B14F-4D97-AF65-F5344CB8AC3E}">
        <p14:creationId xmlns:p14="http://schemas.microsoft.com/office/powerpoint/2010/main" xmlns="" val="9917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Necitování </a:t>
            </a:r>
            <a:r>
              <a:rPr lang="cs-CZ" dirty="0">
                <a:solidFill>
                  <a:srgbClr val="FFC000"/>
                </a:solidFill>
              </a:rPr>
              <a:t>v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 uvedeme v seznamu použité literatury, ale necitujeme v textu</a:t>
            </a:r>
          </a:p>
          <a:p>
            <a:pPr lvl="1"/>
            <a:r>
              <a:rPr lang="cs-CZ" dirty="0"/>
              <a:t>nelze určit, co jsme převzali a z jakých zdrojů, což může být problematické např. při ověření informací u původního autora</a:t>
            </a:r>
          </a:p>
          <a:p>
            <a:pPr lvl="1"/>
            <a:r>
              <a:rPr lang="cs-CZ" dirty="0"/>
              <a:t>problém středních škol</a:t>
            </a:r>
          </a:p>
        </p:txBody>
      </p:sp>
    </p:spTree>
    <p:extLst>
      <p:ext uri="{BB962C8B-B14F-4D97-AF65-F5344CB8AC3E}">
        <p14:creationId xmlns:p14="http://schemas.microsoft.com/office/powerpoint/2010/main" xmlns="" val="11564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Citáty bez </a:t>
            </a:r>
            <a:r>
              <a:rPr lang="cs-CZ" dirty="0">
                <a:solidFill>
                  <a:srgbClr val="FFC000"/>
                </a:solidFill>
              </a:rPr>
              <a:t>uvozovek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vydáváme citát za parafrázi</a:t>
            </a:r>
          </a:p>
          <a:p>
            <a:pPr lvl="1"/>
            <a:r>
              <a:rPr lang="cs-CZ" dirty="0"/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xmlns="" val="27052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Nedohledatelný</a:t>
            </a:r>
            <a:r>
              <a:rPr lang="cs-CZ" dirty="0"/>
              <a:t> 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odkazujeme na neexistující zdroj</a:t>
            </a:r>
          </a:p>
          <a:p>
            <a:pPr lvl="1"/>
            <a:r>
              <a:rPr lang="cs-CZ" dirty="0"/>
              <a:t>vymyslíme si zdroj nebo jej uvedeme špatně, čtenář pak nemůže původní dokument dohledat</a:t>
            </a:r>
          </a:p>
          <a:p>
            <a:pPr lvl="1"/>
            <a:r>
              <a:rPr lang="cs-CZ" dirty="0"/>
              <a:t>problematické u elektronických dokumentů, které rychle zanikají, ideální je využívat trvalé identifikátory, dle nichž lze dokument kdykoliv dohledat (např. DOI)</a:t>
            </a:r>
          </a:p>
        </p:txBody>
      </p:sp>
    </p:spTree>
    <p:extLst>
      <p:ext uri="{BB962C8B-B14F-4D97-AF65-F5344CB8AC3E}">
        <p14:creationId xmlns:p14="http://schemas.microsoft.com/office/powerpoint/2010/main" xmlns="" val="36082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Vylepšování</a:t>
            </a:r>
            <a:r>
              <a:rPr lang="cs-CZ" dirty="0"/>
              <a:t>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uvedeme zdroj, který jsme nepoužili</a:t>
            </a:r>
          </a:p>
          <a:p>
            <a:pPr lvl="1"/>
            <a:r>
              <a:rPr lang="cs-CZ" dirty="0"/>
              <a:t>stává se v případech, kdy si chceme vylepšit svou použitou literaturu o kvalitní zdroje, ze kterých jsme ale při psaní práce nevycházeli</a:t>
            </a:r>
          </a:p>
        </p:txBody>
      </p:sp>
    </p:spTree>
    <p:extLst>
      <p:ext uri="{BB962C8B-B14F-4D97-AF65-F5344CB8AC3E}">
        <p14:creationId xmlns:p14="http://schemas.microsoft.com/office/powerpoint/2010/main" xmlns="" val="3300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Doprovodné</a:t>
            </a:r>
            <a:r>
              <a:rPr lang="cs-CZ" dirty="0"/>
              <a:t>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citujeme i obrázky, grafy, tabulky nebo multimédia od jiných autorů</a:t>
            </a:r>
          </a:p>
          <a:p>
            <a:pPr lvl="1"/>
            <a:r>
              <a:rPr lang="cs-CZ" dirty="0"/>
              <a:t>obrázky, tabulky nebo grafy jsou také výsledkem tvůrčí činnosti člověka a měli bychom u nich uvádět zdroj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7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</a:t>
            </a:r>
            <a:r>
              <a:rPr lang="cs-CZ" dirty="0">
                <a:solidFill>
                  <a:srgbClr val="FFC000"/>
                </a:solidFill>
              </a:rPr>
              <a:t>známé</a:t>
            </a:r>
            <a:r>
              <a:rPr lang="cs-CZ" dirty="0"/>
              <a:t> věci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349943" cy="4655905"/>
          </a:xfrm>
        </p:spPr>
        <p:txBody>
          <a:bodyPr>
            <a:normAutofit/>
          </a:bodyPr>
          <a:lstStyle/>
          <a:p>
            <a:r>
              <a:rPr lang="cs-CZ" dirty="0"/>
              <a:t>všeobecné znalosti</a:t>
            </a:r>
          </a:p>
          <a:p>
            <a:pPr lvl="1"/>
            <a:r>
              <a:rPr lang="cs-CZ" dirty="0"/>
              <a:t>největší hora ČR </a:t>
            </a:r>
          </a:p>
          <a:p>
            <a:pPr lvl="1"/>
            <a:r>
              <a:rPr lang="cs-CZ" dirty="0"/>
              <a:t>první český prezident</a:t>
            </a:r>
          </a:p>
          <a:p>
            <a:r>
              <a:rPr lang="cs-CZ" dirty="0"/>
              <a:t>základní informace z oboru (cílová skupina)</a:t>
            </a:r>
          </a:p>
          <a:p>
            <a:pPr lvl="1"/>
            <a:r>
              <a:rPr lang="cs-CZ" dirty="0" err="1"/>
              <a:t>adiktologie</a:t>
            </a:r>
            <a:endParaRPr lang="cs-CZ" dirty="0"/>
          </a:p>
          <a:p>
            <a:r>
              <a:rPr lang="cs-CZ" dirty="0"/>
              <a:t>jakou zvolíme publikaci?</a:t>
            </a:r>
          </a:p>
          <a:p>
            <a:pPr lvl="1"/>
            <a:r>
              <a:rPr lang="cs-CZ" dirty="0"/>
              <a:t>encyklopedie, slovník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54828" y="5643567"/>
            <a:ext cx="72320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5400" b="1" dirty="0" err="1">
                <a:solidFill>
                  <a:schemeClr val="accent2"/>
                </a:solidFill>
              </a:rPr>
              <a:t>NE</a:t>
            </a:r>
            <a:r>
              <a:rPr lang="cs-CZ" sz="5400" b="1" dirty="0" err="1">
                <a:solidFill>
                  <a:srgbClr val="FFC000"/>
                </a:solidFill>
              </a:rPr>
              <a:t>musíme</a:t>
            </a:r>
            <a:r>
              <a:rPr lang="cs-CZ" sz="5400" b="1" dirty="0">
                <a:solidFill>
                  <a:srgbClr val="FFC000"/>
                </a:solidFill>
              </a:rPr>
              <a:t> citovat!!!</a:t>
            </a:r>
          </a:p>
        </p:txBody>
      </p:sp>
    </p:spTree>
    <p:extLst>
      <p:ext uri="{BB962C8B-B14F-4D97-AF65-F5344CB8AC3E}">
        <p14:creationId xmlns:p14="http://schemas.microsoft.com/office/powerpoint/2010/main" xmlns="" val="30392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Citační</a:t>
            </a:r>
            <a:r>
              <a:rPr lang="cs-CZ" sz="9600" dirty="0"/>
              <a:t/>
            </a:r>
            <a:br>
              <a:rPr lang="cs-CZ" sz="9600" dirty="0"/>
            </a:br>
            <a:r>
              <a:rPr lang="cs-CZ" sz="9600" dirty="0"/>
              <a:t>styly</a:t>
            </a:r>
          </a:p>
        </p:txBody>
      </p:sp>
    </p:spTree>
    <p:extLst>
      <p:ext uri="{BB962C8B-B14F-4D97-AF65-F5344CB8AC3E}">
        <p14:creationId xmlns:p14="http://schemas.microsoft.com/office/powerpoint/2010/main" xmlns="" val="38787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</a:t>
            </a:r>
            <a:r>
              <a:rPr lang="cs-CZ" dirty="0">
                <a:solidFill>
                  <a:srgbClr val="FFC000"/>
                </a:solidFill>
              </a:rPr>
              <a:t>styly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3312" y="1592494"/>
            <a:ext cx="10352964" cy="4655905"/>
          </a:xfrm>
        </p:spPr>
        <p:txBody>
          <a:bodyPr/>
          <a:lstStyle/>
          <a:p>
            <a:r>
              <a:rPr lang="cs-CZ" dirty="0"/>
              <a:t>univerzální</a:t>
            </a:r>
          </a:p>
          <a:p>
            <a:pPr lvl="1"/>
            <a:r>
              <a:rPr lang="cs-CZ" dirty="0"/>
              <a:t>ČSN ISO 690, MLA</a:t>
            </a:r>
          </a:p>
          <a:p>
            <a:r>
              <a:rPr lang="cs-CZ" dirty="0"/>
              <a:t>oborové</a:t>
            </a:r>
          </a:p>
          <a:p>
            <a:pPr lvl="1"/>
            <a:r>
              <a:rPr lang="cs-CZ" dirty="0"/>
              <a:t>APA, AMA, Chicago, Vancouver, CSE, IEEE, </a:t>
            </a:r>
          </a:p>
          <a:p>
            <a:r>
              <a:rPr lang="cs-CZ" dirty="0"/>
              <a:t>časopisecké</a:t>
            </a:r>
          </a:p>
          <a:p>
            <a:pPr lvl="1"/>
            <a:r>
              <a:rPr lang="cs-CZ" dirty="0" err="1"/>
              <a:t>Nature</a:t>
            </a:r>
            <a:r>
              <a:rPr lang="cs-CZ" dirty="0"/>
              <a:t> style, styl Sociologického časopisu, styl Historického časopisu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93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Norma</a:t>
            </a:r>
            <a:r>
              <a:rPr lang="cs-CZ" sz="9600" dirty="0"/>
              <a:t> </a:t>
            </a:r>
            <a:br>
              <a:rPr lang="cs-CZ" sz="9600" dirty="0"/>
            </a:br>
            <a:r>
              <a:rPr lang="cs-CZ" sz="9600" dirty="0"/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xmlns="" val="10852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Norma</a:t>
            </a:r>
            <a:r>
              <a:rPr lang="cs-CZ" dirty="0"/>
              <a:t> ČSN ISO 690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platná od 1.4.2011</a:t>
            </a:r>
          </a:p>
          <a:p>
            <a:r>
              <a:rPr lang="cs-CZ" dirty="0"/>
              <a:t>nahradila ČSN ISO 690 a 690-2</a:t>
            </a:r>
          </a:p>
          <a:p>
            <a:r>
              <a:rPr lang="cs-CZ" dirty="0"/>
              <a:t>nová verze po 14-ti letech</a:t>
            </a:r>
          </a:p>
          <a:p>
            <a:r>
              <a:rPr lang="cs-CZ" dirty="0"/>
              <a:t>obecně uznávaná </a:t>
            </a:r>
            <a:r>
              <a:rPr lang="cs-CZ" dirty="0">
                <a:hlinkClick r:id="rId2"/>
              </a:rPr>
              <a:t>interpretace normy</a:t>
            </a:r>
            <a:r>
              <a:rPr lang="cs-CZ" dirty="0"/>
              <a:t> (</a:t>
            </a:r>
            <a:r>
              <a:rPr lang="cs-CZ" dirty="0" err="1"/>
              <a:t>Biernátová</a:t>
            </a:r>
            <a:r>
              <a:rPr lang="cs-CZ" dirty="0"/>
              <a:t>, </a:t>
            </a:r>
            <a:r>
              <a:rPr lang="cs-CZ" dirty="0" err="1"/>
              <a:t>Skůpa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xmlns="" val="2314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Základní</a:t>
            </a:r>
            <a:r>
              <a:rPr lang="cs-CZ" sz="9600" dirty="0"/>
              <a:t> terminologie</a:t>
            </a:r>
          </a:p>
        </p:txBody>
      </p:sp>
    </p:spTree>
    <p:extLst>
      <p:ext uri="{BB962C8B-B14F-4D97-AF65-F5344CB8AC3E}">
        <p14:creationId xmlns:p14="http://schemas.microsoft.com/office/powerpoint/2010/main" xmlns="" val="4837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Druhy</a:t>
            </a:r>
            <a:r>
              <a:rPr lang="cs-CZ" dirty="0"/>
              <a:t>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v textu</a:t>
            </a:r>
          </a:p>
          <a:p>
            <a:r>
              <a:rPr lang="cs-CZ" dirty="0"/>
              <a:t>soupis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xmlns="" val="6499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/>
              <a:t>Citace </a:t>
            </a:r>
            <a:br>
              <a:rPr lang="cs-CZ" sz="9600" dirty="0"/>
            </a:br>
            <a:r>
              <a:rPr lang="cs-CZ" sz="9600" dirty="0">
                <a:solidFill>
                  <a:srgbClr val="FFC000"/>
                </a:solidFill>
              </a:rPr>
              <a:t>v textu</a:t>
            </a:r>
          </a:p>
        </p:txBody>
      </p:sp>
    </p:spTree>
    <p:extLst>
      <p:ext uri="{BB962C8B-B14F-4D97-AF65-F5344CB8AC3E}">
        <p14:creationId xmlns:p14="http://schemas.microsoft.com/office/powerpoint/2010/main" xmlns="" val="8415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Author-date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03312" y="1592494"/>
            <a:ext cx="10316297" cy="465590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(příjmení prvního autora, rok, strana)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>
                <a:latin typeface="Arial" panose="020B0604020202020204" pitchFamily="34" charset="0"/>
              </a:rPr>
              <a:t>strana je volitelná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autor, pak název korporace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(Adobe </a:t>
            </a:r>
            <a:r>
              <a:rPr lang="cs-CZ" dirty="0" err="1">
                <a:latin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první slova z názvu – není kurzívou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(Principy sazby, 1954, s. 18)</a:t>
            </a:r>
          </a:p>
        </p:txBody>
      </p:sp>
    </p:spTree>
    <p:extLst>
      <p:ext uri="{BB962C8B-B14F-4D97-AF65-F5344CB8AC3E}">
        <p14:creationId xmlns:p14="http://schemas.microsoft.com/office/powerpoint/2010/main" xmlns="" val="2328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Author-date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zkrácená citace stejná u více děl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za rok se vkládá index (písmeno </a:t>
            </a:r>
            <a:r>
              <a:rPr lang="cs-CZ" dirty="0" err="1">
                <a:latin typeface="Arial" panose="020B0604020202020204" pitchFamily="34" charset="0"/>
              </a:rPr>
              <a:t>a,b,c,d</a:t>
            </a:r>
            <a:r>
              <a:rPr lang="cs-CZ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(Kafka, 2008b, s. 54)</a:t>
            </a:r>
          </a:p>
          <a:p>
            <a:r>
              <a:rPr lang="cs-CZ" dirty="0">
                <a:latin typeface="Arial" panose="020B0604020202020204" pitchFamily="34" charset="0"/>
              </a:rPr>
              <a:t>citace se může vkládat kamkoliv do věty, na konci věty se dá před tečku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... citace dáváme do uvozovek (</a:t>
            </a:r>
            <a:r>
              <a:rPr lang="cs-CZ" dirty="0" err="1">
                <a:latin typeface="Arial" panose="020B0604020202020204" pitchFamily="34" charset="0"/>
              </a:rPr>
              <a:t>Bratková</a:t>
            </a:r>
            <a:r>
              <a:rPr lang="cs-CZ" dirty="0">
                <a:latin typeface="Arial" panose="020B0604020202020204" pitchFamily="34" charset="0"/>
              </a:rPr>
              <a:t>, 2008) nebo je lze i jinak zvýraznit (Cihlář, 2011).</a:t>
            </a:r>
          </a:p>
          <a:p>
            <a:r>
              <a:rPr lang="cs-CZ" dirty="0">
                <a:latin typeface="Arial" panose="020B0604020202020204" pitchFamily="34" charset="0"/>
              </a:rPr>
              <a:t>citace použité hned za sebou spojujeme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</a:rPr>
              <a:t>Bratková</a:t>
            </a:r>
            <a:r>
              <a:rPr lang="cs-CZ" dirty="0"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xmlns="" val="18324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Author-date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příjmení citovaného autora v prvním pádu, vypouštíme ho ze zkrácené citace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... a tento pojem definuje Kafka takto,... (2008, s. 34).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závorky</a:t>
            </a:r>
          </a:p>
        </p:txBody>
      </p:sp>
    </p:spTree>
    <p:extLst>
      <p:ext uri="{BB962C8B-B14F-4D97-AF65-F5344CB8AC3E}">
        <p14:creationId xmlns:p14="http://schemas.microsoft.com/office/powerpoint/2010/main" xmlns="" val="30582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FFC000"/>
                </a:solidFill>
              </a:rPr>
              <a:t>Soupis literatury </a:t>
            </a:r>
            <a:r>
              <a:rPr lang="cs-CZ" sz="4400" dirty="0"/>
              <a:t>v A-D </a:t>
            </a:r>
            <a:r>
              <a:rPr lang="cs-CZ" sz="4400" dirty="0" err="1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692843" cy="4655905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autorem (pokud není, tak za názvem), rok vydání se dále neuvádí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</a:rPr>
              <a:t>KAFKA, Jan, 2008. </a:t>
            </a:r>
            <a:r>
              <a:rPr lang="cs-CZ" sz="2200" b="0" i="1" dirty="0">
                <a:latin typeface="Arial" panose="020B0604020202020204" pitchFamily="34" charset="0"/>
              </a:rPr>
              <a:t>Mýty a legendy</a:t>
            </a:r>
            <a:r>
              <a:rPr lang="cs-CZ" sz="2200" b="0" dirty="0">
                <a:latin typeface="Arial" panose="020B0604020202020204" pitchFamily="34" charset="0"/>
              </a:rPr>
              <a:t>. Praha: Mladá Fronta.</a:t>
            </a:r>
          </a:p>
          <a:p>
            <a:pPr lvl="1"/>
            <a:r>
              <a:rPr lang="cs-CZ" sz="2200" b="0" i="1" dirty="0">
                <a:latin typeface="Arial" panose="020B0604020202020204" pitchFamily="34" charset="0"/>
              </a:rPr>
              <a:t>Principy sazby</a:t>
            </a:r>
            <a:r>
              <a:rPr lang="cs-CZ" sz="2200" b="0" dirty="0">
                <a:latin typeface="Arial" panose="020B0604020202020204" pitchFamily="34" charset="0"/>
              </a:rPr>
              <a:t>, 1954. 2. vyd. Praha: Academia.</a:t>
            </a: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ho uvádíme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b="0" i="1" dirty="0" err="1">
                <a:latin typeface="Arial" panose="020B0604020202020204" pitchFamily="34" charset="0"/>
              </a:rPr>
              <a:t>Inflow</a:t>
            </a:r>
            <a:r>
              <a:rPr lang="cs-CZ" sz="2200" b="0" i="1" dirty="0">
                <a:latin typeface="Arial" panose="020B0604020202020204" pitchFamily="34" charset="0"/>
              </a:rPr>
              <a:t>: </a:t>
            </a:r>
            <a:r>
              <a:rPr lang="cs-CZ" sz="2200" b="0" i="1" dirty="0" err="1">
                <a:latin typeface="Arial" panose="020B0604020202020204" pitchFamily="34" charset="0"/>
              </a:rPr>
              <a:t>information</a:t>
            </a:r>
            <a:r>
              <a:rPr lang="cs-CZ" sz="2200" b="0" i="1" dirty="0">
                <a:latin typeface="Arial" panose="020B0604020202020204" pitchFamily="34" charset="0"/>
              </a:rPr>
              <a:t> </a:t>
            </a:r>
            <a:r>
              <a:rPr lang="cs-CZ" sz="2200" b="0" i="1" dirty="0" err="1">
                <a:latin typeface="Arial" panose="020B0604020202020204" pitchFamily="34" charset="0"/>
              </a:rPr>
              <a:t>journal</a:t>
            </a:r>
            <a:r>
              <a:rPr lang="cs-CZ" sz="2200" b="0" i="1" dirty="0">
                <a:latin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</a:rPr>
              <a:t>[online]. Brno, 02/07/2010, </a:t>
            </a:r>
            <a:r>
              <a:rPr lang="cs-CZ" sz="2200" dirty="0">
                <a:latin typeface="Arial" panose="020B0604020202020204" pitchFamily="34" charset="0"/>
              </a:rPr>
              <a:t>3</a:t>
            </a:r>
            <a:r>
              <a:rPr lang="cs-CZ" sz="2200" b="0" dirty="0">
                <a:latin typeface="Arial" panose="020B0604020202020204" pitchFamily="34" charset="0"/>
              </a:rPr>
              <a:t>(7)...</a:t>
            </a:r>
          </a:p>
        </p:txBody>
      </p:sp>
    </p:spTree>
    <p:extLst>
      <p:ext uri="{BB962C8B-B14F-4D97-AF65-F5344CB8AC3E}">
        <p14:creationId xmlns:p14="http://schemas.microsoft.com/office/powerpoint/2010/main" xmlns="" val="32879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</a:t>
            </a:r>
            <a:r>
              <a:rPr lang="cs-CZ" dirty="0">
                <a:solidFill>
                  <a:srgbClr val="FFC000"/>
                </a:solidFill>
              </a:rPr>
              <a:t>pod čarou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ve své knize Kafka</a:t>
            </a:r>
            <a:r>
              <a:rPr lang="cs-CZ" baseline="30000" dirty="0">
                <a:latin typeface="Arial" panose="020B0604020202020204" pitchFamily="34" charset="0"/>
              </a:rPr>
              <a:t>1</a:t>
            </a:r>
            <a:r>
              <a:rPr lang="cs-CZ" dirty="0">
                <a:latin typeface="Arial" panose="020B0604020202020204" pitchFamily="34" charset="0"/>
              </a:rPr>
              <a:t>.... a také ve svém článku</a:t>
            </a:r>
            <a:r>
              <a:rPr lang="cs-CZ" baseline="30000" dirty="0">
                <a:latin typeface="Arial" panose="020B0604020202020204" pitchFamily="34" charset="0"/>
              </a:rPr>
              <a:t>2</a:t>
            </a:r>
          </a:p>
          <a:p>
            <a:r>
              <a:rPr lang="cs-CZ" dirty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= příjmení a jméno autora, název, strana</a:t>
            </a:r>
          </a:p>
          <a:p>
            <a:pPr lvl="1"/>
            <a:r>
              <a:rPr lang="cs-CZ" baseline="30000" dirty="0">
                <a:latin typeface="Arial" panose="020B0604020202020204" pitchFamily="34" charset="0"/>
              </a:rPr>
              <a:t>1 </a:t>
            </a:r>
            <a:r>
              <a:rPr lang="cs-CZ" dirty="0">
                <a:latin typeface="Arial" panose="020B0604020202020204" pitchFamily="34" charset="0"/>
              </a:rPr>
              <a:t>SMITH, Michael. </a:t>
            </a:r>
            <a:r>
              <a:rPr lang="cs-CZ" i="1" dirty="0">
                <a:latin typeface="Arial" panose="020B0604020202020204" pitchFamily="34" charset="0"/>
              </a:rPr>
              <a:t>Digital </a:t>
            </a:r>
            <a:r>
              <a:rPr lang="cs-CZ" i="1" dirty="0" err="1">
                <a:latin typeface="Arial" panose="020B0604020202020204" pitchFamily="34" charset="0"/>
              </a:rPr>
              <a:t>libraries</a:t>
            </a:r>
            <a:r>
              <a:rPr lang="cs-CZ" dirty="0">
                <a:latin typeface="Arial" panose="020B0604020202020204" pitchFamily="34" charset="0"/>
              </a:rPr>
              <a:t>, s. 195.</a:t>
            </a:r>
          </a:p>
          <a:p>
            <a:r>
              <a:rPr lang="cs-CZ" dirty="0">
                <a:latin typeface="Arial" panose="020B0604020202020204" pitchFamily="34" charset="0"/>
              </a:rPr>
              <a:t>bez autora = korporace</a:t>
            </a:r>
          </a:p>
          <a:p>
            <a:pPr lvl="1"/>
            <a:r>
              <a:rPr lang="cs-CZ" baseline="30000" dirty="0">
                <a:latin typeface="Arial" panose="020B0604020202020204" pitchFamily="34" charset="0"/>
              </a:rPr>
              <a:t>2 </a:t>
            </a:r>
            <a:r>
              <a:rPr lang="cs-CZ" dirty="0">
                <a:latin typeface="Arial" panose="020B0604020202020204" pitchFamily="34" charset="0"/>
              </a:rPr>
              <a:t>Adobe </a:t>
            </a:r>
            <a:r>
              <a:rPr lang="cs-CZ" dirty="0" err="1">
                <a:latin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</a:rPr>
              <a:t> Team. </a:t>
            </a:r>
            <a:r>
              <a:rPr lang="cs-CZ" i="1" dirty="0">
                <a:latin typeface="Arial" panose="020B0604020202020204" pitchFamily="34" charset="0"/>
              </a:rPr>
              <a:t>Adobe InDesign CS5,  s. 188.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28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</a:t>
            </a:r>
            <a:r>
              <a:rPr lang="cs-CZ" dirty="0">
                <a:solidFill>
                  <a:srgbClr val="FFC000"/>
                </a:solidFill>
              </a:rPr>
              <a:t>pod čarou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337079" cy="4655905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 jen název</a:t>
            </a:r>
          </a:p>
          <a:p>
            <a:pPr lvl="1"/>
            <a:r>
              <a:rPr lang="cs-CZ" i="1" dirty="0">
                <a:latin typeface="Arial" panose="020B0604020202020204" pitchFamily="34" charset="0"/>
              </a:rPr>
              <a:t>Principy sazby</a:t>
            </a:r>
            <a:r>
              <a:rPr lang="cs-CZ" dirty="0">
                <a:latin typeface="Arial" panose="020B0604020202020204" pitchFamily="34" charset="0"/>
              </a:rPr>
              <a:t>, s. 18</a:t>
            </a:r>
            <a:r>
              <a:rPr lang="cs-CZ" i="1" dirty="0">
                <a:latin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články) není název kurzívou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SRBECKÁ, Gabriela,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</p:txBody>
      </p:sp>
    </p:spTree>
    <p:extLst>
      <p:ext uri="{BB962C8B-B14F-4D97-AF65-F5344CB8AC3E}">
        <p14:creationId xmlns:p14="http://schemas.microsoft.com/office/powerpoint/2010/main" xmlns="" val="42011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</a:t>
            </a:r>
            <a:r>
              <a:rPr lang="cs-CZ" dirty="0">
                <a:solidFill>
                  <a:srgbClr val="FFC000"/>
                </a:solidFill>
              </a:rPr>
              <a:t>pod čarou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337079" cy="465590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stejné citace pod sebou – tamtéž</a:t>
            </a:r>
          </a:p>
          <a:p>
            <a:pPr lvl="1"/>
            <a:r>
              <a:rPr lang="cs-CZ" i="1" dirty="0">
                <a:latin typeface="Arial" panose="020B0604020202020204" pitchFamily="34" charset="0"/>
              </a:rPr>
              <a:t>Principy sazby</a:t>
            </a:r>
            <a:r>
              <a:rPr lang="cs-CZ" dirty="0">
                <a:latin typeface="Arial" panose="020B0604020202020204" pitchFamily="34" charset="0"/>
              </a:rPr>
              <a:t>, s. 18</a:t>
            </a:r>
            <a:r>
              <a:rPr lang="cs-CZ" i="1" dirty="0">
                <a:latin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tamtéž, s. 25.</a:t>
            </a:r>
          </a:p>
        </p:txBody>
      </p:sp>
    </p:spTree>
    <p:extLst>
      <p:ext uri="{BB962C8B-B14F-4D97-AF65-F5344CB8AC3E}">
        <p14:creationId xmlns:p14="http://schemas.microsoft.com/office/powerpoint/2010/main" xmlns="" val="11960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Číslování</a:t>
            </a:r>
            <a:r>
              <a:rPr lang="cs-CZ" dirty="0"/>
              <a:t>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087697" cy="46559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každá citace má své jedinečné číslo v soupisu literatury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48. NOVOTNÝ, Jan. </a:t>
            </a:r>
            <a:r>
              <a:rPr lang="cs-CZ" i="1" dirty="0"/>
              <a:t>Metody odposlechu</a:t>
            </a:r>
            <a:r>
              <a:rPr lang="cs-CZ" dirty="0"/>
              <a:t>... </a:t>
            </a:r>
          </a:p>
          <a:p>
            <a:pPr>
              <a:lnSpc>
                <a:spcPct val="110000"/>
              </a:lnSpc>
            </a:pPr>
            <a:r>
              <a:rPr lang="cs-CZ" dirty="0"/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..., což dle Novotného není úplně vhodné (48).</a:t>
            </a:r>
          </a:p>
          <a:p>
            <a:pPr>
              <a:lnSpc>
                <a:spcPct val="110000"/>
              </a:lnSpc>
            </a:pPr>
            <a:r>
              <a:rPr lang="cs-CZ" dirty="0"/>
              <a:t>spojení více citací do jedné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(25, s. 158; 48) </a:t>
            </a:r>
          </a:p>
          <a:p>
            <a:pPr>
              <a:lnSpc>
                <a:spcPct val="110000"/>
              </a:lnSpc>
            </a:pPr>
            <a:r>
              <a:rPr lang="cs-CZ" dirty="0"/>
              <a:t>hranaté závorky</a:t>
            </a:r>
          </a:p>
        </p:txBody>
      </p:sp>
    </p:spTree>
    <p:extLst>
      <p:ext uri="{BB962C8B-B14F-4D97-AF65-F5344CB8AC3E}">
        <p14:creationId xmlns:p14="http://schemas.microsoft.com/office/powerpoint/2010/main" xmlns="" val="482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Cit</a:t>
            </a:r>
            <a:r>
              <a:rPr lang="cs-CZ" dirty="0"/>
              <a:t>át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cizího výroku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změna stylu písma (řez, font)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 4 řádky (40 slov)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uvedení informace o zdroji </a:t>
            </a:r>
          </a:p>
        </p:txBody>
      </p:sp>
    </p:spTree>
    <p:extLst>
      <p:ext uri="{BB962C8B-B14F-4D97-AF65-F5344CB8AC3E}">
        <p14:creationId xmlns:p14="http://schemas.microsoft.com/office/powerpoint/2010/main" xmlns="" val="30715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Citace v soupisu </a:t>
            </a:r>
            <a:r>
              <a:rPr lang="cs-CZ" dirty="0">
                <a:solidFill>
                  <a:srgbClr val="FFC000"/>
                </a:solidFill>
              </a:rPr>
              <a:t>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xmlns="" val="421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</a:t>
            </a:r>
            <a:r>
              <a:rPr lang="cs-CZ" dirty="0">
                <a:solidFill>
                  <a:srgbClr val="FFC000"/>
                </a:solidFill>
              </a:rPr>
              <a:t>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337079" cy="4655905"/>
          </a:xfrm>
        </p:spPr>
        <p:txBody>
          <a:bodyPr>
            <a:normAutofit/>
          </a:bodyPr>
          <a:lstStyle/>
          <a:p>
            <a:r>
              <a:rPr lang="cs-CZ" dirty="0"/>
              <a:t>kniha - kapitola</a:t>
            </a:r>
          </a:p>
          <a:p>
            <a:r>
              <a:rPr lang="cs-CZ" dirty="0"/>
              <a:t>časopis, noviny - článek</a:t>
            </a:r>
          </a:p>
          <a:p>
            <a:r>
              <a:rPr lang="cs-CZ" dirty="0"/>
              <a:t>sborník – příspěvek ve sborníku</a:t>
            </a:r>
          </a:p>
          <a:p>
            <a:r>
              <a:rPr lang="cs-CZ" dirty="0"/>
              <a:t>web – webová stránka, příspěvek</a:t>
            </a:r>
          </a:p>
          <a:p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0963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Zásady</a:t>
            </a:r>
            <a:r>
              <a:rPr lang="cs-CZ" dirty="0"/>
              <a:t> citování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162906" cy="4655905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normou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dohledáme z jiných zdrojů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odhadneme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 vynecháme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xmlns="" val="5533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Struktura</a:t>
            </a:r>
            <a:r>
              <a:rPr lang="cs-CZ" dirty="0"/>
              <a:t> 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265219"/>
            <a:ext cx="8946541" cy="44161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Jména tvůrců</a:t>
            </a:r>
          </a:p>
          <a:p>
            <a:pPr>
              <a:lnSpc>
                <a:spcPct val="100000"/>
              </a:lnSpc>
            </a:pPr>
            <a:r>
              <a:rPr lang="cs-CZ" dirty="0"/>
              <a:t>Název</a:t>
            </a:r>
          </a:p>
          <a:p>
            <a:pPr>
              <a:lnSpc>
                <a:spcPct val="100000"/>
              </a:lnSpc>
            </a:pPr>
            <a:r>
              <a:rPr lang="cs-CZ" dirty="0"/>
              <a:t>Typ nosiče (jen u elektronických)</a:t>
            </a:r>
          </a:p>
          <a:p>
            <a:pPr>
              <a:lnSpc>
                <a:spcPct val="100000"/>
              </a:lnSpc>
            </a:pPr>
            <a:r>
              <a:rPr lang="cs-CZ" dirty="0"/>
              <a:t>Vydání</a:t>
            </a:r>
          </a:p>
          <a:p>
            <a:pPr>
              <a:lnSpc>
                <a:spcPct val="100000"/>
              </a:lnSpc>
            </a:pPr>
            <a:r>
              <a:rPr lang="cs-CZ" dirty="0"/>
              <a:t>Nakladatelské informace</a:t>
            </a:r>
          </a:p>
          <a:p>
            <a:pPr>
              <a:lnSpc>
                <a:spcPct val="100000"/>
              </a:lnSpc>
            </a:pPr>
            <a:r>
              <a:rPr lang="cs-CZ" dirty="0"/>
              <a:t>Datum vydání</a:t>
            </a:r>
          </a:p>
          <a:p>
            <a:pPr>
              <a:lnSpc>
                <a:spcPct val="100000"/>
              </a:lnSpc>
            </a:pPr>
            <a:r>
              <a:rPr lang="cs-CZ" dirty="0"/>
              <a:t>Edice</a:t>
            </a:r>
          </a:p>
          <a:p>
            <a:pPr>
              <a:lnSpc>
                <a:spcPct val="100000"/>
              </a:lnSpc>
            </a:pPr>
            <a:r>
              <a:rPr lang="cs-CZ" dirty="0"/>
              <a:t>Číslování</a:t>
            </a:r>
          </a:p>
          <a:p>
            <a:pPr>
              <a:lnSpc>
                <a:spcPct val="100000"/>
              </a:lnSpc>
            </a:pPr>
            <a:r>
              <a:rPr lang="cs-CZ" dirty="0"/>
              <a:t>Datum citování (jen u elektronických)</a:t>
            </a:r>
          </a:p>
          <a:p>
            <a:pPr>
              <a:lnSpc>
                <a:spcPct val="100000"/>
              </a:lnSpc>
            </a:pPr>
            <a:r>
              <a:rPr lang="cs-CZ" dirty="0"/>
              <a:t>Identifikátor</a:t>
            </a:r>
          </a:p>
          <a:p>
            <a:pPr>
              <a:lnSpc>
                <a:spcPct val="100000"/>
              </a:lnSpc>
            </a:pPr>
            <a:r>
              <a:rPr lang="cs-CZ" dirty="0"/>
              <a:t>Dostupnost (povinné u elektronických)</a:t>
            </a:r>
          </a:p>
          <a:p>
            <a:pPr>
              <a:lnSpc>
                <a:spcPct val="100000"/>
              </a:lnSpc>
            </a:pPr>
            <a:r>
              <a:rPr lang="cs-CZ" dirty="0"/>
              <a:t>Poznámky</a:t>
            </a:r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03311" y="1392382"/>
            <a:ext cx="8946541" cy="75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v"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2000" dirty="0">
                <a:solidFill>
                  <a:srgbClr val="FFC000"/>
                </a:solidFill>
              </a:rPr>
              <a:t>Autor části</a:t>
            </a:r>
          </a:p>
          <a:p>
            <a:r>
              <a:rPr lang="cs-CZ" sz="2000" dirty="0">
                <a:solidFill>
                  <a:srgbClr val="FFC000"/>
                </a:solidFill>
              </a:rPr>
              <a:t>Název části</a:t>
            </a:r>
          </a:p>
        </p:txBody>
      </p:sp>
    </p:spTree>
    <p:extLst>
      <p:ext uri="{BB962C8B-B14F-4D97-AF65-F5344CB8AC3E}">
        <p14:creationId xmlns:p14="http://schemas.microsoft.com/office/powerpoint/2010/main" xmlns="" val="15864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Pravidla</a:t>
            </a:r>
            <a:r>
              <a:rPr lang="cs-CZ" dirty="0"/>
              <a:t> zápisu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150043" cy="49433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 et al. 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souběžný název – uvádíme oba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podnázev (nepovinný údaj) oddělujeme od názvu dvojtečkou</a:t>
            </a:r>
          </a:p>
        </p:txBody>
      </p:sp>
    </p:spTree>
    <p:extLst>
      <p:ext uri="{BB962C8B-B14F-4D97-AF65-F5344CB8AC3E}">
        <p14:creationId xmlns:p14="http://schemas.microsoft.com/office/powerpoint/2010/main" xmlns="" val="34870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Pravidla</a:t>
            </a:r>
            <a:r>
              <a:rPr lang="cs-CZ" dirty="0"/>
              <a:t> zápisu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3"/>
            <a:ext cx="10586461" cy="50888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Vydání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vydání, tak není nutné uvádět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překladatel, editor, ilustrátor,…</a:t>
            </a:r>
          </a:p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vydání – u více míst vydání uvádíme jen první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ozančení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(s.r.o., Ltd., aj.)</a:t>
            </a:r>
          </a:p>
          <a:p>
            <a:pPr>
              <a:lnSpc>
                <a:spcPct val="10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rok vydání nebo i celé datum (především u online zdrojů)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26498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Pravidla</a:t>
            </a:r>
            <a:r>
              <a:rPr lang="cs-CZ" dirty="0"/>
              <a:t> zápisu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Číslování 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2005, vol. 12, no. 3, s. 22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2005,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(3), 22 – zkrácený zápis, ročník kurzívou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chybějící údaje vynecháme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strany jen u částí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Identifikátor</a:t>
            </a:r>
          </a:p>
          <a:p>
            <a:pPr lvl="1"/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ISBN, ISSN, DOI, PMID,…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77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Tištěné</a:t>
            </a:r>
            <a:r>
              <a:rPr lang="cs-CZ" sz="9600" dirty="0"/>
              <a:t/>
            </a:r>
            <a:br>
              <a:rPr lang="cs-CZ" sz="9600" dirty="0"/>
            </a:br>
            <a:r>
              <a:rPr lang="cs-CZ" sz="96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xmlns="" val="16827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Tištěné</a:t>
            </a:r>
            <a:r>
              <a:rPr lang="cs-CZ" dirty="0"/>
              <a:t>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Pokud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odhadne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Tiráž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</a:rPr>
              <a:t>Odhad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Kniha</a:t>
            </a:r>
            <a:r>
              <a:rPr lang="cs-CZ" dirty="0"/>
              <a:t> (monografie)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49018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0800" b="0" dirty="0">
                <a:latin typeface="Arial" panose="020B0604020202020204" pitchFamily="34" charset="0"/>
              </a:rPr>
              <a:t>Primární odpovědnost. </a:t>
            </a:r>
            <a:r>
              <a:rPr lang="cs-CZ" sz="10800" b="0" i="1" dirty="0">
                <a:latin typeface="Arial" panose="020B0604020202020204" pitchFamily="34" charset="0"/>
              </a:rPr>
              <a:t>Název: podnázev</a:t>
            </a:r>
            <a:r>
              <a:rPr lang="cs-CZ" sz="10800" b="0" dirty="0">
                <a:latin typeface="Arial" panose="020B0604020202020204" pitchFamily="34" charset="0"/>
              </a:rPr>
              <a:t>. Vydání. Sekundární odpovědnost. Místo vydání: Nakladatelství, rok vydání. Edice: </a:t>
            </a:r>
            <a:r>
              <a:rPr lang="cs-CZ" sz="10800" b="0" dirty="0" err="1">
                <a:latin typeface="Arial" panose="020B0604020202020204" pitchFamily="34" charset="0"/>
              </a:rPr>
              <a:t>subedice</a:t>
            </a:r>
            <a:r>
              <a:rPr lang="cs-CZ" sz="10800" b="0" dirty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buFontTx/>
              <a:buNone/>
            </a:pPr>
            <a:endParaRPr lang="cs-CZ" sz="2800" b="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HOLZNER, Steven. </a:t>
            </a:r>
            <a:r>
              <a:rPr lang="cs-CZ" sz="9600" b="0" i="1" dirty="0">
                <a:latin typeface="Arial" panose="020B0604020202020204" pitchFamily="34" charset="0"/>
                <a:cs typeface="Arial" panose="020B0604020202020204" pitchFamily="34" charset="0"/>
              </a:rPr>
              <a:t>RSS: automatické doručování obsahu vašich WWW stránek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. Vyd. 1. Překlad Jan Šindelář. Brno: </a:t>
            </a:r>
            <a:r>
              <a:rPr lang="cs-CZ" sz="9600" b="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600" b="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, 2007. ISBN 978-80-251-1479-7. </a:t>
            </a:r>
          </a:p>
          <a:p>
            <a:pPr>
              <a:lnSpc>
                <a:spcPct val="120000"/>
              </a:lnSpc>
            </a:pP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DUNOFF, Jeffrey L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 a Mark A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 POLLACK. </a:t>
            </a:r>
            <a:r>
              <a:rPr lang="en-US" sz="9600" b="0" i="1" dirty="0">
                <a:latin typeface="Arial" panose="020B0604020202020204" pitchFamily="34" charset="0"/>
                <a:cs typeface="Arial" panose="020B0604020202020204" pitchFamily="34" charset="0"/>
              </a:rPr>
              <a:t>Interdisciplinary perspectives on international law and international relations: the state of the art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. Cambridge: Cambridge University Press, 2013. ISBN 978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02074</a:t>
            </a:r>
            <a:r>
              <a:rPr lang="cs-CZ" sz="9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600" b="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cs-CZ" sz="9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60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</a:t>
            </a:r>
            <a:r>
              <a:rPr lang="cs-CZ" dirty="0">
                <a:solidFill>
                  <a:srgbClr val="FFC000"/>
                </a:solidFill>
              </a:rPr>
              <a:t>citátu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„Citace je krátká forma bibliografického záznamu umístěná buď v závorkách uvnitř textu citujícího dokumentu, nebo připojená jako poznámka na straně textu pod čarou, na konci textu kapitoly nebo na konci celého textu dokumentu.” (</a:t>
            </a:r>
            <a:r>
              <a:rPr lang="cs-CZ" i="1" dirty="0" err="1"/>
              <a:t>Bratková</a:t>
            </a:r>
            <a:r>
              <a:rPr lang="cs-CZ" i="1" dirty="0"/>
              <a:t>, 2008, s. 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04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Část knihy </a:t>
            </a:r>
            <a:r>
              <a:rPr lang="cs-CZ" dirty="0"/>
              <a:t>(část monografie)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</a:rPr>
              <a:t>Název kapitoly. Primární odpovědnost knihy. </a:t>
            </a:r>
            <a:r>
              <a:rPr lang="cs-CZ" sz="2700" b="0" i="1" dirty="0">
                <a:latin typeface="Arial" panose="020B0604020202020204" pitchFamily="34" charset="0"/>
              </a:rPr>
              <a:t>Název knihy: podnázev</a:t>
            </a:r>
            <a:r>
              <a:rPr lang="cs-CZ" sz="2700" b="0" dirty="0">
                <a:latin typeface="Arial" panose="020B0604020202020204" pitchFamily="34" charset="0"/>
              </a:rPr>
              <a:t>. Vydání. Sekundární odpovědnost. Místo vydání: Nakladatelství, rok vydání</a:t>
            </a:r>
            <a:r>
              <a:rPr lang="en-US" sz="2700" b="0" dirty="0">
                <a:latin typeface="Arial" panose="020B0604020202020204" pitchFamily="34" charset="0"/>
              </a:rPr>
              <a:t>, </a:t>
            </a:r>
            <a:r>
              <a:rPr lang="cs-CZ" sz="2700" b="0" dirty="0">
                <a:latin typeface="Arial" panose="020B0604020202020204" pitchFamily="34" charset="0"/>
              </a:rPr>
              <a:t>rozsah stran. Edice: </a:t>
            </a:r>
            <a:r>
              <a:rPr lang="cs-CZ" sz="2700" b="0" dirty="0" err="1">
                <a:latin typeface="Arial" panose="020B0604020202020204" pitchFamily="34" charset="0"/>
              </a:rPr>
              <a:t>subedice</a:t>
            </a:r>
            <a:r>
              <a:rPr lang="cs-CZ" sz="2700" b="0" dirty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0" dirty="0" err="1">
                <a:latin typeface="Arial" panose="020B0604020202020204" pitchFamily="34" charset="0"/>
              </a:rPr>
              <a:t>Beeing</a:t>
            </a:r>
            <a:r>
              <a:rPr lang="cs-CZ" sz="2400" b="0" dirty="0">
                <a:latin typeface="Arial" panose="020B0604020202020204" pitchFamily="34" charset="0"/>
              </a:rPr>
              <a:t> a </a:t>
            </a:r>
            <a:r>
              <a:rPr lang="cs-CZ" sz="2400" b="0" dirty="0" err="1">
                <a:latin typeface="Arial" panose="020B0604020202020204" pitchFamily="34" charset="0"/>
              </a:rPr>
              <a:t>teacher</a:t>
            </a:r>
            <a:r>
              <a:rPr lang="cs-CZ" sz="2400" b="0" dirty="0">
                <a:latin typeface="Arial" panose="020B0604020202020204" pitchFamily="34" charset="0"/>
              </a:rPr>
              <a:t>. HENRY, Miriam, et al. </a:t>
            </a:r>
            <a:r>
              <a:rPr lang="cs-CZ" sz="2400" b="0" i="1" dirty="0" err="1">
                <a:latin typeface="Arial" panose="020B0604020202020204" pitchFamily="34" charset="0"/>
              </a:rPr>
              <a:t>Understanding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Schooling</a:t>
            </a:r>
            <a:r>
              <a:rPr lang="cs-CZ" sz="2400" b="0" i="1" dirty="0">
                <a:latin typeface="Arial" panose="020B0604020202020204" pitchFamily="34" charset="0"/>
              </a:rPr>
              <a:t>: </a:t>
            </a:r>
            <a:r>
              <a:rPr lang="cs-CZ" sz="2400" b="0" i="1" dirty="0" err="1">
                <a:latin typeface="Arial" panose="020B0604020202020204" pitchFamily="34" charset="0"/>
              </a:rPr>
              <a:t>An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Introductory</a:t>
            </a:r>
            <a:r>
              <a:rPr lang="cs-CZ" sz="2400" b="0" i="1" dirty="0">
                <a:latin typeface="Arial" panose="020B0604020202020204" pitchFamily="34" charset="0"/>
              </a:rPr>
              <a:t> Sociology </a:t>
            </a:r>
            <a:r>
              <a:rPr lang="cs-CZ" sz="2400" b="0" i="1" dirty="0" err="1">
                <a:latin typeface="Arial" panose="020B0604020202020204" pitchFamily="34" charset="0"/>
              </a:rPr>
              <a:t>of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Australian</a:t>
            </a:r>
            <a:r>
              <a:rPr lang="cs-CZ" sz="2400" b="0" i="1" dirty="0">
                <a:latin typeface="Arial" panose="020B0604020202020204" pitchFamily="34" charset="0"/>
              </a:rPr>
              <a:t> </a:t>
            </a:r>
            <a:r>
              <a:rPr lang="cs-CZ" sz="2400" b="0" i="1" dirty="0" err="1">
                <a:latin typeface="Arial" panose="020B0604020202020204" pitchFamily="34" charset="0"/>
              </a:rPr>
              <a:t>Education</a:t>
            </a:r>
            <a:r>
              <a:rPr lang="cs-CZ" sz="2400" b="0" dirty="0">
                <a:latin typeface="Arial" panose="020B0604020202020204" pitchFamily="34" charset="0"/>
              </a:rPr>
              <a:t>. Florence: </a:t>
            </a:r>
            <a:r>
              <a:rPr lang="cs-CZ" sz="2400" b="0" dirty="0" err="1">
                <a:latin typeface="Arial" panose="020B0604020202020204" pitchFamily="34" charset="0"/>
              </a:rPr>
              <a:t>Routledge</a:t>
            </a:r>
            <a:r>
              <a:rPr lang="cs-CZ" sz="2400" b="0" dirty="0">
                <a:latin typeface="Arial" panose="020B0604020202020204" pitchFamily="34" charset="0"/>
              </a:rPr>
              <a:t>, 1988, s. 18-39. ISBN 9780415008952. 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xmlns="" val="29056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Článek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484987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500" b="0" dirty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3500" b="0" i="1" dirty="0">
                <a:latin typeface="Arial" panose="020B0604020202020204" pitchFamily="34" charset="0"/>
              </a:rPr>
              <a:t>Název periodika: podnázev periodika</a:t>
            </a:r>
            <a:r>
              <a:rPr lang="cs-CZ" sz="3500" b="0" dirty="0">
                <a:latin typeface="Arial" panose="020B0604020202020204" pitchFamily="34" charset="0"/>
              </a:rPr>
              <a:t>. </a:t>
            </a:r>
            <a:r>
              <a:rPr lang="cs-CZ" sz="35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 vydání: Nakladatelství</a:t>
            </a:r>
            <a:r>
              <a:rPr lang="cs-CZ" sz="3500" b="0" dirty="0">
                <a:latin typeface="Arial" panose="020B0604020202020204" pitchFamily="34" charset="0"/>
              </a:rPr>
              <a:t>, rok vydání, ročník, číslo, rozsah stran. Standardní číslo. Dostupnost. 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DASGUPTA,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Partha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Eric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MASKIN.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Auctions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. Oxford (GB): Oxford University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, 2000, vol. 115,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 2, s. 341-388. </a:t>
            </a:r>
          </a:p>
          <a:p>
            <a:pPr>
              <a:lnSpc>
                <a:spcPct val="110000"/>
              </a:lnSpc>
            </a:pP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100" b="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100" b="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 Dostupné také z: databáze </a:t>
            </a:r>
            <a:r>
              <a:rPr lang="cs-CZ" sz="3100" b="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3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4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Časopis</a:t>
            </a:r>
            <a:r>
              <a:rPr lang="cs-CZ" dirty="0"/>
              <a:t> (periodikum)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412288" cy="479791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900" b="0" i="1" dirty="0">
                <a:latin typeface="Arial" panose="020B0604020202020204" pitchFamily="34" charset="0"/>
              </a:rPr>
              <a:t>Název periodika: podnázev periodika</a:t>
            </a:r>
            <a:r>
              <a:rPr lang="cs-CZ" sz="3900" b="0" dirty="0">
                <a:latin typeface="Arial" panose="020B0604020202020204" pitchFamily="34" charset="0"/>
              </a:rPr>
              <a:t>. Místo vydání: Nakladatelství, rok vydání, číslování. ISSN. Dostupnost. Poznámky.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</a:pPr>
            <a:r>
              <a:rPr lang="cs-CZ" sz="3400" b="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3400" b="0" dirty="0">
                <a:latin typeface="Arial" panose="020B0604020202020204" pitchFamily="34" charset="0"/>
                <a:cs typeface="Arial" panose="020B0604020202020204" pitchFamily="34" charset="0"/>
              </a:rPr>
              <a:t>. Brno: Mezinárodní politologický ústav Masarykovy univerzity, 1994-. ISSN 1211-3247. 4 čísla ročně.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</a:pPr>
            <a:r>
              <a:rPr lang="cs-CZ" sz="3400" b="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3400" b="0" dirty="0">
                <a:latin typeface="Arial" panose="020B0604020202020204" pitchFamily="34" charset="0"/>
                <a:cs typeface="Arial" panose="020B0604020202020204" pitchFamily="34" charset="0"/>
              </a:rPr>
              <a:t>. Brno: Mezinárodní politologický ústav Masarykovy univerzity, 2013,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3400" b="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5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Sborník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596852" cy="465590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 sborníku. </a:t>
            </a:r>
            <a:r>
              <a:rPr lang="cs-CZ" sz="2700" b="0" i="1" dirty="0">
                <a:latin typeface="Arial" panose="020B0604020202020204" pitchFamily="34" charset="0"/>
              </a:rPr>
              <a:t>Název sborníku: podnázev sborníku</a:t>
            </a:r>
            <a:r>
              <a:rPr lang="cs-CZ" sz="2700" b="0" dirty="0">
                <a:latin typeface="Arial" panose="020B0604020202020204" pitchFamily="34" charset="0"/>
              </a:rPr>
              <a:t>. Vydání. Sekundární odpovědnost sborníku. Místo vydání: Nakladatelství, rok vydání. Edice: </a:t>
            </a:r>
            <a:r>
              <a:rPr lang="cs-CZ" sz="2700" b="0" dirty="0" err="1">
                <a:latin typeface="Arial" panose="020B0604020202020204" pitchFamily="34" charset="0"/>
              </a:rPr>
              <a:t>subedice</a:t>
            </a:r>
            <a:r>
              <a:rPr lang="cs-CZ" sz="2700" b="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0" dirty="0">
                <a:latin typeface="Arial" panose="020B0604020202020204" pitchFamily="34" charset="0"/>
              </a:rPr>
              <a:t>FRIEDLOVÁ, Zdeňka a Pavla GAJDOŠÍKOVÁ (</a:t>
            </a:r>
            <a:r>
              <a:rPr lang="cs-CZ" sz="2400" b="0" dirty="0" err="1">
                <a:latin typeface="Arial" panose="020B0604020202020204" pitchFamily="34" charset="0"/>
              </a:rPr>
              <a:t>ed</a:t>
            </a:r>
            <a:r>
              <a:rPr lang="cs-CZ" sz="2400" b="0" dirty="0">
                <a:latin typeface="Arial" panose="020B0604020202020204" pitchFamily="34" charset="0"/>
              </a:rPr>
              <a:t>.). </a:t>
            </a:r>
            <a:r>
              <a:rPr lang="cs-CZ" sz="2400" b="0" i="1" dirty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400" b="0" dirty="0">
                <a:latin typeface="Arial" panose="020B0604020202020204" pitchFamily="34" charset="0"/>
              </a:rPr>
              <a:t>. Ostrava: Sdružení knihoven ČR, 2012. ISBN 978-80-86249-65-0. Dostupné také z:  http://www.svkos.cz/data/xinha/sdruk/ks2012/KKS_2012_sbornik_final.pdf</a:t>
            </a:r>
          </a:p>
          <a:p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xmlns="" val="4202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Příspěvek</a:t>
            </a:r>
            <a:r>
              <a:rPr lang="cs-CZ" dirty="0"/>
              <a:t> ve sborníku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534506" cy="504729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900" b="0" dirty="0">
                <a:latin typeface="Arial" panose="020B0604020202020204" pitchFamily="34" charset="0"/>
              </a:rPr>
              <a:t>Primární odpovědnost příspěvku. Název: podnázev příspěvku. In: Primární odpovědnost sborníku. </a:t>
            </a:r>
            <a:r>
              <a:rPr lang="cs-CZ" sz="3900" b="0" i="1" dirty="0">
                <a:latin typeface="Arial" panose="020B0604020202020204" pitchFamily="34" charset="0"/>
              </a:rPr>
              <a:t>Název sborníku: podnázev sborníku</a:t>
            </a:r>
            <a:r>
              <a:rPr lang="cs-CZ" sz="3900" b="0" dirty="0">
                <a:latin typeface="Arial" panose="020B0604020202020204" pitchFamily="34" charset="0"/>
              </a:rPr>
              <a:t>. Vydání. Sekundární odpovědnost sborníku. Místo vydání: Nakladatelství, rok vydání, rozsah stran. Edice: </a:t>
            </a:r>
            <a:r>
              <a:rPr lang="cs-CZ" sz="3900" b="0" dirty="0" err="1">
                <a:latin typeface="Arial" panose="020B0604020202020204" pitchFamily="34" charset="0"/>
              </a:rPr>
              <a:t>subedice</a:t>
            </a:r>
            <a:r>
              <a:rPr lang="cs-CZ" sz="3900" b="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b="0" dirty="0">
                <a:latin typeface="Arial" panose="020B0604020202020204" pitchFamily="34" charset="0"/>
              </a:rPr>
              <a:t>DENÁR, Michal a Josef MORAVEC. </a:t>
            </a:r>
            <a:r>
              <a:rPr lang="cs-CZ" b="0" dirty="0" err="1">
                <a:latin typeface="Arial" panose="020B0604020202020204" pitchFamily="34" charset="0"/>
              </a:rPr>
              <a:t>Opensource</a:t>
            </a:r>
            <a:r>
              <a:rPr lang="cs-CZ" b="0" dirty="0">
                <a:latin typeface="Arial" panose="020B0604020202020204" pitchFamily="34" charset="0"/>
              </a:rPr>
              <a:t> a knihovny: cesta k lepším službám?. In: FRIEDLOVÁ, Zdeňka a Pavla GAJDOŠÍKOVÁ (</a:t>
            </a:r>
            <a:r>
              <a:rPr lang="cs-CZ" b="0" dirty="0" err="1">
                <a:latin typeface="Arial" panose="020B0604020202020204" pitchFamily="34" charset="0"/>
              </a:rPr>
              <a:t>ed</a:t>
            </a:r>
            <a:r>
              <a:rPr lang="cs-CZ" b="0" dirty="0">
                <a:latin typeface="Arial" panose="020B0604020202020204" pitchFamily="34" charset="0"/>
              </a:rPr>
              <a:t>.). </a:t>
            </a:r>
            <a:r>
              <a:rPr lang="cs-CZ" b="0" i="1" dirty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b="0" dirty="0">
                <a:latin typeface="Arial" panose="020B0604020202020204" pitchFamily="34" charset="0"/>
              </a:rPr>
              <a:t>. Ostrava: Sdružení knihoven ČR, 2012, s. 128 - 132. ISBN 978-80-86249-65-0. Dostupné také z:  http://www.svkos.cz/data/xinha/sdruk/ks2012/KKS_2012_sbornik_final.pdf</a:t>
            </a:r>
          </a:p>
          <a:p>
            <a:pPr>
              <a:lnSpc>
                <a:spcPct val="120000"/>
              </a:lnSpc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xmlns="" val="731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Akademická práce </a:t>
            </a:r>
            <a:r>
              <a:rPr lang="cs-CZ" sz="3600" dirty="0"/>
              <a:t>(např. diplomka)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098088" cy="501612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700" b="0" dirty="0">
                <a:latin typeface="Arial" panose="020B0604020202020204" pitchFamily="34" charset="0"/>
              </a:rPr>
              <a:t>Primární odpovědnost. </a:t>
            </a:r>
            <a:r>
              <a:rPr lang="cs-CZ" sz="5700" b="0" i="1" dirty="0">
                <a:latin typeface="Arial" panose="020B0604020202020204" pitchFamily="34" charset="0"/>
              </a:rPr>
              <a:t>Název: podnázev.</a:t>
            </a:r>
            <a:r>
              <a:rPr lang="cs-CZ" sz="5700" b="0" dirty="0">
                <a:latin typeface="Arial" panose="020B0604020202020204" pitchFamily="34" charset="0"/>
              </a:rPr>
              <a:t> Vydání. Místo vydání: Nakladatelství, rok vydání. Standardní číslo. Dostupnost. Poznámky </a:t>
            </a:r>
            <a:r>
              <a:rPr lang="cs-CZ" sz="5700" b="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600" b="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</a:t>
            </a: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. Brno, 2006. Bakalářská práce, vedoucí Vít Hloušek, Masarykova univerzita. Katedra mezinárodních vztahů a evropských studií.</a:t>
            </a:r>
          </a:p>
          <a:p>
            <a:pPr>
              <a:lnSpc>
                <a:spcPct val="120000"/>
              </a:lnSpc>
            </a:pPr>
            <a:r>
              <a:rPr lang="cs-CZ" sz="4600" b="0" dirty="0">
                <a:latin typeface="Arial" panose="020B0604020202020204" pitchFamily="34" charset="0"/>
              </a:rPr>
              <a:t>JANKŮ, Monika. </a:t>
            </a:r>
            <a:r>
              <a:rPr lang="cs-CZ" sz="4600" b="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600" b="0" dirty="0">
                <a:latin typeface="Arial" panose="020B0604020202020204" pitchFamily="34" charset="0"/>
              </a:rPr>
              <a:t>[online]. Brno, 2008 </a:t>
            </a:r>
            <a:r>
              <a:rPr lang="en-US" sz="4600" b="0" dirty="0">
                <a:latin typeface="Arial" panose="020B0604020202020204" pitchFamily="34" charset="0"/>
              </a:rPr>
              <a:t>[cit. 2016-03-27]</a:t>
            </a:r>
            <a:r>
              <a:rPr lang="cs-CZ" sz="4600" b="0" dirty="0">
                <a:latin typeface="Arial" panose="020B0604020202020204" pitchFamily="34" charset="0"/>
              </a:rPr>
              <a:t>. Dostupné z: http://is.muni.cz/th/78718/fss_m_a2</a:t>
            </a:r>
            <a:r>
              <a:rPr lang="en-US" sz="4600" b="0" dirty="0">
                <a:latin typeface="Arial" panose="020B0604020202020204" pitchFamily="34" charset="0"/>
              </a:rPr>
              <a:t>. </a:t>
            </a:r>
            <a:r>
              <a:rPr lang="cs-CZ" sz="4600" b="0" dirty="0">
                <a:latin typeface="Arial" panose="020B0604020202020204" pitchFamily="34" charset="0"/>
              </a:rPr>
              <a:t>Vedoucí magisterské diplomové práce Miroslava Štěpánková. Masarykova univerzita, Katedra psychologie. </a:t>
            </a:r>
          </a:p>
          <a:p>
            <a:pPr>
              <a:lnSpc>
                <a:spcPct val="120000"/>
              </a:lnSpc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xmlns="" val="2671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1592494"/>
            <a:ext cx="10191606" cy="4943388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lnSpc>
                <a:spcPct val="120000"/>
              </a:lnSpc>
              <a:buFontTx/>
              <a:buNone/>
              <a:tabLst/>
            </a:pPr>
            <a:r>
              <a:rPr lang="cs-CZ" sz="34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struktury!!!</a:t>
            </a:r>
            <a:endParaRPr lang="cs-CZ" sz="3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tabLst/>
            </a:pPr>
            <a:r>
              <a:rPr lang="cs-CZ" sz="3900" b="0" dirty="0">
                <a:latin typeface="Arial" panose="020B0604020202020204" pitchFamily="34" charset="0"/>
              </a:rPr>
              <a:t>Působnost. Primární odpovědnost. Název: podnázev. In: Primární odpovědnost sbírky. </a:t>
            </a:r>
            <a:r>
              <a:rPr lang="cs-CZ" sz="3900" b="0" i="1" dirty="0">
                <a:latin typeface="Arial" panose="020B0604020202020204" pitchFamily="34" charset="0"/>
              </a:rPr>
              <a:t>Název sbírky: podnázev sbírky.</a:t>
            </a:r>
            <a:r>
              <a:rPr lang="cs-CZ" sz="3900" b="0" dirty="0">
                <a:latin typeface="Arial" panose="020B0604020202020204" pitchFamily="34" charset="0"/>
              </a:rPr>
              <a:t> Rok vydání, část, rozsah stran. Dostupnost. Poznámky. </a:t>
            </a:r>
          </a:p>
          <a:p>
            <a:pPr marL="271463" indent="-271463">
              <a:lnSpc>
                <a:spcPct val="120000"/>
              </a:lnSpc>
              <a:buFontTx/>
              <a:buNone/>
              <a:tabLst/>
            </a:pPr>
            <a:endParaRPr lang="cs-CZ" sz="2400" b="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20000"/>
              </a:lnSpc>
              <a:tabLst/>
            </a:pPr>
            <a:r>
              <a:rPr lang="cs-CZ" b="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b="0" i="1" dirty="0">
                <a:latin typeface="Arial" panose="020B0604020202020204" pitchFamily="34" charset="0"/>
              </a:rPr>
              <a:t>Sbírka zákonů České republiky</a:t>
            </a:r>
            <a:r>
              <a:rPr lang="cs-CZ" b="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20000"/>
              </a:lnSpc>
              <a:buFontTx/>
              <a:buNone/>
              <a:tabLst/>
            </a:pPr>
            <a:endParaRPr lang="cs-CZ" sz="2400" b="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tabLst/>
            </a:pPr>
            <a:r>
              <a:rPr lang="cs-CZ" b="0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b="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b="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xmlns="" val="33406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Normy</a:t>
            </a:r>
            <a:r>
              <a:rPr lang="cs-CZ" dirty="0"/>
              <a:t> a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700" b="0" dirty="0">
                <a:latin typeface="Arial" panose="020B0604020202020204" pitchFamily="34" charset="0"/>
              </a:rPr>
              <a:t>Označení. </a:t>
            </a:r>
            <a:r>
              <a:rPr lang="cs-CZ" sz="2700" b="0" i="1" dirty="0">
                <a:latin typeface="Arial" panose="020B0604020202020204" pitchFamily="34" charset="0"/>
              </a:rPr>
              <a:t>Název: podnázev</a:t>
            </a:r>
            <a:r>
              <a:rPr lang="cs-CZ" sz="2700" b="0" dirty="0">
                <a:latin typeface="Arial" panose="020B0604020202020204" pitchFamily="34" charset="0"/>
              </a:rPr>
              <a:t>. Vydání. Místo vydání: Nakladatelství, rok/datum vydání.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0" dirty="0">
                <a:latin typeface="Arial" panose="020B0604020202020204" pitchFamily="34" charset="0"/>
              </a:rPr>
              <a:t>ČSN EN 62270</a:t>
            </a:r>
            <a:r>
              <a:rPr lang="cs-CZ" sz="2400" b="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400" b="0" dirty="0">
                <a:latin typeface="Arial" panose="020B0604020202020204" pitchFamily="34" charset="0"/>
              </a:rPr>
              <a:t>Praha: Český normalizační institut, 2005-03-01. Třídící znak 08 5500. </a:t>
            </a:r>
          </a:p>
        </p:txBody>
      </p:sp>
    </p:spTree>
    <p:extLst>
      <p:ext uri="{BB962C8B-B14F-4D97-AF65-F5344CB8AC3E}">
        <p14:creationId xmlns:p14="http://schemas.microsoft.com/office/powerpoint/2010/main" xmlns="" val="9463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Kartografické</a:t>
            </a:r>
            <a:r>
              <a:rPr lang="cs-CZ" dirty="0"/>
              <a:t> materiály</a:t>
            </a:r>
            <a:r>
              <a:rPr lang="cs-CZ" sz="3600" dirty="0"/>
              <a:t> (např. mapy)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5"/>
            <a:ext cx="9485024" cy="4382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9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900" b="0" i="1" dirty="0">
                <a:latin typeface="Arial" panose="020B0604020202020204" pitchFamily="34" charset="0"/>
                <a:cs typeface="Arial" panose="020B0604020202020204" pitchFamily="34" charset="0"/>
              </a:rPr>
              <a:t>Název: podnázev</a:t>
            </a:r>
            <a:r>
              <a:rPr lang="cs-CZ" sz="2900" b="0" dirty="0">
                <a:latin typeface="Arial" panose="020B0604020202020204" pitchFamily="34" charset="0"/>
                <a:cs typeface="Arial" panose="020B0604020202020204" pitchFamily="34" charset="0"/>
              </a:rPr>
              <a:t>. [Měřítko]. Vydání. Sekundární odpovědnost. Místo vydání: Nakladatelství, rok vydání. Edice: </a:t>
            </a:r>
            <a:r>
              <a:rPr lang="cs-CZ" sz="2900" b="0" dirty="0" err="1">
                <a:latin typeface="Arial" panose="020B0604020202020204" pitchFamily="34" charset="0"/>
                <a:cs typeface="Arial" panose="020B0604020202020204" pitchFamily="34" charset="0"/>
              </a:rPr>
              <a:t>Subedice</a:t>
            </a:r>
            <a:r>
              <a:rPr lang="cs-CZ" sz="2900" b="0" dirty="0">
                <a:latin typeface="Arial" panose="020B0604020202020204" pitchFamily="34" charset="0"/>
                <a:cs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600" b="0" i="1" dirty="0">
                <a:latin typeface="Arial" panose="020B0604020202020204" pitchFamily="34" charset="0"/>
                <a:cs typeface="Arial" panose="020B0604020202020204" pitchFamily="34" charset="0"/>
              </a:rPr>
              <a:t>Třeboňsko: velká cykloturistická mapa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. [1:60 000]. Vizovice: </a:t>
            </a:r>
            <a:r>
              <a:rPr lang="cs-CZ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Shocart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, 2008. ISBN 978-80-7224-565-9. </a:t>
            </a:r>
          </a:p>
          <a:p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KLUB ČESKÝCH TURISTŮ. </a:t>
            </a:r>
            <a:r>
              <a:rPr lang="cs-CZ" sz="2600" b="0" i="1" dirty="0">
                <a:latin typeface="Arial" panose="020B0604020202020204" pitchFamily="34" charset="0"/>
                <a:cs typeface="Arial" panose="020B0604020202020204" pitchFamily="34" charset="0"/>
              </a:rPr>
              <a:t>Králický Sněžník: turistická mapa 1:50 000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. 4. vyd. Praha: Trasa, 2011. Edice Klubu českých turistů, sv. 53. ISBN 9788073243166. 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Nepublikované</a:t>
            </a:r>
            <a:r>
              <a:rPr lang="cs-CZ" dirty="0"/>
              <a:t>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952615" cy="503690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7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5700" b="0" i="1" dirty="0">
                <a:latin typeface="Arial" panose="020B0604020202020204" pitchFamily="34" charset="0"/>
                <a:cs typeface="Arial" panose="020B0604020202020204" pitchFamily="34" charset="0"/>
              </a:rPr>
              <a:t>Název: podnázev</a:t>
            </a:r>
            <a:r>
              <a:rPr lang="cs-CZ" sz="5700" b="0" dirty="0">
                <a:latin typeface="Arial" panose="020B0604020202020204" pitchFamily="34" charset="0"/>
                <a:cs typeface="Arial" panose="020B0604020202020204" pitchFamily="34" charset="0"/>
              </a:rPr>
              <a:t>. Vydání/verze. Sekundární odpovědnost. Místo vydání: Nakladatelství, rok vydání. Poznámky. Dostupnost. Standardní číslo.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KŘÍŽ, Jan, Martin KRČÁL a Blanka FARKAŠOVÁ. </a:t>
            </a:r>
            <a:r>
              <a:rPr lang="cs-CZ" sz="4600" b="0" i="1" dirty="0">
                <a:latin typeface="Arial" panose="020B0604020202020204" pitchFamily="34" charset="0"/>
                <a:cs typeface="Arial" panose="020B0604020202020204" pitchFamily="34" charset="0"/>
              </a:rPr>
              <a:t>Nastavení připojení k internetu: jednoduchý interní návod pro zaměstnance</a:t>
            </a: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. Verze 1.4.11. Brno, 2010. Dostupné z intranetu ÚK FSS MU. Interní manuál.</a:t>
            </a:r>
            <a:r>
              <a:rPr lang="en-US" sz="4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4600" b="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2014</a:t>
            </a:r>
            <a:r>
              <a:rPr lang="cs-CZ" sz="4600" b="0" dirty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Fakulty sociálních studií MU, c2015. Dostupné také z: http://knihovna.fss.muni.cz/ckeditor/includes/files/Soubory/uk_fss_vyrocni%20zprava_2014.pdf</a:t>
            </a:r>
          </a:p>
        </p:txBody>
      </p:sp>
    </p:spTree>
    <p:extLst>
      <p:ext uri="{BB962C8B-B14F-4D97-AF65-F5344CB8AC3E}">
        <p14:creationId xmlns:p14="http://schemas.microsoft.com/office/powerpoint/2010/main" xmlns="" val="6654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</a:t>
            </a:r>
            <a:r>
              <a:rPr lang="cs-CZ" dirty="0">
                <a:solidFill>
                  <a:srgbClr val="FFC000"/>
                </a:solidFill>
              </a:rPr>
              <a:t>fráze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cizí myšlenka </a:t>
            </a: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vlastními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slovy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platí i pro výtah z textu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odlišeny, uvádí se údaj o zdroji</a:t>
            </a:r>
          </a:p>
        </p:txBody>
      </p:sp>
    </p:spTree>
    <p:extLst>
      <p:ext uri="{BB962C8B-B14F-4D97-AF65-F5344CB8AC3E}">
        <p14:creationId xmlns:p14="http://schemas.microsoft.com/office/powerpoint/2010/main" xmlns="" val="12255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Obrázky</a:t>
            </a:r>
            <a:r>
              <a:rPr lang="cs-CZ" dirty="0"/>
              <a:t> a fotografie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3"/>
            <a:ext cx="10305906" cy="502651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podnázev. In: Primární odpovědnost zdrojového dokumentu. </a:t>
            </a:r>
            <a:r>
              <a:rPr lang="cs-CZ" sz="4300" b="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podnázev. 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Místo vydání: Nakladatelství, rok vydání. Lokace v dokumentu. Identifikátor. Dostupnost. Poznámky.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3500" b="0" dirty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3500" b="0" dirty="0" err="1">
                <a:latin typeface="Arial" panose="020B0604020202020204" pitchFamily="34" charset="0"/>
              </a:rPr>
              <a:t>sest</a:t>
            </a:r>
            <a:r>
              <a:rPr lang="cs-CZ" sz="3500" b="0" dirty="0">
                <a:latin typeface="Arial" panose="020B0604020202020204" pitchFamily="34" charset="0"/>
              </a:rPr>
              <a:t>.). </a:t>
            </a:r>
            <a:r>
              <a:rPr lang="cs-CZ" sz="3500" b="0" i="1" dirty="0">
                <a:latin typeface="Arial" panose="020B0604020202020204" pitchFamily="34" charset="0"/>
              </a:rPr>
              <a:t>Rousínov v proměnách času. </a:t>
            </a:r>
            <a:r>
              <a:rPr lang="cs-CZ" sz="3500" b="0" dirty="0">
                <a:latin typeface="Arial" panose="020B0604020202020204" pitchFamily="34" charset="0"/>
              </a:rPr>
              <a:t>Brno: F.R.Z. </a:t>
            </a:r>
            <a:r>
              <a:rPr lang="cs-CZ" sz="3500" b="0" dirty="0" err="1">
                <a:latin typeface="Arial" panose="020B0604020202020204" pitchFamily="34" charset="0"/>
              </a:rPr>
              <a:t>agency</a:t>
            </a:r>
            <a:r>
              <a:rPr lang="cs-CZ" sz="3500" b="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</a:pP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2016-05-17].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xmlns="" val="24197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Elektronické</a:t>
            </a:r>
            <a:r>
              <a:rPr lang="cs-CZ" sz="9600" dirty="0"/>
              <a:t/>
            </a:r>
            <a:br>
              <a:rPr lang="cs-CZ" sz="9600" dirty="0"/>
            </a:br>
            <a:r>
              <a:rPr lang="cs-CZ" sz="96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xmlns="" val="17231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Elektronické</a:t>
            </a:r>
            <a:r>
              <a:rPr lang="cs-CZ" dirty="0"/>
              <a:t> dokumenty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problém nalezení bibliografických </a:t>
            </a:r>
            <a:r>
              <a:rPr lang="cs-CZ" dirty="0" err="1">
                <a:latin typeface="Arial" panose="020B0604020202020204" pitchFamily="34" charset="0"/>
              </a:rPr>
              <a:t>info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nutné uvést údaje - typ nosiče, vydání/verze, data publikování a aktualizace, datum citování [cit. RRRR-MM-DD] </a:t>
            </a:r>
          </a:p>
        </p:txBody>
      </p:sp>
    </p:spTree>
    <p:extLst>
      <p:ext uri="{BB962C8B-B14F-4D97-AF65-F5344CB8AC3E}">
        <p14:creationId xmlns:p14="http://schemas.microsoft.com/office/powerpoint/2010/main" xmlns="" val="601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>
                <a:solidFill>
                  <a:srgbClr val="FFC000"/>
                </a:solidFill>
              </a:rPr>
              <a:t>knihy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131733" cy="465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900" b="0" dirty="0">
                <a:latin typeface="Arial" panose="020B0604020202020204" pitchFamily="34" charset="0"/>
              </a:rPr>
              <a:t>Primární odpovědnost. </a:t>
            </a:r>
            <a:r>
              <a:rPr lang="cs-CZ" sz="2900" b="0" i="1" dirty="0">
                <a:latin typeface="Arial" panose="020B0604020202020204" pitchFamily="34" charset="0"/>
              </a:rPr>
              <a:t>Název: podnázev</a:t>
            </a:r>
            <a:r>
              <a:rPr lang="cs-CZ" sz="2900" b="0" dirty="0">
                <a:latin typeface="Arial" panose="020B0604020202020204" pitchFamily="34" charset="0"/>
              </a:rPr>
              <a:t>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en-US" sz="2900" b="0" dirty="0" err="1">
                <a:latin typeface="Arial" panose="020B0604020202020204" pitchFamily="34" charset="0"/>
              </a:rPr>
              <a:t>nosi</a:t>
            </a:r>
            <a:r>
              <a:rPr lang="cs-CZ" sz="2900" b="0" dirty="0">
                <a:latin typeface="Arial" panose="020B0604020202020204" pitchFamily="34" charset="0"/>
              </a:rPr>
              <a:t>č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Vydání. Sekundární odpovědnost. Místo vydání: Nakladatelství, rok/datum vydání, datum aktualizace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cs-CZ" sz="2900" b="0" dirty="0">
                <a:latin typeface="Arial" panose="020B0604020202020204" pitchFamily="34" charset="0"/>
              </a:rPr>
              <a:t>datum citování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Edice: </a:t>
            </a:r>
            <a:r>
              <a:rPr lang="cs-CZ" sz="2900" b="0" dirty="0" err="1">
                <a:latin typeface="Arial" panose="020B0604020202020204" pitchFamily="34" charset="0"/>
              </a:rPr>
              <a:t>Subedice</a:t>
            </a:r>
            <a:r>
              <a:rPr lang="cs-CZ" sz="2900" b="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b="0" dirty="0">
                <a:latin typeface="Arial" panose="020B0604020202020204" pitchFamily="34" charset="0"/>
              </a:rPr>
              <a:t>HÖNIG, Johannes Franz. </a:t>
            </a:r>
            <a:r>
              <a:rPr lang="cs-CZ" sz="2600" b="0" i="1" dirty="0">
                <a:latin typeface="Arial" panose="020B0604020202020204" pitchFamily="34" charset="0"/>
              </a:rPr>
              <a:t>Abdominoplastik</a:t>
            </a:r>
            <a:r>
              <a:rPr lang="cs-CZ" sz="2600" b="0" dirty="0">
                <a:latin typeface="Arial" panose="020B0604020202020204" pitchFamily="34" charset="0"/>
              </a:rPr>
              <a:t>: </a:t>
            </a:r>
            <a:r>
              <a:rPr lang="cs-CZ" sz="2600" b="0" i="1" dirty="0" err="1">
                <a:latin typeface="Arial" panose="020B0604020202020204" pitchFamily="34" charset="0"/>
              </a:rPr>
              <a:t>Prinzip</a:t>
            </a:r>
            <a:r>
              <a:rPr lang="cs-CZ" sz="2600" b="0" i="1" dirty="0">
                <a:latin typeface="Arial" panose="020B0604020202020204" pitchFamily="34" charset="0"/>
              </a:rPr>
              <a:t> </a:t>
            </a:r>
            <a:r>
              <a:rPr lang="cs-CZ" sz="2600" b="0" i="1" dirty="0" err="1">
                <a:latin typeface="Arial" panose="020B0604020202020204" pitchFamily="34" charset="0"/>
              </a:rPr>
              <a:t>und</a:t>
            </a:r>
            <a:r>
              <a:rPr lang="cs-CZ" sz="2600" b="0" i="1" dirty="0">
                <a:latin typeface="Arial" panose="020B0604020202020204" pitchFamily="34" charset="0"/>
              </a:rPr>
              <a:t> Technik</a:t>
            </a:r>
            <a:r>
              <a:rPr lang="cs-CZ" sz="2600" b="0" dirty="0">
                <a:latin typeface="Arial" panose="020B0604020202020204" pitchFamily="34" charset="0"/>
              </a:rPr>
              <a:t> [online]. </a:t>
            </a:r>
            <a:r>
              <a:rPr lang="en-US" sz="2600" b="0" dirty="0">
                <a:latin typeface="Arial" panose="020B0604020202020204" pitchFamily="34" charset="0"/>
              </a:rPr>
              <a:t>[</a:t>
            </a:r>
            <a:r>
              <a:rPr lang="cs-CZ" sz="2600" b="0" dirty="0">
                <a:latin typeface="Arial" panose="020B0604020202020204" pitchFamily="34" charset="0"/>
              </a:rPr>
              <a:t>Heidelberg</a:t>
            </a:r>
            <a:r>
              <a:rPr lang="en-US" sz="2600" b="0" dirty="0">
                <a:latin typeface="Arial" panose="020B0604020202020204" pitchFamily="34" charset="0"/>
              </a:rPr>
              <a:t>]</a:t>
            </a:r>
            <a:r>
              <a:rPr lang="cs-CZ" sz="2600" b="0" dirty="0">
                <a:latin typeface="Arial" panose="020B0604020202020204" pitchFamily="34" charset="0"/>
              </a:rPr>
              <a:t>: </a:t>
            </a:r>
            <a:r>
              <a:rPr lang="cs-CZ" sz="2600" b="0" dirty="0" err="1">
                <a:latin typeface="Arial" panose="020B0604020202020204" pitchFamily="34" charset="0"/>
              </a:rPr>
              <a:t>Steinkopff</a:t>
            </a:r>
            <a:r>
              <a:rPr lang="cs-CZ" sz="2600" b="0" dirty="0">
                <a:latin typeface="Arial" panose="020B0604020202020204" pitchFamily="34" charset="0"/>
              </a:rPr>
              <a:t>, 2008 [cit. 2016-05-17]. ISBN 978-3-7985-1817-9. DOI: 10.1007/978-3-7985-1817-9. Dostupné z: http://www.springerlink.com/content/978-3-7985-1816-2</a:t>
            </a:r>
          </a:p>
        </p:txBody>
      </p:sp>
    </p:spTree>
    <p:extLst>
      <p:ext uri="{BB962C8B-B14F-4D97-AF65-F5344CB8AC3E}">
        <p14:creationId xmlns:p14="http://schemas.microsoft.com/office/powerpoint/2010/main" xmlns="" val="2437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>
                <a:solidFill>
                  <a:srgbClr val="FFC000"/>
                </a:solidFill>
              </a:rPr>
              <a:t>články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3"/>
            <a:ext cx="9536979" cy="50680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článku. Název článku: podnázev článku. </a:t>
            </a:r>
            <a:r>
              <a:rPr lang="cs-CZ" sz="4300" b="0" i="1" dirty="0">
                <a:latin typeface="Arial" panose="020B0604020202020204" pitchFamily="34" charset="0"/>
                <a:cs typeface="Arial" panose="020B0604020202020204" pitchFamily="34" charset="0"/>
              </a:rPr>
              <a:t>Název periodika: podnázev periodika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300" b="0" dirty="0" err="1">
                <a:latin typeface="Arial" panose="020B0604020202020204" pitchFamily="34" charset="0"/>
                <a:cs typeface="Arial" panose="020B0604020202020204" pitchFamily="34" charset="0"/>
              </a:rPr>
              <a:t>nosi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3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nakladatelství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, rok/datum vydání, ročník, číslo, rozsah stran, datum aktualizace 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4300" b="0" dirty="0" err="1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4300" b="0" dirty="0" err="1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43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4300" b="0" dirty="0">
                <a:latin typeface="Arial" panose="020B0604020202020204" pitchFamily="34" charset="0"/>
                <a:cs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SRBECKÁ, Gabriela. Rozvoj kompetencí studentů ve vzdělávání. </a:t>
            </a:r>
            <a:r>
              <a:rPr lang="cs-CZ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univerzita, Filozofická fakulta, KISK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, 02/07/2010, roč. 3, č. 7 [cit. 2016-05-17]. Dostupné z: http://www.inflow.cz/rozvoj-kompetenci-studentu-ve-vzdelavani </a:t>
            </a:r>
          </a:p>
          <a:p>
            <a:pPr>
              <a:lnSpc>
                <a:spcPct val="100000"/>
              </a:lnSpc>
            </a:pP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3500" b="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500" b="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5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35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(2), 5-16 [cit. 201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7]. DOI: 10.3849/1802-7199.14.2014.02.005-016.</a:t>
            </a:r>
            <a:r>
              <a:rPr lang="cs-CZ" sz="35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500" b="0" dirty="0">
                <a:latin typeface="Arial" panose="020B0604020202020204" pitchFamily="34" charset="0"/>
                <a:cs typeface="Arial" panose="020B0604020202020204" pitchFamily="34" charset="0"/>
              </a:rPr>
              <a:t> z: http://www.defenceandstrategy.eu</a:t>
            </a:r>
            <a:endParaRPr lang="cs-CZ" sz="3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1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Další</a:t>
            </a:r>
            <a:r>
              <a:rPr lang="cs-CZ" dirty="0"/>
              <a:t> e-dokumenty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931833" cy="4839479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e-příspěvky, e-časopisy, e-firemní literatura, část e-knihy, e-diplomky</a:t>
            </a:r>
            <a:r>
              <a:rPr lang="cs-CZ" dirty="0"/>
              <a:t>, e-</a:t>
            </a:r>
            <a:r>
              <a:rPr lang="cs-CZ" dirty="0">
                <a:latin typeface="Arial" panose="020B0604020202020204" pitchFamily="34" charset="0"/>
              </a:rPr>
              <a:t>zprávy,…</a:t>
            </a:r>
          </a:p>
          <a:p>
            <a:r>
              <a:rPr lang="cs-CZ" sz="3000" dirty="0">
                <a:latin typeface="Arial" panose="020B0604020202020204" pitchFamily="34" charset="0"/>
              </a:rPr>
              <a:t>citujeme jako stejný druh tištěného dokumentu, ale vždy uvádíme také</a:t>
            </a:r>
          </a:p>
          <a:p>
            <a:pPr lvl="1"/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</a:rPr>
              <a:t>nosič</a:t>
            </a:r>
          </a:p>
          <a:p>
            <a:pPr lvl="1"/>
            <a:r>
              <a:rPr lang="cs-CZ" dirty="0"/>
              <a:t>datum vydání</a:t>
            </a:r>
          </a:p>
          <a:p>
            <a:pPr lvl="1"/>
            <a:r>
              <a:rPr lang="cs-CZ" dirty="0"/>
              <a:t>datum aktualizace (pokud je uvedeno) 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datum citování</a:t>
            </a:r>
          </a:p>
          <a:p>
            <a:pPr lvl="1"/>
            <a:r>
              <a:rPr lang="cs-CZ" dirty="0">
                <a:solidFill>
                  <a:srgbClr val="FFC000"/>
                </a:solidFill>
              </a:rPr>
              <a:t>dostupnost</a:t>
            </a:r>
          </a:p>
        </p:txBody>
      </p:sp>
    </p:spTree>
    <p:extLst>
      <p:ext uri="{BB962C8B-B14F-4D97-AF65-F5344CB8AC3E}">
        <p14:creationId xmlns:p14="http://schemas.microsoft.com/office/powerpoint/2010/main" xmlns="" val="39744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</a:t>
            </a:r>
            <a:r>
              <a:rPr lang="cs-CZ" dirty="0">
                <a:solidFill>
                  <a:srgbClr val="FFC000"/>
                </a:solidFill>
              </a:rPr>
              <a:t>sídlo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odpovědnost. </a:t>
            </a:r>
            <a:r>
              <a:rPr lang="cs-CZ" sz="2700" b="0" i="1" dirty="0">
                <a:latin typeface="Arial" panose="020B0604020202020204" pitchFamily="34" charset="0"/>
              </a:rPr>
              <a:t>Název webu: podnázev webu</a:t>
            </a:r>
            <a:r>
              <a:rPr lang="cs-CZ" sz="2700" b="0" dirty="0">
                <a:latin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en-US" sz="2700" b="0" dirty="0" err="1">
                <a:latin typeface="Arial" panose="020B0604020202020204" pitchFamily="34" charset="0"/>
              </a:rPr>
              <a:t>nosi</a:t>
            </a:r>
            <a:r>
              <a:rPr lang="cs-CZ" sz="2700" b="0" dirty="0">
                <a:latin typeface="Arial" panose="020B0604020202020204" pitchFamily="34" charset="0"/>
              </a:rPr>
              <a:t>č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Vydání/verze. Sekundární odpovědnost. Místo vydání: Nakladatelství, rok/datum vydání, datum aktualizace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</a:rPr>
              <a:t>datum citování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Identifikátor. Dostupnost. Poznámky. </a:t>
            </a:r>
          </a:p>
          <a:p>
            <a:pPr>
              <a:buFontTx/>
              <a:buNone/>
            </a:pPr>
            <a:endParaRPr lang="cs-CZ" sz="2800" b="0" dirty="0">
              <a:latin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</a:rPr>
              <a:t>Masarykova univerzita</a:t>
            </a:r>
            <a:r>
              <a:rPr lang="cs-CZ" sz="2400" b="0" dirty="0">
                <a:latin typeface="Arial" panose="020B0604020202020204" pitchFamily="34" charset="0"/>
              </a:rPr>
              <a:t> [online]. Brno: Masarykova univerzita, c1996-2016 [cit. 2016-05-17</a:t>
            </a:r>
            <a:r>
              <a:rPr lang="en-US" sz="2400" b="0" dirty="0">
                <a:latin typeface="Arial" panose="020B0604020202020204" pitchFamily="34" charset="0"/>
              </a:rPr>
              <a:t>]</a:t>
            </a:r>
            <a:r>
              <a:rPr lang="cs-CZ" sz="2400" b="0" dirty="0">
                <a:latin typeface="Arial" panose="020B0604020202020204" pitchFamily="34" charset="0"/>
              </a:rPr>
              <a:t>. Dostupné z: http://www.muni.cz</a:t>
            </a:r>
          </a:p>
        </p:txBody>
      </p:sp>
    </p:spTree>
    <p:extLst>
      <p:ext uri="{BB962C8B-B14F-4D97-AF65-F5344CB8AC3E}">
        <p14:creationId xmlns:p14="http://schemas.microsoft.com/office/powerpoint/2010/main" xmlns="" val="14643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</a:t>
            </a:r>
            <a:r>
              <a:rPr lang="cs-CZ" dirty="0">
                <a:solidFill>
                  <a:srgbClr val="FFC000"/>
                </a:solidFill>
              </a:rPr>
              <a:t>stránka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0" dirty="0">
                <a:latin typeface="Arial" panose="020B0604020202020204" pitchFamily="34" charset="0"/>
              </a:rPr>
              <a:t>Primární odpovědnost stránky. </a:t>
            </a:r>
            <a:r>
              <a:rPr lang="cs-CZ" b="0" i="1" dirty="0">
                <a:latin typeface="Arial" panose="020B0604020202020204" pitchFamily="34" charset="0"/>
              </a:rPr>
              <a:t>Název stránky: podnázev stránky</a:t>
            </a:r>
            <a:r>
              <a:rPr lang="cs-CZ" b="0" dirty="0">
                <a:latin typeface="Arial" panose="020B0604020202020204" pitchFamily="34" charset="0"/>
              </a:rPr>
              <a:t>. Primární odpovědnost webu. </a:t>
            </a:r>
            <a:r>
              <a:rPr lang="cs-CZ" b="0" i="1" dirty="0">
                <a:latin typeface="Arial" panose="020B0604020202020204" pitchFamily="34" charset="0"/>
              </a:rPr>
              <a:t>Název webu: podnázev webu</a:t>
            </a:r>
            <a:r>
              <a:rPr lang="cs-CZ" b="0" dirty="0">
                <a:latin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</a:rPr>
              <a:t>[</a:t>
            </a:r>
            <a:r>
              <a:rPr lang="en-US" b="0" dirty="0" err="1">
                <a:latin typeface="Arial" panose="020B0604020202020204" pitchFamily="34" charset="0"/>
              </a:rPr>
              <a:t>nosi</a:t>
            </a:r>
            <a:r>
              <a:rPr lang="cs-CZ" b="0" dirty="0">
                <a:latin typeface="Arial" panose="020B0604020202020204" pitchFamily="34" charset="0"/>
              </a:rPr>
              <a:t>č</a:t>
            </a:r>
            <a:r>
              <a:rPr lang="en-US" b="0" dirty="0">
                <a:latin typeface="Arial" panose="020B0604020202020204" pitchFamily="34" charset="0"/>
              </a:rPr>
              <a:t>]</a:t>
            </a:r>
            <a:r>
              <a:rPr lang="cs-CZ" b="0" dirty="0">
                <a:latin typeface="Arial" panose="020B0604020202020204" pitchFamily="34" charset="0"/>
              </a:rPr>
              <a:t>. Vydání/verze. Sekundární odpovědnost webu. Místo vydání: Nakladatelství, rok/datum vydání, datum aktualizace </a:t>
            </a:r>
            <a:r>
              <a:rPr lang="en-US" b="0" dirty="0">
                <a:latin typeface="Arial" panose="020B0604020202020204" pitchFamily="34" charset="0"/>
              </a:rPr>
              <a:t>[</a:t>
            </a:r>
            <a:r>
              <a:rPr lang="cs-CZ" b="0" dirty="0">
                <a:latin typeface="Arial" panose="020B0604020202020204" pitchFamily="34" charset="0"/>
              </a:rPr>
              <a:t>datum citování</a:t>
            </a:r>
            <a:r>
              <a:rPr lang="en-US" b="0" dirty="0">
                <a:latin typeface="Arial" panose="020B0604020202020204" pitchFamily="34" charset="0"/>
              </a:rPr>
              <a:t>]</a:t>
            </a:r>
            <a:r>
              <a:rPr lang="cs-CZ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b="0" dirty="0">
                <a:latin typeface="Arial" panose="020B0604020202020204" pitchFamily="34" charset="0"/>
              </a:rPr>
              <a:t>Absolventi. </a:t>
            </a:r>
            <a:r>
              <a:rPr lang="cs-CZ" sz="2800" b="0" i="1" dirty="0">
                <a:latin typeface="Arial" panose="020B0604020202020204" pitchFamily="34" charset="0"/>
              </a:rPr>
              <a:t>Masarykova univerzita</a:t>
            </a:r>
            <a:r>
              <a:rPr lang="cs-CZ" sz="2800" b="0" dirty="0">
                <a:latin typeface="Arial" panose="020B0604020202020204" pitchFamily="34" charset="0"/>
              </a:rPr>
              <a:t> [online]. Brno: Masarykova univerzita, c1996-2016 [cit. 2016-05-17</a:t>
            </a:r>
            <a:r>
              <a:rPr lang="en-US" sz="2800" b="0" dirty="0">
                <a:latin typeface="Arial" panose="020B0604020202020204" pitchFamily="34" charset="0"/>
              </a:rPr>
              <a:t>]</a:t>
            </a:r>
            <a:r>
              <a:rPr lang="cs-CZ" sz="2800" b="0" dirty="0">
                <a:latin typeface="Arial" panose="020B0604020202020204" pitchFamily="34" charset="0"/>
              </a:rPr>
              <a:t>. Dostupné z: http://www.muni.cz/</a:t>
            </a:r>
            <a:r>
              <a:rPr lang="cs-CZ" sz="2800" b="0" dirty="0" err="1">
                <a:latin typeface="Arial" panose="020B0604020202020204" pitchFamily="34" charset="0"/>
              </a:rPr>
              <a:t>alumni</a:t>
            </a:r>
            <a:r>
              <a:rPr lang="cs-CZ" sz="2800" b="0" dirty="0">
                <a:latin typeface="Arial" panose="020B0604020202020204" pitchFamily="34" charset="0"/>
              </a:rPr>
              <a:t>. Informace pro absolventy MU.</a:t>
            </a:r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xmlns="" val="9425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Příspěvek</a:t>
            </a:r>
            <a:r>
              <a:rPr lang="cs-CZ" dirty="0"/>
              <a:t> na webu</a:t>
            </a:r>
            <a:r>
              <a:rPr lang="cs-CZ" sz="3600" dirty="0"/>
              <a:t> (např. Wikipedie)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214861" cy="465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900" b="0" dirty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900" b="0" i="1" dirty="0">
                <a:latin typeface="Arial" panose="020B0604020202020204" pitchFamily="34" charset="0"/>
              </a:rPr>
              <a:t>.</a:t>
            </a:r>
            <a:r>
              <a:rPr lang="cs-CZ" sz="2900" b="0" dirty="0">
                <a:latin typeface="Arial" panose="020B0604020202020204" pitchFamily="34" charset="0"/>
              </a:rPr>
              <a:t> In: Primární odpovědnost webu. </a:t>
            </a:r>
            <a:r>
              <a:rPr lang="cs-CZ" sz="2900" b="0" i="1" dirty="0">
                <a:latin typeface="Arial" panose="020B0604020202020204" pitchFamily="34" charset="0"/>
              </a:rPr>
              <a:t>Název webu : podnázev webu</a:t>
            </a:r>
            <a:r>
              <a:rPr lang="cs-CZ" sz="2900" b="0" dirty="0">
                <a:latin typeface="Arial" panose="020B0604020202020204" pitchFamily="34" charset="0"/>
              </a:rPr>
              <a:t>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en-US" sz="2900" b="0" dirty="0" err="1">
                <a:latin typeface="Arial" panose="020B0604020202020204" pitchFamily="34" charset="0"/>
              </a:rPr>
              <a:t>nosi</a:t>
            </a:r>
            <a:r>
              <a:rPr lang="cs-CZ" sz="2900" b="0" dirty="0">
                <a:latin typeface="Arial" panose="020B0604020202020204" pitchFamily="34" charset="0"/>
              </a:rPr>
              <a:t>č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Vydání/verze. Sekundární odpovědnost webu. Místo vydání: Nakladatelství, rok/datum vydání, datum aktualizace </a:t>
            </a:r>
            <a:r>
              <a:rPr lang="en-US" sz="2900" b="0" dirty="0">
                <a:latin typeface="Arial" panose="020B0604020202020204" pitchFamily="34" charset="0"/>
              </a:rPr>
              <a:t>[</a:t>
            </a:r>
            <a:r>
              <a:rPr lang="cs-CZ" sz="2900" b="0" dirty="0">
                <a:latin typeface="Arial" panose="020B0604020202020204" pitchFamily="34" charset="0"/>
              </a:rPr>
              <a:t>datum citování</a:t>
            </a:r>
            <a:r>
              <a:rPr lang="en-US" sz="2900" b="0" dirty="0">
                <a:latin typeface="Arial" panose="020B0604020202020204" pitchFamily="34" charset="0"/>
              </a:rPr>
              <a:t>]</a:t>
            </a:r>
            <a:r>
              <a:rPr lang="cs-CZ" sz="2900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buFontTx/>
              <a:buNone/>
            </a:pPr>
            <a:endParaRPr lang="cs-CZ" b="0" dirty="0">
              <a:latin typeface="Arial" panose="020B0604020202020204" pitchFamily="34" charset="0"/>
            </a:endParaRPr>
          </a:p>
          <a:p>
            <a:r>
              <a:rPr lang="cs-CZ" sz="2600" b="0" dirty="0">
                <a:latin typeface="Arial" panose="020B0604020202020204" pitchFamily="34" charset="0"/>
              </a:rPr>
              <a:t>Albert Einstein. In: </a:t>
            </a:r>
            <a:r>
              <a:rPr lang="cs-CZ" sz="2600" b="0" i="1" dirty="0" err="1">
                <a:latin typeface="Arial" panose="020B0604020202020204" pitchFamily="34" charset="0"/>
              </a:rPr>
              <a:t>Wikipedia</a:t>
            </a:r>
            <a:r>
              <a:rPr lang="cs-CZ" sz="2600" b="0" i="1" dirty="0">
                <a:latin typeface="Arial" panose="020B0604020202020204" pitchFamily="34" charset="0"/>
              </a:rPr>
              <a:t>: </a:t>
            </a:r>
            <a:r>
              <a:rPr lang="cs-CZ" sz="2600" b="0" i="1" dirty="0" err="1">
                <a:latin typeface="Arial" panose="020B0604020202020204" pitchFamily="34" charset="0"/>
              </a:rPr>
              <a:t>the</a:t>
            </a:r>
            <a:r>
              <a:rPr lang="cs-CZ" sz="2600" b="0" i="1" dirty="0">
                <a:latin typeface="Arial" panose="020B0604020202020204" pitchFamily="34" charset="0"/>
              </a:rPr>
              <a:t> free </a:t>
            </a:r>
            <a:r>
              <a:rPr lang="cs-CZ" sz="2600" b="0" i="1" dirty="0" err="1">
                <a:latin typeface="Arial" panose="020B0604020202020204" pitchFamily="34" charset="0"/>
              </a:rPr>
              <a:t>encyclopedia</a:t>
            </a:r>
            <a:r>
              <a:rPr lang="cs-CZ" sz="2600" b="0" dirty="0">
                <a:latin typeface="Arial" panose="020B0604020202020204" pitchFamily="34" charset="0"/>
              </a:rPr>
              <a:t> [online]. San Francisco (CA): </a:t>
            </a:r>
            <a:r>
              <a:rPr lang="cs-CZ" sz="2600" b="0" dirty="0" err="1">
                <a:latin typeface="Arial" panose="020B0604020202020204" pitchFamily="34" charset="0"/>
              </a:rPr>
              <a:t>Wikimedia</a:t>
            </a:r>
            <a:r>
              <a:rPr lang="cs-CZ" sz="2600" b="0" dirty="0">
                <a:latin typeface="Arial" panose="020B0604020202020204" pitchFamily="34" charset="0"/>
              </a:rPr>
              <a:t> </a:t>
            </a:r>
            <a:r>
              <a:rPr lang="cs-CZ" sz="2600" b="0" dirty="0" err="1">
                <a:latin typeface="Arial" panose="020B0604020202020204" pitchFamily="34" charset="0"/>
              </a:rPr>
              <a:t>Foundation</a:t>
            </a:r>
            <a:r>
              <a:rPr lang="cs-CZ" sz="2600" b="0" dirty="0">
                <a:latin typeface="Arial" panose="020B0604020202020204" pitchFamily="34" charset="0"/>
              </a:rPr>
              <a:t>, 5 </a:t>
            </a:r>
            <a:r>
              <a:rPr lang="cs-CZ" sz="2600" b="0" dirty="0" err="1">
                <a:latin typeface="Arial" panose="020B0604020202020204" pitchFamily="34" charset="0"/>
              </a:rPr>
              <a:t>November</a:t>
            </a:r>
            <a:r>
              <a:rPr lang="cs-CZ" sz="2600" b="0" dirty="0">
                <a:latin typeface="Arial" panose="020B0604020202020204" pitchFamily="34" charset="0"/>
              </a:rPr>
              <a:t> 2001, 16 May 2016 [cit. 2016-05-17].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xmlns="" val="12699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Youtube</a:t>
            </a:r>
            <a:r>
              <a:rPr lang="cs-CZ" dirty="0"/>
              <a:t>, </a:t>
            </a:r>
            <a:r>
              <a:rPr lang="cs-CZ" dirty="0" err="1"/>
              <a:t>Vimeo</a:t>
            </a:r>
            <a:r>
              <a:rPr lang="cs-CZ" dirty="0"/>
              <a:t>, </a:t>
            </a:r>
            <a:r>
              <a:rPr lang="cs-CZ" dirty="0" err="1"/>
              <a:t>Slideshare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757661" cy="465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700" b="0" i="1" dirty="0">
                <a:latin typeface="Arial" panose="020B0604020202020204" pitchFamily="34" charset="0"/>
              </a:rPr>
              <a:t>.</a:t>
            </a:r>
            <a:r>
              <a:rPr lang="cs-CZ" sz="2700" b="0" dirty="0">
                <a:latin typeface="Arial" panose="020B0604020202020204" pitchFamily="34" charset="0"/>
              </a:rPr>
              <a:t> In: Primární odpovědnost webu. </a:t>
            </a:r>
            <a:r>
              <a:rPr lang="cs-CZ" sz="2700" b="0" i="1" dirty="0">
                <a:latin typeface="Arial" panose="020B0604020202020204" pitchFamily="34" charset="0"/>
              </a:rPr>
              <a:t>Název webu : podnázev webu</a:t>
            </a:r>
            <a:r>
              <a:rPr lang="cs-CZ" sz="2700" b="0" dirty="0">
                <a:latin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en-US" sz="2700" b="0" dirty="0" err="1">
                <a:latin typeface="Arial" panose="020B0604020202020204" pitchFamily="34" charset="0"/>
              </a:rPr>
              <a:t>nosi</a:t>
            </a:r>
            <a:r>
              <a:rPr lang="cs-CZ" sz="2700" b="0" dirty="0">
                <a:latin typeface="Arial" panose="020B0604020202020204" pitchFamily="34" charset="0"/>
              </a:rPr>
              <a:t>č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Vydání/verze. Sekundární odpovědnost webu. Místo vydání: Nakladatelství, rok/datum vydání, datum aktualizace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</a:rPr>
              <a:t>datum citování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 marL="0" indent="0">
              <a:buNone/>
            </a:pPr>
            <a:endParaRPr lang="cs-CZ" sz="2400" b="0" dirty="0">
              <a:latin typeface="Arial" panose="020B0604020202020204" pitchFamily="34" charset="0"/>
            </a:endParaRPr>
          </a:p>
          <a:p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PAZDERKOVÁ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Ja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Vytváření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webového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[online]. 26. 3. 2015 [cit. 201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7].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z: https://youtu.be/fVotbuztZFA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23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</a:t>
            </a:r>
            <a:r>
              <a:rPr lang="cs-CZ" dirty="0">
                <a:solidFill>
                  <a:srgbClr val="FFC000"/>
                </a:solidFill>
              </a:rPr>
              <a:t>parafráze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je zkrácený odkaz na bibliografický záznam v textu umístěný v závorkách, v poznámce pod čarou nebo ve formě čísla, případně bibliografický záznam v soupisu použité literatury v závěru práce. (</a:t>
            </a:r>
            <a:r>
              <a:rPr lang="cs-CZ" dirty="0" err="1"/>
              <a:t>Bratková</a:t>
            </a:r>
            <a:r>
              <a:rPr lang="cs-CZ" dirty="0"/>
              <a:t>, 2008, s. 7)</a:t>
            </a:r>
          </a:p>
        </p:txBody>
      </p:sp>
    </p:spTree>
    <p:extLst>
      <p:ext uri="{BB962C8B-B14F-4D97-AF65-F5344CB8AC3E}">
        <p14:creationId xmlns:p14="http://schemas.microsoft.com/office/powerpoint/2010/main" xmlns="" val="3322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Blog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8549843" cy="47979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700" b="0" dirty="0">
                <a:latin typeface="Arial" panose="020B0604020202020204" pitchFamily="34" charset="0"/>
              </a:rPr>
              <a:t>Primární odpovědnost příspěvku. Název příspěvku: podnázev příspěvku. In: Primární odpovědnost blogu. </a:t>
            </a:r>
            <a:r>
              <a:rPr lang="cs-CZ" sz="2700" b="0" i="1" dirty="0">
                <a:latin typeface="Arial" panose="020B0604020202020204" pitchFamily="34" charset="0"/>
              </a:rPr>
              <a:t>Název blogu: podnázev blogu</a:t>
            </a:r>
            <a:r>
              <a:rPr lang="cs-CZ" sz="2700" b="0" dirty="0">
                <a:latin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en-US" sz="2700" b="0" dirty="0" err="1">
                <a:latin typeface="Arial" panose="020B0604020202020204" pitchFamily="34" charset="0"/>
              </a:rPr>
              <a:t>nosi</a:t>
            </a:r>
            <a:r>
              <a:rPr lang="cs-CZ" sz="2700" b="0" dirty="0">
                <a:latin typeface="Arial" panose="020B0604020202020204" pitchFamily="34" charset="0"/>
              </a:rPr>
              <a:t>č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Sekundární odpovědnost. Vydání/verze. Místo vydání: Nakladatelství, datum vydání, datum aktualizace </a:t>
            </a:r>
            <a:r>
              <a:rPr lang="en-US" sz="2700" b="0" dirty="0">
                <a:latin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</a:rPr>
              <a:t>datum citování</a:t>
            </a:r>
            <a:r>
              <a:rPr lang="en-US" sz="2700" b="0" dirty="0">
                <a:latin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800" b="0" i="1" dirty="0">
                <a:latin typeface="Arial" panose="020B0604020202020204" pitchFamily="34" charset="0"/>
              </a:rPr>
              <a:t> </a:t>
            </a:r>
            <a:endParaRPr lang="cs-CZ" sz="2800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b="0" dirty="0">
                <a:latin typeface="Arial" panose="020B0604020202020204" pitchFamily="34" charset="0"/>
              </a:rPr>
              <a:t>TWEETY. Pokročilá propagace webu. In: </a:t>
            </a:r>
            <a:r>
              <a:rPr lang="cs-CZ" sz="2400" b="0" i="1" dirty="0">
                <a:latin typeface="Arial" panose="020B0604020202020204" pitchFamily="34" charset="0"/>
              </a:rPr>
              <a:t>SEO blog</a:t>
            </a:r>
            <a:r>
              <a:rPr lang="cs-CZ" sz="2400" b="0" dirty="0">
                <a:latin typeface="Arial" panose="020B0604020202020204" pitchFamily="34" charset="0"/>
              </a:rPr>
              <a:t> [online]. 7. 1. 2008  [cit. 2016-05-17]. Dostupné z: http://www.seoblog.cz/pokrocila-propagace-webu</a:t>
            </a:r>
          </a:p>
        </p:txBody>
      </p:sp>
    </p:spTree>
    <p:extLst>
      <p:ext uri="{BB962C8B-B14F-4D97-AF65-F5344CB8AC3E}">
        <p14:creationId xmlns:p14="http://schemas.microsoft.com/office/powerpoint/2010/main" xmlns="" val="17193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</a:t>
            </a:r>
            <a:r>
              <a:rPr lang="cs-CZ" dirty="0">
                <a:solidFill>
                  <a:srgbClr val="FFC000"/>
                </a:solidFill>
              </a:rPr>
              <a:t>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9329161" cy="465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Datum odeslání/přijetí zprávy 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Poznámky.</a:t>
            </a:r>
          </a:p>
          <a:p>
            <a:endParaRPr lang="cs-CZ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2016-05-17].</a:t>
            </a:r>
          </a:p>
        </p:txBody>
      </p:sp>
    </p:spTree>
    <p:extLst>
      <p:ext uri="{BB962C8B-B14F-4D97-AF65-F5344CB8AC3E}">
        <p14:creationId xmlns:p14="http://schemas.microsoft.com/office/powerpoint/2010/main" xmlns="" val="17231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Další</a:t>
            </a:r>
            <a:br>
              <a:rPr lang="cs-CZ" sz="9600" dirty="0">
                <a:solidFill>
                  <a:srgbClr val="FFC000"/>
                </a:solidFill>
              </a:rPr>
            </a:br>
            <a:r>
              <a:rPr lang="cs-CZ" sz="9600" dirty="0"/>
              <a:t>dokumenty</a:t>
            </a:r>
          </a:p>
        </p:txBody>
      </p:sp>
    </p:spTree>
    <p:extLst>
      <p:ext uri="{BB962C8B-B14F-4D97-AF65-F5344CB8AC3E}">
        <p14:creationId xmlns:p14="http://schemas.microsoft.com/office/powerpoint/2010/main" xmlns="" val="31206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Pořad v TV</a:t>
            </a:r>
            <a:r>
              <a:rPr lang="cs-CZ" dirty="0"/>
              <a:t> nebo rozhlasu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</a:p>
          <a:p>
            <a:endParaRPr lang="cs-CZ" sz="27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</a:t>
            </a:r>
          </a:p>
        </p:txBody>
      </p:sp>
    </p:spTree>
    <p:extLst>
      <p:ext uri="{BB962C8B-B14F-4D97-AF65-F5344CB8AC3E}">
        <p14:creationId xmlns:p14="http://schemas.microsoft.com/office/powerpoint/2010/main" xmlns="" val="16543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Část pořadu</a:t>
            </a:r>
            <a:r>
              <a:rPr lang="cs-CZ" sz="3600" dirty="0"/>
              <a:t> (např. rozhovor, 1 zpráva)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1" y="1592494"/>
            <a:ext cx="9609715" cy="4655905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</a:t>
            </a:r>
            <a:b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s níž je veden rozhovor). Název příspěvku. In: </a:t>
            </a: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  <a:endParaRPr lang="cs-CZ" sz="27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xmlns="" val="3361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Film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7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700" b="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. Místo: vydavatel/distributor, rok. Dostupnost. Poznámky.</a:t>
            </a:r>
          </a:p>
          <a:p>
            <a:pPr>
              <a:buFontTx/>
              <a:buNone/>
            </a:pPr>
            <a:endParaRPr lang="cs-CZ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</p:txBody>
      </p:sp>
    </p:spTree>
    <p:extLst>
      <p:ext uri="{BB962C8B-B14F-4D97-AF65-F5344CB8AC3E}">
        <p14:creationId xmlns:p14="http://schemas.microsoft.com/office/powerpoint/2010/main" xmlns="" val="3078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Seriál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700" b="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Poznámky.</a:t>
            </a:r>
          </a:p>
          <a:p>
            <a:pPr>
              <a:buFontTx/>
              <a:buNone/>
            </a:pPr>
            <a:endParaRPr lang="cs-CZ" sz="27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b="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xmlns="" val="30352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79232" y="1447800"/>
            <a:ext cx="10480430" cy="4606159"/>
          </a:xfrm>
        </p:spPr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Praktická</a:t>
            </a:r>
            <a:br>
              <a:rPr lang="cs-CZ" sz="9600" dirty="0">
                <a:solidFill>
                  <a:srgbClr val="FFC000"/>
                </a:solidFill>
              </a:rPr>
            </a:br>
            <a:r>
              <a:rPr lang="cs-CZ" sz="9600" dirty="0"/>
              <a:t>část</a:t>
            </a:r>
          </a:p>
        </p:txBody>
      </p:sp>
    </p:spTree>
    <p:extLst>
      <p:ext uri="{BB962C8B-B14F-4D97-AF65-F5344CB8AC3E}">
        <p14:creationId xmlns:p14="http://schemas.microsoft.com/office/powerpoint/2010/main" xmlns="" val="15973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Kniha</a:t>
            </a:r>
            <a:r>
              <a:rPr lang="cs-CZ" dirty="0"/>
              <a:t> o citacích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989" y="1465614"/>
            <a:ext cx="3197504" cy="453650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ovéPole 4"/>
          <p:cNvSpPr txBox="1"/>
          <p:nvPr/>
        </p:nvSpPr>
        <p:spPr>
          <a:xfrm>
            <a:off x="4460079" y="1455719"/>
            <a:ext cx="35280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Název:</a:t>
            </a:r>
          </a:p>
          <a:p>
            <a:r>
              <a:rPr lang="cs-CZ" dirty="0"/>
              <a:t>Naučte (se) citovat</a:t>
            </a:r>
          </a:p>
          <a:p>
            <a:endParaRPr lang="cs-CZ" sz="1200" b="1" dirty="0"/>
          </a:p>
          <a:p>
            <a:r>
              <a:rPr lang="cs-CZ" b="1" dirty="0"/>
              <a:t>Autoři: </a:t>
            </a:r>
          </a:p>
          <a:p>
            <a:r>
              <a:rPr lang="cs-CZ" dirty="0"/>
              <a:t>Martin Krčál, Zuzana </a:t>
            </a:r>
            <a:r>
              <a:rPr lang="cs-CZ" dirty="0" err="1"/>
              <a:t>Teplíková</a:t>
            </a:r>
            <a:endParaRPr lang="cs-CZ" dirty="0"/>
          </a:p>
          <a:p>
            <a:endParaRPr lang="cs-CZ" sz="1200" dirty="0"/>
          </a:p>
          <a:p>
            <a:r>
              <a:rPr lang="cs-CZ" b="1" dirty="0"/>
              <a:t>Rok vydání:</a:t>
            </a:r>
          </a:p>
          <a:p>
            <a:r>
              <a:rPr lang="cs-CZ" dirty="0"/>
              <a:t>2014</a:t>
            </a:r>
          </a:p>
          <a:p>
            <a:endParaRPr lang="cs-CZ" sz="1200" dirty="0"/>
          </a:p>
          <a:p>
            <a:r>
              <a:rPr lang="cs-CZ" b="1" dirty="0"/>
              <a:t>Vydání:</a:t>
            </a:r>
          </a:p>
          <a:p>
            <a:r>
              <a:rPr lang="cs-CZ" dirty="0"/>
              <a:t>první</a:t>
            </a:r>
          </a:p>
          <a:p>
            <a:endParaRPr lang="cs-CZ" sz="1200" b="1" dirty="0"/>
          </a:p>
          <a:p>
            <a:r>
              <a:rPr lang="cs-CZ" b="1" dirty="0"/>
              <a:t>Vydavatel:</a:t>
            </a:r>
          </a:p>
          <a:p>
            <a:r>
              <a:rPr lang="cs-CZ" dirty="0"/>
              <a:t>Citace.com</a:t>
            </a:r>
          </a:p>
          <a:p>
            <a:endParaRPr lang="cs-CZ" sz="1200" dirty="0"/>
          </a:p>
          <a:p>
            <a:r>
              <a:rPr lang="cs-CZ" b="1" dirty="0"/>
              <a:t>ISBN: </a:t>
            </a:r>
          </a:p>
          <a:p>
            <a:r>
              <a:rPr lang="cs-CZ" dirty="0"/>
              <a:t>978-80-260-6074-1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60079" y="5929381"/>
            <a:ext cx="517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C000"/>
                </a:solidFill>
                <a:hlinkClick r:id="rId3"/>
              </a:rPr>
              <a:t>http://kniha.citace.com</a:t>
            </a:r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Výuka</a:t>
            </a:r>
            <a:r>
              <a:rPr lang="cs-CZ" dirty="0"/>
              <a:t> citací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koho učit citace</a:t>
            </a:r>
          </a:p>
          <a:p>
            <a:pPr lvl="1"/>
            <a:r>
              <a:rPr lang="cs-CZ" dirty="0"/>
              <a:t>střední školy, co základní???</a:t>
            </a:r>
          </a:p>
          <a:p>
            <a:r>
              <a:rPr lang="cs-CZ" dirty="0"/>
              <a:t>jak učit citace???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436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Bibliografické</a:t>
            </a:r>
            <a:r>
              <a:rPr lang="cs-CZ" dirty="0"/>
              <a:t> 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 dokumentu, který autor použil při psaní své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 původním textem</a:t>
            </a:r>
          </a:p>
          <a:p>
            <a:r>
              <a:rPr lang="cs-CZ" dirty="0"/>
              <a:t>hlavní složky</a:t>
            </a:r>
          </a:p>
          <a:p>
            <a:pPr lvl="1"/>
            <a:r>
              <a:rPr lang="cs-CZ" dirty="0"/>
              <a:t>etika citování</a:t>
            </a:r>
          </a:p>
          <a:p>
            <a:pPr lvl="1"/>
            <a:r>
              <a:rPr lang="cs-CZ" dirty="0"/>
              <a:t>technika citování</a:t>
            </a:r>
          </a:p>
          <a:p>
            <a:pPr lvl="2"/>
            <a:r>
              <a:rPr lang="cs-CZ" dirty="0"/>
              <a:t>forma – např. styl nebo standard</a:t>
            </a:r>
          </a:p>
        </p:txBody>
      </p:sp>
    </p:spTree>
    <p:extLst>
      <p:ext uri="{BB962C8B-B14F-4D97-AF65-F5344CB8AC3E}">
        <p14:creationId xmlns:p14="http://schemas.microsoft.com/office/powerpoint/2010/main" xmlns="" val="42156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Aktiv</a:t>
            </a:r>
            <a:r>
              <a:rPr lang="cs-CZ" dirty="0"/>
              <a:t>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Cixeso</a:t>
            </a:r>
            <a:endParaRPr lang="cs-CZ" dirty="0"/>
          </a:p>
          <a:p>
            <a:r>
              <a:rPr lang="cs-CZ" dirty="0"/>
              <a:t>Opravte citace</a:t>
            </a:r>
          </a:p>
          <a:p>
            <a:r>
              <a:rPr lang="cs-CZ" dirty="0"/>
              <a:t>Případové studie</a:t>
            </a:r>
          </a:p>
        </p:txBody>
      </p:sp>
    </p:spTree>
    <p:extLst>
      <p:ext uri="{BB962C8B-B14F-4D97-AF65-F5344CB8AC3E}">
        <p14:creationId xmlns:p14="http://schemas.microsoft.com/office/powerpoint/2010/main" xmlns="" val="40372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Vytváříme</a:t>
            </a:r>
            <a:r>
              <a:rPr lang="cs-CZ" dirty="0"/>
              <a:t> citace ručně</a:t>
            </a:r>
          </a:p>
        </p:txBody>
      </p:sp>
      <p:pic>
        <p:nvPicPr>
          <p:cNvPr id="4" name="Picture 2" descr="http://thetravelinstitute.com/wp-content/uploads/2011/07/hands-on-h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868" y="1565750"/>
            <a:ext cx="7124959" cy="47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5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7000" dirty="0">
                <a:solidFill>
                  <a:srgbClr val="FFC000"/>
                </a:solidFill>
              </a:rPr>
              <a:t>Řešení</a:t>
            </a:r>
            <a:r>
              <a:rPr lang="cs-CZ" sz="19900" dirty="0">
                <a:solidFill>
                  <a:srgbClr val="FFC000"/>
                </a:solidFill>
              </a:rPr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sz="6000" dirty="0"/>
              <a:t>= citační software</a:t>
            </a:r>
            <a:endParaRPr lang="cs-CZ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Funkce</a:t>
            </a:r>
            <a:r>
              <a:rPr lang="cs-CZ" dirty="0"/>
              <a:t> citačních manažerů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03312" y="1592494"/>
            <a:ext cx="8946541" cy="502651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 a přečtené literatury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slov, třídění do složek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importy a exporty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katalogů), export do různých citačních stylů, vytváření seznamů literatury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lišty do prohlížečů,...</a:t>
            </a:r>
          </a:p>
        </p:txBody>
      </p:sp>
    </p:spTree>
    <p:extLst>
      <p:ext uri="{BB962C8B-B14F-4D97-AF65-F5344CB8AC3E}">
        <p14:creationId xmlns:p14="http://schemas.microsoft.com/office/powerpoint/2010/main" xmlns="" val="37370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Citační</a:t>
            </a:r>
            <a:r>
              <a:rPr lang="cs-CZ" dirty="0"/>
              <a:t> manažery</a:t>
            </a:r>
          </a:p>
        </p:txBody>
      </p:sp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1012" y="2025500"/>
            <a:ext cx="2571976" cy="5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727323" y="4957501"/>
            <a:ext cx="2168239" cy="8520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6" descr="EndNote Ho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240" y="5045440"/>
            <a:ext cx="20288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si2015.de/wp-content/uploads/2015/04/mendeley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79686"/>
            <a:ext cx="1740365" cy="10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4four.us/wordpress/wp-content/uploads/2010/03/citeulik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815" y="3609332"/>
            <a:ext cx="19716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asilpuglisi.files.wordpress.com/2011/01/connotea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245" y="3314590"/>
            <a:ext cx="2252088" cy="97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hlinkClick r:id="rId12"/>
          </p:cNvPr>
          <p:cNvSpPr/>
          <p:nvPr/>
        </p:nvSpPr>
        <p:spPr>
          <a:xfrm>
            <a:off x="1678765" y="1772378"/>
            <a:ext cx="2714568" cy="8832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Logo Citace.co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140" y="1916990"/>
            <a:ext cx="2356010" cy="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hsl.arizona.edu/sites/ahsl.arizona.edu/files/images/lo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078" y="4999749"/>
            <a:ext cx="2343688" cy="7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ibraries.rutgers.edu/sites/default/files/flow/flow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7741" y="3609332"/>
            <a:ext cx="1606186" cy="6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 err="1"/>
              <a:t>Antiplagiátorské</a:t>
            </a:r>
            <a:r>
              <a:rPr lang="cs-CZ" sz="9600" dirty="0">
                <a:solidFill>
                  <a:srgbClr val="FFC000"/>
                </a:solidFill>
              </a:rPr>
              <a:t/>
            </a:r>
            <a:br>
              <a:rPr lang="cs-CZ" sz="9600" dirty="0">
                <a:solidFill>
                  <a:srgbClr val="FFC000"/>
                </a:solidFill>
              </a:rPr>
            </a:br>
            <a:r>
              <a:rPr lang="cs-CZ" sz="9600" dirty="0">
                <a:solidFill>
                  <a:srgbClr val="FFC000"/>
                </a:solidFill>
              </a:rPr>
              <a:t>nástroje</a:t>
            </a:r>
          </a:p>
        </p:txBody>
      </p:sp>
    </p:spTree>
    <p:extLst>
      <p:ext uri="{BB962C8B-B14F-4D97-AF65-F5344CB8AC3E}">
        <p14:creationId xmlns:p14="http://schemas.microsoft.com/office/powerpoint/2010/main" xmlns="" val="26976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Odevzdej.cz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textu na plagiátorství</a:t>
            </a:r>
          </a:p>
          <a:p>
            <a:pPr lvl="1"/>
            <a:r>
              <a:rPr lang="cs-CZ" dirty="0"/>
              <a:t>nahraje se soubor</a:t>
            </a:r>
          </a:p>
          <a:p>
            <a:pPr lvl="1"/>
            <a:r>
              <a:rPr lang="cs-CZ" dirty="0"/>
              <a:t>výsledek se posílá na zadaný e-mail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787" y="3430142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1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Další</a:t>
            </a:r>
            <a:r>
              <a:rPr lang="cs-CZ" dirty="0"/>
              <a:t>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komerční</a:t>
            </a:r>
          </a:p>
          <a:p>
            <a:pPr lvl="1"/>
            <a:r>
              <a:rPr lang="cs-CZ" dirty="0" err="1"/>
              <a:t>TurnitIn</a:t>
            </a:r>
            <a:r>
              <a:rPr lang="cs-CZ" dirty="0"/>
              <a:t>, </a:t>
            </a:r>
            <a:r>
              <a:rPr lang="cs-CZ" dirty="0" err="1"/>
              <a:t>Copyscape</a:t>
            </a:r>
            <a:r>
              <a:rPr lang="cs-CZ" dirty="0"/>
              <a:t>, </a:t>
            </a:r>
            <a:r>
              <a:rPr lang="cs-CZ" dirty="0" err="1"/>
              <a:t>PlagiarismDetect</a:t>
            </a:r>
            <a:endParaRPr lang="cs-CZ" dirty="0"/>
          </a:p>
          <a:p>
            <a:r>
              <a:rPr lang="cs-CZ" dirty="0"/>
              <a:t>zdarma </a:t>
            </a:r>
          </a:p>
          <a:p>
            <a:pPr lvl="1"/>
            <a:r>
              <a:rPr lang="cs-CZ" dirty="0" err="1"/>
              <a:t>CitePlag</a:t>
            </a:r>
            <a:r>
              <a:rPr lang="cs-CZ" dirty="0"/>
              <a:t>, </a:t>
            </a:r>
            <a:r>
              <a:rPr lang="cs-CZ" dirty="0" err="1"/>
              <a:t>eTBLAST</a:t>
            </a:r>
            <a:r>
              <a:rPr lang="cs-CZ" dirty="0"/>
              <a:t>, </a:t>
            </a:r>
            <a:r>
              <a:rPr lang="cs-CZ" dirty="0" err="1"/>
              <a:t>Plagium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556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Doporučené</a:t>
            </a:r>
            <a:r>
              <a:rPr lang="cs-CZ" dirty="0"/>
              <a:t>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92494"/>
            <a:ext cx="10139652" cy="465590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norma ČSN ISO 690, norma ISO 690:2010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TKAČÍKOVÁ, Daniela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[e-kurz VŠB-TUO]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  <p:extLst>
      <p:ext uri="{BB962C8B-B14F-4D97-AF65-F5344CB8AC3E}">
        <p14:creationId xmlns:p14="http://schemas.microsoft.com/office/powerpoint/2010/main" xmlns="" val="12262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Doporučené</a:t>
            </a:r>
            <a:r>
              <a:rPr lang="cs-CZ" dirty="0" smtClean="0"/>
              <a:t>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http://www.citace.</a:t>
            </a:r>
            <a:r>
              <a:rPr lang="cs-CZ" dirty="0" err="1" smtClean="0">
                <a:hlinkClick r:id="rId2"/>
              </a:rPr>
              <a:t>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Kniha </a:t>
            </a:r>
            <a:r>
              <a:rPr lang="cs-CZ" i="1" dirty="0" smtClean="0"/>
              <a:t>Naučte (se</a:t>
            </a:r>
            <a:r>
              <a:rPr lang="cs-CZ" i="1" dirty="0" smtClean="0"/>
              <a:t>) citovat </a:t>
            </a:r>
            <a:r>
              <a:rPr lang="cs-CZ" dirty="0" smtClean="0"/>
              <a:t>- </a:t>
            </a:r>
            <a:r>
              <a:rPr lang="cs-CZ" dirty="0" smtClean="0">
                <a:hlinkClick r:id="rId3"/>
              </a:rPr>
              <a:t>http://vydavatelstvi.citace.com/produkt/naucte-se-citovat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E-kniha </a:t>
            </a:r>
            <a:r>
              <a:rPr lang="cs-CZ" i="1" dirty="0" smtClean="0"/>
              <a:t>Citujte jednoduše: instrukce pro vyučující středních škol </a:t>
            </a:r>
            <a:r>
              <a:rPr lang="cs-CZ" dirty="0" smtClean="0"/>
              <a:t>- </a:t>
            </a:r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www.citace.</a:t>
            </a:r>
            <a:r>
              <a:rPr lang="cs-CZ" dirty="0" err="1" smtClean="0">
                <a:hlinkClick r:id="rId4"/>
              </a:rPr>
              <a:t>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download</a:t>
            </a:r>
            <a:r>
              <a:rPr lang="cs-CZ" dirty="0" smtClean="0">
                <a:hlinkClick r:id="rId4"/>
              </a:rPr>
              <a:t>/Citujte-</a:t>
            </a:r>
            <a:r>
              <a:rPr lang="cs-CZ" dirty="0" err="1" smtClean="0">
                <a:hlinkClick r:id="rId4"/>
              </a:rPr>
              <a:t>jednoduse.pdf</a:t>
            </a:r>
            <a:endParaRPr lang="cs-CZ" dirty="0" smtClean="0"/>
          </a:p>
          <a:p>
            <a:pPr lvl="1"/>
            <a:r>
              <a:rPr lang="cs-CZ" dirty="0" smtClean="0"/>
              <a:t>Interpretace </a:t>
            </a:r>
            <a:r>
              <a:rPr lang="cs-CZ" dirty="0" smtClean="0"/>
              <a:t>ČSN ISO690 - </a:t>
            </a:r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www.citace.</a:t>
            </a:r>
            <a:r>
              <a:rPr lang="cs-CZ" dirty="0" err="1" smtClean="0">
                <a:hlinkClick r:id="rId5"/>
              </a:rPr>
              <a:t>com</a:t>
            </a:r>
            <a:r>
              <a:rPr lang="cs-CZ" dirty="0" smtClean="0">
                <a:hlinkClick r:id="rId5"/>
              </a:rPr>
              <a:t>/CSN-ISO-690.pdf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>
                <a:solidFill>
                  <a:srgbClr val="FFC000"/>
                </a:solidFill>
              </a:rPr>
              <a:t>Proč</a:t>
            </a:r>
            <a:r>
              <a:rPr lang="cs-CZ" sz="9600" dirty="0"/>
              <a:t> citujeme?</a:t>
            </a:r>
          </a:p>
        </p:txBody>
      </p:sp>
    </p:spTree>
    <p:extLst>
      <p:ext uri="{BB962C8B-B14F-4D97-AF65-F5344CB8AC3E}">
        <p14:creationId xmlns:p14="http://schemas.microsoft.com/office/powerpoint/2010/main" xmlns="" val="29689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218" y="2125884"/>
            <a:ext cx="9404723" cy="907158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Děkuji</a:t>
            </a:r>
            <a:r>
              <a:rPr lang="cs-CZ" b="1" dirty="0"/>
              <a:t>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579919" y="5249880"/>
            <a:ext cx="602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FFC000"/>
                </a:solidFill>
              </a:rPr>
              <a:t>Martin Krčál</a:t>
            </a:r>
          </a:p>
          <a:p>
            <a:pPr algn="r"/>
            <a:r>
              <a:rPr lang="cs-CZ" dirty="0"/>
              <a:t>Citace.com, s.r.o.</a:t>
            </a:r>
            <a:endParaRPr lang="en-US" dirty="0"/>
          </a:p>
          <a:p>
            <a:pPr algn="r"/>
            <a:r>
              <a:rPr lang="cs-CZ" dirty="0">
                <a:hlinkClick r:id="rId2"/>
              </a:rPr>
              <a:t>http://www.citace.com</a:t>
            </a:r>
            <a:endParaRPr lang="cs-CZ" dirty="0"/>
          </a:p>
          <a:p>
            <a:pPr algn="r"/>
            <a:r>
              <a:rPr lang="cs-CZ" dirty="0"/>
              <a:t>e-mail: martin.krcal@citace.com</a:t>
            </a:r>
          </a:p>
        </p:txBody>
      </p:sp>
      <p:pic>
        <p:nvPicPr>
          <p:cNvPr id="10242" name="Picture 2" descr="http://kniha.citace.com/wp-content/uploads/2014/05/mart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0622" y="3727365"/>
            <a:ext cx="1193655" cy="13933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ovéPole 4"/>
          <p:cNvSpPr txBox="1"/>
          <p:nvPr/>
        </p:nvSpPr>
        <p:spPr>
          <a:xfrm>
            <a:off x="623455" y="5249879"/>
            <a:ext cx="602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Masary</a:t>
            </a:r>
            <a:r>
              <a:rPr lang="cs-CZ" dirty="0" err="1"/>
              <a:t>kova</a:t>
            </a:r>
            <a:r>
              <a:rPr lang="cs-CZ" dirty="0"/>
              <a:t> univerzita, FF, KISK</a:t>
            </a:r>
            <a:endParaRPr lang="en-US" dirty="0"/>
          </a:p>
          <a:p>
            <a:r>
              <a:rPr lang="cs-CZ" dirty="0">
                <a:hlinkClick r:id="rId4"/>
              </a:rPr>
              <a:t>http://www.kisk.cz</a:t>
            </a:r>
            <a:endParaRPr lang="cs-CZ" dirty="0"/>
          </a:p>
          <a:p>
            <a:r>
              <a:rPr lang="cs-CZ" dirty="0">
                <a:hlinkClick r:id="rId5"/>
              </a:rPr>
              <a:t>http://www.kiskuj.cz</a:t>
            </a:r>
            <a:r>
              <a:rPr lang="cs-CZ" dirty="0"/>
              <a:t> </a:t>
            </a:r>
          </a:p>
          <a:p>
            <a:r>
              <a:rPr lang="cs-CZ" dirty="0"/>
              <a:t>e-mail: krcal@phil.muni.cz</a:t>
            </a:r>
          </a:p>
        </p:txBody>
      </p:sp>
    </p:spTree>
    <p:extLst>
      <p:ext uri="{BB962C8B-B14F-4D97-AF65-F5344CB8AC3E}">
        <p14:creationId xmlns:p14="http://schemas.microsoft.com/office/powerpoint/2010/main" xmlns="" val="2497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718</TotalTime>
  <Words>3920</Words>
  <Application>Microsoft Office PowerPoint</Application>
  <PresentationFormat>Vlastní</PresentationFormat>
  <Paragraphs>458</Paragraphs>
  <Slides>90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1" baseType="lpstr">
      <vt:lpstr>Ion</vt:lpstr>
      <vt:lpstr>JAK SPRÁVNĚ CITOVAT</vt:lpstr>
      <vt:lpstr>Obsah přednášky</vt:lpstr>
      <vt:lpstr>Základní terminologie</vt:lpstr>
      <vt:lpstr>Citát</vt:lpstr>
      <vt:lpstr>Ukázka citátu</vt:lpstr>
      <vt:lpstr>Parafráze</vt:lpstr>
      <vt:lpstr>Ukázka parafráze</vt:lpstr>
      <vt:lpstr>Bibliografické citace</vt:lpstr>
      <vt:lpstr>Proč citujeme?</vt:lpstr>
      <vt:lpstr>Proč citujeme?</vt:lpstr>
      <vt:lpstr>Plagiátorství</vt:lpstr>
      <vt:lpstr>Definice plagiátorství</vt:lpstr>
      <vt:lpstr>Formy plagiátorství</vt:lpstr>
      <vt:lpstr>Kopírování (CTRL+C)</vt:lpstr>
      <vt:lpstr>Drobné úpravy</vt:lpstr>
      <vt:lpstr>Jeden zdroj</vt:lpstr>
      <vt:lpstr>Spojování (mashups)</vt:lpstr>
      <vt:lpstr>Odůvodněná míra</vt:lpstr>
      <vt:lpstr>Chybějící zdroj</vt:lpstr>
      <vt:lpstr>Necitování v textu</vt:lpstr>
      <vt:lpstr>Citáty bez uvozovek</vt:lpstr>
      <vt:lpstr>Nedohledatelný zdroj</vt:lpstr>
      <vt:lpstr>Vylepšování literatury</vt:lpstr>
      <vt:lpstr>Doprovodné materiály</vt:lpstr>
      <vt:lpstr>Obecně známé věci</vt:lpstr>
      <vt:lpstr>Citační styly</vt:lpstr>
      <vt:lpstr>Citační styly</vt:lpstr>
      <vt:lpstr>Norma  ČSN ISO 690</vt:lpstr>
      <vt:lpstr>Norma ČSN ISO 690</vt:lpstr>
      <vt:lpstr>Druhy citací</vt:lpstr>
      <vt:lpstr>Citace  v textu</vt:lpstr>
      <vt:lpstr>Author-date system</vt:lpstr>
      <vt:lpstr>Author-date system</vt:lpstr>
      <vt:lpstr>Author-date system</vt:lpstr>
      <vt:lpstr>Soupis literatury v A-D system</vt:lpstr>
      <vt:lpstr>Poznámky pod čarou</vt:lpstr>
      <vt:lpstr>Poznámky pod čarou</vt:lpstr>
      <vt:lpstr>Poznámky pod čarou</vt:lpstr>
      <vt:lpstr>Číslování citací</vt:lpstr>
      <vt:lpstr>Citace v soupisu použité literatury</vt:lpstr>
      <vt:lpstr>Druhy dokumentů</vt:lpstr>
      <vt:lpstr>Zásady citování</vt:lpstr>
      <vt:lpstr>Struktura citace</vt:lpstr>
      <vt:lpstr>Pravidla zápisu údajů</vt:lpstr>
      <vt:lpstr>Pravidla zápisu údajů</vt:lpstr>
      <vt:lpstr>Pravidla zápisu údajů</vt:lpstr>
      <vt:lpstr>Tištěné dokumenty</vt:lpstr>
      <vt:lpstr>Tištěné dokumenty</vt:lpstr>
      <vt:lpstr>Kniha (monografie)</vt:lpstr>
      <vt:lpstr>Část knihy (část monografie)</vt:lpstr>
      <vt:lpstr>Článek</vt:lpstr>
      <vt:lpstr>Časopis (periodikum)</vt:lpstr>
      <vt:lpstr>Sborník</vt:lpstr>
      <vt:lpstr>Příspěvek ve sborníku</vt:lpstr>
      <vt:lpstr>Akademická práce (např. diplomka)</vt:lpstr>
      <vt:lpstr>Legislativa</vt:lpstr>
      <vt:lpstr>Normy a standardy</vt:lpstr>
      <vt:lpstr>Kartografické materiály (např. mapy)</vt:lpstr>
      <vt:lpstr>Nepublikované dokumenty</vt:lpstr>
      <vt:lpstr>Obrázky a fotografie</vt:lpstr>
      <vt:lpstr>Elektronické dokumenty</vt:lpstr>
      <vt:lpstr>Elektronické dokumenty</vt:lpstr>
      <vt:lpstr>e-knihy</vt:lpstr>
      <vt:lpstr>e-články</vt:lpstr>
      <vt:lpstr>Další e-dokumenty</vt:lpstr>
      <vt:lpstr>Webové sídlo</vt:lpstr>
      <vt:lpstr>Webová stránka</vt:lpstr>
      <vt:lpstr>Příspěvek na webu (např. Wikipedie)</vt:lpstr>
      <vt:lpstr>Youtube, Vimeo, Slideshare</vt:lpstr>
      <vt:lpstr>Blog</vt:lpstr>
      <vt:lpstr>E-mail</vt:lpstr>
      <vt:lpstr>Další dokumenty</vt:lpstr>
      <vt:lpstr>Pořad v TV nebo rozhlasu</vt:lpstr>
      <vt:lpstr>Část pořadu (např. rozhovor, 1 zpráva)</vt:lpstr>
      <vt:lpstr>Film</vt:lpstr>
      <vt:lpstr>Seriál</vt:lpstr>
      <vt:lpstr>Praktická část</vt:lpstr>
      <vt:lpstr>Kniha o citacích</vt:lpstr>
      <vt:lpstr>Výuka citací</vt:lpstr>
      <vt:lpstr>Aktivity</vt:lpstr>
      <vt:lpstr>Vytváříme citace ručně</vt:lpstr>
      <vt:lpstr>Řešení  = citační software</vt:lpstr>
      <vt:lpstr>Funkce citačních manažerů</vt:lpstr>
      <vt:lpstr>Citační manažery</vt:lpstr>
      <vt:lpstr>Antiplagiátorské nástroje</vt:lpstr>
      <vt:lpstr>Odevzdej.cz</vt:lpstr>
      <vt:lpstr>Další příklady</vt:lpstr>
      <vt:lpstr>Doporučené zdroje</vt:lpstr>
      <vt:lpstr>Doporučené 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projektu HUME lab</dc:title>
  <dc:creator>Martin</dc:creator>
  <cp:lastModifiedBy>Eva Šenfeldová</cp:lastModifiedBy>
  <cp:revision>60</cp:revision>
  <dcterms:created xsi:type="dcterms:W3CDTF">2015-10-13T18:46:16Z</dcterms:created>
  <dcterms:modified xsi:type="dcterms:W3CDTF">2016-10-27T12:03:07Z</dcterms:modified>
</cp:coreProperties>
</file>