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1" r:id="rId3"/>
    <p:sldId id="280" r:id="rId4"/>
    <p:sldId id="274" r:id="rId5"/>
    <p:sldId id="257" r:id="rId6"/>
    <p:sldId id="262" r:id="rId7"/>
    <p:sldId id="275" r:id="rId8"/>
    <p:sldId id="278" r:id="rId9"/>
    <p:sldId id="273" r:id="rId10"/>
    <p:sldId id="258" r:id="rId11"/>
    <p:sldId id="259" r:id="rId12"/>
    <p:sldId id="260" r:id="rId13"/>
    <p:sldId id="266" r:id="rId14"/>
    <p:sldId id="269" r:id="rId15"/>
    <p:sldId id="261" r:id="rId16"/>
    <p:sldId id="276" r:id="rId17"/>
    <p:sldId id="265" r:id="rId18"/>
    <p:sldId id="277" r:id="rId19"/>
    <p:sldId id="272" r:id="rId20"/>
    <p:sldId id="271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78129" autoAdjust="0"/>
  </p:normalViewPr>
  <p:slideViewPr>
    <p:cSldViewPr>
      <p:cViewPr>
        <p:scale>
          <a:sx n="81" d="100"/>
          <a:sy n="81" d="100"/>
        </p:scale>
        <p:origin x="-83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8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6204-84AA-4A54-B9B5-1DE17A6A904F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FB566-1643-4451-9F4C-F2EBA43CF8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406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847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Osvětová a informační (edukační) kampaň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bude zaměřena na klíčová odborná témata s cílem vytvořit větší povědomí veřejnosti o stárnutí obyvatelstva, o potřebě péče v rodině, zvyšování bezpečnosti seniorů, prevenci - či oddálení - zdravotních rizik spojených se stárnutím a stářím, možnostech zaměstnávání osob 55+, 65+ aj.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Smyslem projektu je rovněž prohloubit právní vědomí seniorů v oblastech ústavního, občanského, trestního  a přestupkového práva.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Součástí bude i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poradenství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oblasti bezpečnosti seniorů, aktivního prožívání volného času, zdravého způsobu života aj.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5225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0646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705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Mezi členy by měli být zástupci:</a:t>
            </a:r>
            <a:endParaRPr lang="cs-CZ" dirty="0"/>
          </a:p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seniorských organizací v regionu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bezpečnostních složek (PČR, BESIP, HZS)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organizace zdravotně postižených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vzdělávacích institutů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neziskových organizací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sociálních služeb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Krajské pobočky ˇUP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ČSSZ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Sociálních odborů okresních měst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A v neposlední řadě zástupci odborů KÚ. Nikoli pouze odboru sociálních věcí, ale také zdravotnictví, školství, dopravy, zaměstnanosti, kultury a volnočasových aktivit apod.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Spektrum kopíruje strategické oblasti a priority NAP.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9836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5337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560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4833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4833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7948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89119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Vzhledem k tomu, že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2013 - 2017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obsahoval velké množství opatření, došlo v roce 2014 k jeho aktualizaci a k přidání kapitoly Realizace politiky přípravy na stárnutí v České republice z důvodu jeho celkového efektivnějšího naplňování. Proto byl také započat projekt, v rámci kterého byly sestaveny indikátory k jeho objektivnímu hodnocení. Ačkoli se mnohá opatření skutečně podařilo naplnit, i přes tuto snahu jich velké množství stále zůstává bez odezvy, zejména z důvodu nejasné formulace těchto opatření, a tedy nejasného způsobu plnění a hodnocení, případně nejasné gesce nebo nespecifikovaného financování. Proto je ambicí pokračujícího dokumentu tato opatření vyhodnotit a případně je přenést do dalšího období, ať již v přeformulované nebo původní podobě.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0365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Finanční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současného dotačního programu „Podpora veřejně účelných aktivit seniorských a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proseniorských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organizací s celostátní působností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</a:p>
          <a:p>
            <a:pPr lvl="0" fontAlgn="base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Příprava nového dotačního programu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zaměřeného na podporu aktivit krajů v oblasti politiky stárnutí – „Obec přátelská seniorům“</a:t>
            </a:r>
          </a:p>
          <a:p>
            <a:endParaRPr lang="cs-CZ" dirty="0" smtClean="0"/>
          </a:p>
          <a:p>
            <a:r>
              <a:rPr lang="cs-CZ" b="1" dirty="0" smtClean="0"/>
              <a:t>Pro rok 2017 se počítá s: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programem</a:t>
            </a:r>
            <a:r>
              <a:rPr lang="cs-CZ" baseline="0" dirty="0" smtClean="0"/>
              <a:t> „</a:t>
            </a:r>
            <a:r>
              <a:rPr lang="cs-CZ" dirty="0" smtClean="0"/>
              <a:t>Podpora veřejně účelových aktivit…“ s alokací 18 mil. Kč</a:t>
            </a:r>
            <a:r>
              <a:rPr lang="cs-CZ" baseline="0" dirty="0" smtClean="0"/>
              <a:t> (cíleně pro neziskové organizace v krajích)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dotacemi pro kraje 20 mil. Kč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novým dotačním programem „Obec přátelská seniorům“ s alokací 6 mil. Kč (cíleně pro obce a města).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3612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</a:t>
            </a:r>
            <a:r>
              <a:rPr lang="cs-CZ" baseline="0" dirty="0" smtClean="0"/>
              <a:t> ledna 2017 probíhají v organizaci Oddělení politiky stárnutí v Praze tzv. národní konventy, diskuzní stoly s odbornou veřejností, ke stárnutí populace.</a:t>
            </a:r>
          </a:p>
          <a:p>
            <a:endParaRPr lang="cs-CZ" baseline="0" dirty="0" smtClean="0"/>
          </a:p>
          <a:p>
            <a:r>
              <a:rPr lang="cs-CZ" baseline="0" dirty="0" smtClean="0"/>
              <a:t>- Březnu 2017 „Bydlení a stárnutí populace“</a:t>
            </a:r>
          </a:p>
          <a:p>
            <a:r>
              <a:rPr lang="cs-CZ" dirty="0" smtClean="0"/>
              <a:t>- Duben 2017 „Socioekonomická situace a ohrožení</a:t>
            </a:r>
            <a:r>
              <a:rPr lang="cs-CZ" baseline="0" dirty="0" smtClean="0"/>
              <a:t> chudobou“</a:t>
            </a:r>
          </a:p>
          <a:p>
            <a:r>
              <a:rPr lang="cs-CZ" baseline="0" dirty="0" smtClean="0"/>
              <a:t>- Květen 2017 „Zdraví a péče“</a:t>
            </a:r>
          </a:p>
          <a:p>
            <a:r>
              <a:rPr lang="cs-CZ" baseline="0" dirty="0" smtClean="0"/>
              <a:t>- Červen 2017 „Trh práce“</a:t>
            </a:r>
          </a:p>
          <a:p>
            <a:r>
              <a:rPr lang="cs-CZ" baseline="0" dirty="0" smtClean="0"/>
              <a:t>- Září 2017 „Vzdělávání a dobrovolnictví“</a:t>
            </a:r>
          </a:p>
          <a:p>
            <a:endParaRPr lang="cs-CZ" dirty="0" smtClean="0"/>
          </a:p>
          <a:p>
            <a:r>
              <a:rPr lang="cs-CZ" dirty="0" smtClean="0"/>
              <a:t>Zakončeno</a:t>
            </a:r>
            <a:r>
              <a:rPr lang="cs-CZ" baseline="0" dirty="0" smtClean="0"/>
              <a:t> bude Mezinárodní konferenci 25. 9. 2017 u příležitosti Dne seniorů na téma „Stárnutí a veřejný prostor“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0316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B566-1643-4451-9F4C-F2EBA43CF8B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441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87424"/>
            <a:ext cx="9144000" cy="724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699792" y="1268760"/>
            <a:ext cx="5904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Implementace politiky stárnutí na krajskou </a:t>
            </a:r>
            <a:r>
              <a:rPr lang="cs-CZ" sz="3600" b="1" dirty="0" smtClean="0"/>
              <a:t>úroveň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i="1" dirty="0" smtClean="0"/>
              <a:t>Projekt Ministerstva práce a sociálních věcí ČR</a:t>
            </a:r>
          </a:p>
          <a:p>
            <a:pPr algn="ctr"/>
            <a:r>
              <a:rPr lang="cs-CZ" sz="2000" i="1" dirty="0" smtClean="0"/>
              <a:t>Operační </a:t>
            </a:r>
            <a:r>
              <a:rPr lang="cs-CZ" sz="2000" i="1" dirty="0"/>
              <a:t>program </a:t>
            </a:r>
            <a:r>
              <a:rPr lang="cs-CZ" sz="2000" i="1" dirty="0" smtClean="0"/>
              <a:t>Zaměstnanost ESF EU</a:t>
            </a:r>
          </a:p>
          <a:p>
            <a:pPr algn="ctr"/>
            <a:endParaRPr lang="cs-CZ" sz="1600" dirty="0" smtClean="0"/>
          </a:p>
          <a:p>
            <a:pPr algn="ctr"/>
            <a:r>
              <a:rPr lang="cs-CZ" sz="1600" dirty="0" smtClean="0"/>
              <a:t>Středočeský kraj</a:t>
            </a:r>
          </a:p>
          <a:p>
            <a:pPr algn="ctr"/>
            <a:r>
              <a:rPr lang="cs-CZ" sz="1600" dirty="0" smtClean="0"/>
              <a:t>2017 - 2020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5241974"/>
            <a:ext cx="60486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400" b="1" dirty="0" smtClean="0"/>
          </a:p>
          <a:p>
            <a:pPr algn="ctr"/>
            <a:r>
              <a:rPr lang="cs-CZ" sz="1400" dirty="0" smtClean="0"/>
              <a:t>Porada ředitelů a vedoucích profesionálních knihoven</a:t>
            </a:r>
          </a:p>
          <a:p>
            <a:pPr algn="ctr"/>
            <a:r>
              <a:rPr lang="cs-CZ" sz="1400" dirty="0" smtClean="0"/>
              <a:t>Krajský úřad Středočeského kraje</a:t>
            </a:r>
            <a:endParaRPr lang="cs-CZ" sz="1400" dirty="0"/>
          </a:p>
          <a:p>
            <a:pPr algn="ctr"/>
            <a:r>
              <a:rPr lang="cs-CZ" sz="1400" dirty="0" smtClean="0"/>
              <a:t>8.3.2018</a:t>
            </a:r>
          </a:p>
          <a:p>
            <a:endParaRPr lang="cs-CZ" sz="1400" dirty="0"/>
          </a:p>
        </p:txBody>
      </p:sp>
      <p:pic>
        <p:nvPicPr>
          <p:cNvPr id="8" name="Obrázek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37312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25899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Cíle projektu</a:t>
            </a:r>
            <a:br>
              <a:rPr lang="cs-CZ" sz="20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z pohledu centrální úrovně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72816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cs-CZ" sz="1800" dirty="0" smtClean="0"/>
              <a:t>- </a:t>
            </a:r>
            <a:r>
              <a:rPr lang="cs-CZ" sz="1800" b="1" dirty="0" smtClean="0"/>
              <a:t>komplexní </a:t>
            </a:r>
            <a:r>
              <a:rPr lang="cs-CZ" sz="1800" b="1" dirty="0"/>
              <a:t>přístup k politice stárnutí</a:t>
            </a:r>
            <a:r>
              <a:rPr lang="cs-CZ" sz="1800" dirty="0"/>
              <a:t>, provázanost jak </a:t>
            </a:r>
            <a:r>
              <a:rPr lang="cs-CZ" sz="1800" dirty="0" smtClean="0"/>
              <a:t>národní, </a:t>
            </a:r>
            <a:r>
              <a:rPr lang="cs-CZ" sz="1800" dirty="0"/>
              <a:t>tak krajské úrovně a </a:t>
            </a:r>
            <a:r>
              <a:rPr lang="cs-CZ" sz="1800" dirty="0" smtClean="0"/>
              <a:t>propojení dílčích </a:t>
            </a:r>
            <a:r>
              <a:rPr lang="cs-CZ" sz="1800" dirty="0"/>
              <a:t>resortních </a:t>
            </a:r>
            <a:r>
              <a:rPr lang="cs-CZ" sz="1800" dirty="0" smtClean="0"/>
              <a:t>politik</a:t>
            </a:r>
          </a:p>
          <a:p>
            <a:pPr algn="just">
              <a:buFont typeface="+mj-lt"/>
              <a:buAutoNum type="arabicPeriod"/>
            </a:pPr>
            <a:endParaRPr lang="cs-CZ" sz="1800" dirty="0" smtClean="0"/>
          </a:p>
          <a:p>
            <a:pPr algn="just">
              <a:buFont typeface="+mj-lt"/>
              <a:buAutoNum type="arabicPeriod"/>
            </a:pPr>
            <a:r>
              <a:rPr lang="cs-CZ" sz="1800" dirty="0" smtClean="0"/>
              <a:t>- porovnání </a:t>
            </a:r>
            <a:r>
              <a:rPr lang="cs-CZ" sz="1800" dirty="0"/>
              <a:t>přístupu vybraných zemí k problematice přípravy na stárnutí, </a:t>
            </a:r>
            <a:r>
              <a:rPr lang="cs-CZ" sz="1800" b="1" dirty="0" smtClean="0"/>
              <a:t>přenos dobré praxe </a:t>
            </a:r>
            <a:r>
              <a:rPr lang="cs-CZ" sz="1800" b="1" dirty="0"/>
              <a:t>ze </a:t>
            </a:r>
            <a:r>
              <a:rPr lang="cs-CZ" sz="1800" b="1" dirty="0" smtClean="0"/>
              <a:t>zahraničí</a:t>
            </a:r>
          </a:p>
          <a:p>
            <a:pPr algn="just">
              <a:buFont typeface="+mj-lt"/>
              <a:buAutoNum type="arabicPeriod"/>
            </a:pPr>
            <a:endParaRPr lang="cs-CZ" sz="1800" dirty="0" smtClean="0"/>
          </a:p>
          <a:p>
            <a:pPr algn="just">
              <a:buFont typeface="+mj-lt"/>
              <a:buAutoNum type="arabicPeriod"/>
            </a:pPr>
            <a:r>
              <a:rPr lang="cs-CZ" sz="1800" dirty="0" smtClean="0"/>
              <a:t>- </a:t>
            </a:r>
            <a:r>
              <a:rPr lang="cs-CZ" sz="1800" b="1" dirty="0" smtClean="0"/>
              <a:t>vytyčení </a:t>
            </a:r>
            <a:r>
              <a:rPr lang="cs-CZ" sz="1800" b="1" dirty="0"/>
              <a:t>priorit</a:t>
            </a:r>
            <a:r>
              <a:rPr lang="cs-CZ" sz="1800" dirty="0"/>
              <a:t>, které se formou klíčových opatření promítnou do NAP pro období 2018 - 2022, </a:t>
            </a:r>
            <a:r>
              <a:rPr lang="cs-CZ" sz="1800" dirty="0" smtClean="0"/>
              <a:t>s důrazem </a:t>
            </a:r>
            <a:r>
              <a:rPr lang="cs-CZ" sz="1800" dirty="0"/>
              <a:t>na konkrétní formulaci opatření, vymezení odpovědností a nastavení </a:t>
            </a:r>
            <a:r>
              <a:rPr lang="cs-CZ" sz="1800" dirty="0" smtClean="0"/>
              <a:t>indikátorů</a:t>
            </a:r>
          </a:p>
          <a:p>
            <a:pPr marL="0" indent="0" algn="just">
              <a:buNone/>
            </a:pPr>
            <a:endParaRPr lang="cs-CZ" sz="1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1800" dirty="0" smtClean="0"/>
              <a:t>→ V </a:t>
            </a:r>
            <a:r>
              <a:rPr lang="cs-CZ" sz="1800" dirty="0"/>
              <a:t>současnosti </a:t>
            </a:r>
            <a:r>
              <a:rPr lang="cs-CZ" sz="1800" dirty="0" smtClean="0"/>
              <a:t>se již konají a jsou úspěšné </a:t>
            </a:r>
            <a:r>
              <a:rPr lang="cs-CZ" sz="1800" b="1" dirty="0"/>
              <a:t>Národní konventy </a:t>
            </a:r>
            <a:r>
              <a:rPr lang="cs-CZ" sz="1800" dirty="0"/>
              <a:t>a </a:t>
            </a:r>
            <a:r>
              <a:rPr lang="cs-CZ" sz="1800" dirty="0" smtClean="0"/>
              <a:t>připravuje se </a:t>
            </a:r>
            <a:r>
              <a:rPr lang="cs-CZ" sz="1800" b="1" i="1" dirty="0"/>
              <a:t>Strategie přípravy na stárnutí 2018 </a:t>
            </a:r>
            <a:r>
              <a:rPr lang="cs-CZ" sz="1800" b="1" i="1" dirty="0" smtClean="0"/>
              <a:t>– 2022</a:t>
            </a:r>
            <a:r>
              <a:rPr lang="cs-CZ" sz="1800" dirty="0" smtClean="0"/>
              <a:t>.</a:t>
            </a:r>
            <a:endParaRPr lang="cs-CZ" sz="1800" b="1" i="1" dirty="0"/>
          </a:p>
        </p:txBody>
      </p:sp>
      <p:pic>
        <p:nvPicPr>
          <p:cNvPr id="5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5900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94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Cíle projektu</a:t>
            </a:r>
            <a:br>
              <a:rPr lang="cs-CZ" sz="2000" b="1" dirty="0">
                <a:solidFill>
                  <a:schemeClr val="tx2"/>
                </a:solidFill>
              </a:rPr>
            </a:br>
            <a:r>
              <a:rPr lang="cs-CZ" sz="3600" b="1" dirty="0">
                <a:solidFill>
                  <a:schemeClr val="tx2"/>
                </a:solidFill>
              </a:rPr>
              <a:t>z pohledu </a:t>
            </a:r>
            <a:r>
              <a:rPr lang="cs-CZ" sz="3600" b="1" dirty="0" smtClean="0">
                <a:solidFill>
                  <a:schemeClr val="tx2"/>
                </a:solidFill>
              </a:rPr>
              <a:t>krajské úrovně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396" y="1844824"/>
            <a:ext cx="8229600" cy="4425355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cs-CZ" sz="1700" dirty="0" smtClean="0"/>
              <a:t>- Lepší </a:t>
            </a:r>
            <a:r>
              <a:rPr lang="cs-CZ" sz="1700" dirty="0"/>
              <a:t>zacílení intervencí státní správy a samosprávy na konkrétní problémy starších osob a </a:t>
            </a:r>
            <a:r>
              <a:rPr lang="cs-CZ" sz="1700" dirty="0" smtClean="0"/>
              <a:t>seniorů, získávání </a:t>
            </a:r>
            <a:r>
              <a:rPr lang="cs-CZ" sz="1700" b="1" dirty="0"/>
              <a:t>zpětné vazba </a:t>
            </a:r>
            <a:r>
              <a:rPr lang="cs-CZ" sz="1700" dirty="0"/>
              <a:t>od krajů a obcí k opatřením </a:t>
            </a:r>
            <a:r>
              <a:rPr lang="cs-CZ" sz="1700" dirty="0" smtClean="0"/>
              <a:t>NAP</a:t>
            </a:r>
          </a:p>
          <a:p>
            <a:pPr algn="just">
              <a:buFont typeface="+mj-lt"/>
              <a:buAutoNum type="arabicPeriod"/>
            </a:pPr>
            <a:endParaRPr lang="cs-CZ" sz="1700" dirty="0" smtClean="0"/>
          </a:p>
          <a:p>
            <a:pPr algn="just">
              <a:buFont typeface="+mj-lt"/>
              <a:buAutoNum type="arabicPeriod"/>
            </a:pPr>
            <a:r>
              <a:rPr lang="cs-CZ" sz="1700" dirty="0"/>
              <a:t>- Spolupráce s orgány krajské a místní samosprávy na přípravě a koordinaci dalších </a:t>
            </a:r>
            <a:r>
              <a:rPr lang="cs-CZ" sz="1700" b="1" dirty="0"/>
              <a:t>nových projektů z ESIF zaměřených na podporu cílové skupiny </a:t>
            </a:r>
            <a:r>
              <a:rPr lang="cs-CZ" sz="1700" dirty="0"/>
              <a:t>starších pracovníků a </a:t>
            </a:r>
            <a:r>
              <a:rPr lang="cs-CZ" sz="1700" dirty="0" smtClean="0"/>
              <a:t>seniorů</a:t>
            </a:r>
          </a:p>
          <a:p>
            <a:pPr algn="just">
              <a:buFont typeface="+mj-lt"/>
              <a:buAutoNum type="arabicPeriod"/>
            </a:pPr>
            <a:endParaRPr lang="cs-CZ" sz="1700" dirty="0"/>
          </a:p>
          <a:p>
            <a:pPr algn="just">
              <a:buFont typeface="+mj-lt"/>
              <a:buAutoNum type="arabicPeriod"/>
            </a:pPr>
            <a:r>
              <a:rPr lang="cs-CZ" sz="1700" dirty="0" smtClean="0"/>
              <a:t>- Zapojení </a:t>
            </a:r>
            <a:r>
              <a:rPr lang="cs-CZ" sz="1700" dirty="0"/>
              <a:t>všech relevantních aktérů do tvorby lokálních strategií a plnění jejich opatření v </a:t>
            </a:r>
            <a:r>
              <a:rPr lang="cs-CZ" sz="1700" dirty="0" smtClean="0"/>
              <a:t>praxi (prostřednictvím </a:t>
            </a:r>
            <a:r>
              <a:rPr lang="cs-CZ" sz="1700" b="1" dirty="0"/>
              <a:t>tzv. regionálních platforem</a:t>
            </a:r>
            <a:r>
              <a:rPr lang="cs-CZ" sz="1700" dirty="0"/>
              <a:t>)</a:t>
            </a:r>
          </a:p>
          <a:p>
            <a:pPr>
              <a:buFont typeface="+mj-lt"/>
              <a:buAutoNum type="arabicPeriod"/>
            </a:pPr>
            <a:endParaRPr lang="cs-CZ" sz="1700" dirty="0"/>
          </a:p>
          <a:p>
            <a:pPr>
              <a:buFont typeface="+mj-lt"/>
              <a:buAutoNum type="arabicPeriod"/>
            </a:pPr>
            <a:r>
              <a:rPr lang="cs-CZ" sz="1700" dirty="0" smtClean="0"/>
              <a:t>- </a:t>
            </a:r>
            <a:r>
              <a:rPr lang="cs-CZ" sz="1700" dirty="0"/>
              <a:t>Začlenění agendy přípravy na stárnutí do stávajících strategických a rozvojových </a:t>
            </a:r>
            <a:r>
              <a:rPr lang="cs-CZ" sz="1700" b="1" dirty="0"/>
              <a:t>dokumentů </a:t>
            </a:r>
            <a:r>
              <a:rPr lang="cs-CZ" sz="1700" b="1" dirty="0" smtClean="0"/>
              <a:t>krajů</a:t>
            </a:r>
            <a:endParaRPr lang="cs-CZ" sz="1700" b="1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420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Cíle projektu</a:t>
            </a:r>
            <a:br>
              <a:rPr lang="cs-CZ" sz="2000" b="1" dirty="0">
                <a:solidFill>
                  <a:schemeClr val="tx2"/>
                </a:solidFill>
              </a:rPr>
            </a:br>
            <a:r>
              <a:rPr lang="cs-CZ" sz="3600" b="1" dirty="0">
                <a:solidFill>
                  <a:schemeClr val="tx2"/>
                </a:solidFill>
              </a:rPr>
              <a:t>z pohledu </a:t>
            </a:r>
            <a:r>
              <a:rPr lang="cs-CZ" sz="3600" b="1" dirty="0" smtClean="0">
                <a:solidFill>
                  <a:schemeClr val="tx2"/>
                </a:solidFill>
              </a:rPr>
              <a:t>veřejnosti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72816"/>
            <a:ext cx="8229600" cy="4525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1800" dirty="0" smtClean="0"/>
              <a:t>- </a:t>
            </a:r>
            <a:r>
              <a:rPr lang="cs-CZ" sz="1800" b="1" dirty="0" smtClean="0"/>
              <a:t>Zvýšení </a:t>
            </a:r>
            <a:r>
              <a:rPr lang="cs-CZ" sz="1800" b="1" dirty="0"/>
              <a:t>povědomí široké veřejnosti </a:t>
            </a:r>
            <a:r>
              <a:rPr lang="cs-CZ" sz="1800" dirty="0"/>
              <a:t>i všech orgánů státní správy i samosprávy o výzvách </a:t>
            </a:r>
            <a:r>
              <a:rPr lang="cs-CZ" sz="1800" dirty="0" smtClean="0"/>
              <a:t>a dopadech </a:t>
            </a:r>
            <a:r>
              <a:rPr lang="cs-CZ" sz="1800" dirty="0"/>
              <a:t>demografického vývoje v </a:t>
            </a:r>
            <a:r>
              <a:rPr lang="cs-CZ" sz="1800" dirty="0" smtClean="0"/>
              <a:t>ČR a v konkrétním regionu</a:t>
            </a:r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r>
              <a:rPr lang="cs-CZ" sz="1800" dirty="0" smtClean="0"/>
              <a:t>- </a:t>
            </a:r>
            <a:r>
              <a:rPr lang="cs-CZ" sz="1800" b="1" dirty="0"/>
              <a:t>Osvětová činnost</a:t>
            </a:r>
            <a:r>
              <a:rPr lang="cs-CZ" sz="1800" dirty="0"/>
              <a:t> a odbourávání negativních </a:t>
            </a:r>
            <a:r>
              <a:rPr lang="cs-CZ" sz="1800" dirty="0" smtClean="0"/>
              <a:t>významů </a:t>
            </a:r>
            <a:r>
              <a:rPr lang="cs-CZ" sz="1800" dirty="0"/>
              <a:t>zejména v důsledku mediální prezentace stárnutí a stáří, ale i šíření demografické paniky, která výrazně ovlivňuje klima ve </a:t>
            </a:r>
            <a:r>
              <a:rPr lang="cs-CZ" sz="1800" dirty="0" smtClean="0"/>
              <a:t>společnosti</a:t>
            </a:r>
            <a:endParaRPr lang="cs-CZ" sz="1800" dirty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endParaRPr lang="cs-CZ" sz="1800" dirty="0" smtClean="0"/>
          </a:p>
          <a:p>
            <a:pPr>
              <a:buFont typeface="+mj-lt"/>
              <a:buAutoNum type="arabicPeriod"/>
            </a:pPr>
            <a:r>
              <a:rPr lang="cs-CZ" sz="1800" dirty="0" smtClean="0"/>
              <a:t>- </a:t>
            </a:r>
            <a:r>
              <a:rPr lang="cs-CZ" sz="1800" dirty="0"/>
              <a:t>Ve spolupráci s odbornými útvary krajského úřadu a věcným odborem MPSV </a:t>
            </a:r>
            <a:r>
              <a:rPr lang="cs-CZ" sz="1800" b="1" dirty="0"/>
              <a:t>organizace veřejných diskuzních tzv. kulatých stolů </a:t>
            </a:r>
            <a:r>
              <a:rPr lang="cs-CZ" sz="1800" dirty="0"/>
              <a:t>k tématům politiky stárnutí</a:t>
            </a:r>
          </a:p>
          <a:p>
            <a:pPr>
              <a:buFont typeface="+mj-lt"/>
              <a:buAutoNum type="arabicPeriod"/>
            </a:pPr>
            <a:endParaRPr lang="cs-CZ" sz="1800" dirty="0" smtClean="0"/>
          </a:p>
          <a:p>
            <a:pPr>
              <a:buFont typeface="+mj-lt"/>
              <a:buAutoNum type="arabicPeriod"/>
            </a:pPr>
            <a:r>
              <a:rPr lang="cs-CZ" sz="1800" dirty="0" smtClean="0"/>
              <a:t>- Vznikem </a:t>
            </a:r>
            <a:r>
              <a:rPr lang="cs-CZ" sz="1800" b="1" dirty="0"/>
              <a:t>regionální sítě poradenských míst </a:t>
            </a:r>
            <a:r>
              <a:rPr lang="cs-CZ" sz="1800" dirty="0"/>
              <a:t>dojde k rozšíření dostupnosti základního </a:t>
            </a:r>
            <a:r>
              <a:rPr lang="cs-CZ" sz="1800" dirty="0" smtClean="0"/>
              <a:t>poradenství pro </a:t>
            </a:r>
            <a:r>
              <a:rPr lang="cs-CZ" sz="1800" dirty="0"/>
              <a:t>starší osoby a </a:t>
            </a:r>
            <a:r>
              <a:rPr lang="cs-CZ" sz="1800" dirty="0" smtClean="0"/>
              <a:t>seniory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49762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Klíčové aktivity projektu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8229600" cy="5184576"/>
          </a:xfrm>
        </p:spPr>
        <p:txBody>
          <a:bodyPr>
            <a:noAutofit/>
          </a:bodyPr>
          <a:lstStyle/>
          <a:p>
            <a:r>
              <a:rPr lang="cs-CZ" sz="1600" b="1" dirty="0" smtClean="0"/>
              <a:t>KA </a:t>
            </a:r>
            <a:r>
              <a:rPr lang="cs-CZ" sz="1600" b="1" dirty="0"/>
              <a:t>1 - </a:t>
            </a:r>
            <a:r>
              <a:rPr lang="cs-CZ" sz="1600" dirty="0"/>
              <a:t>Pilotní ověření regionální sítě koordinačních a poradenských míst politiky </a:t>
            </a:r>
            <a:r>
              <a:rPr lang="cs-CZ" sz="1600" dirty="0" smtClean="0"/>
              <a:t>stárnutí</a:t>
            </a:r>
            <a:endParaRPr lang="cs-CZ" sz="1600" dirty="0"/>
          </a:p>
          <a:p>
            <a:r>
              <a:rPr lang="cs-CZ" sz="1600" b="1" dirty="0"/>
              <a:t>KA 2 - </a:t>
            </a:r>
            <a:r>
              <a:rPr lang="cs-CZ" sz="1600" dirty="0"/>
              <a:t>Zpracování odborných analýz a </a:t>
            </a:r>
            <a:r>
              <a:rPr lang="cs-CZ" sz="1600" dirty="0" smtClean="0"/>
              <a:t>studií</a:t>
            </a:r>
            <a:endParaRPr lang="cs-CZ" sz="1600" dirty="0"/>
          </a:p>
          <a:p>
            <a:r>
              <a:rPr lang="cs-CZ" sz="1600" b="1" dirty="0"/>
              <a:t>KA 3 - </a:t>
            </a:r>
            <a:r>
              <a:rPr lang="cs-CZ" sz="1600" dirty="0"/>
              <a:t>Zpracování národní strategie přípravy na stárnutí pro období let 2018 </a:t>
            </a:r>
            <a:r>
              <a:rPr lang="cs-CZ" sz="1600" dirty="0" smtClean="0"/>
              <a:t>– 2022</a:t>
            </a:r>
            <a:endParaRPr lang="cs-CZ" sz="1600" dirty="0"/>
          </a:p>
          <a:p>
            <a:r>
              <a:rPr lang="cs-CZ" sz="1600" b="1" dirty="0"/>
              <a:t>KA 4 - </a:t>
            </a:r>
            <a:r>
              <a:rPr lang="cs-CZ" sz="1600" dirty="0"/>
              <a:t>Mezinárodní </a:t>
            </a:r>
            <a:r>
              <a:rPr lang="cs-CZ" sz="1600" dirty="0" smtClean="0"/>
              <a:t>spolupráce</a:t>
            </a:r>
            <a:endParaRPr lang="cs-CZ" sz="1600" dirty="0"/>
          </a:p>
          <a:p>
            <a:r>
              <a:rPr lang="cs-CZ" sz="1600" b="1" dirty="0"/>
              <a:t>KA 5 - </a:t>
            </a:r>
            <a:r>
              <a:rPr lang="cs-CZ" sz="1600" dirty="0"/>
              <a:t>Osvěta, publicita, </a:t>
            </a:r>
            <a:r>
              <a:rPr lang="cs-CZ" sz="1600" dirty="0" err="1" smtClean="0"/>
              <a:t>mainstreaming</a:t>
            </a:r>
            <a:endParaRPr lang="cs-CZ" sz="1600" dirty="0"/>
          </a:p>
          <a:p>
            <a:r>
              <a:rPr lang="cs-CZ" sz="1600" b="1" dirty="0"/>
              <a:t>KA 6 -</a:t>
            </a:r>
            <a:r>
              <a:rPr lang="cs-CZ" sz="1600" dirty="0" smtClean="0"/>
              <a:t> Evaluace</a:t>
            </a:r>
            <a:endParaRPr lang="cs-CZ" sz="1600" dirty="0"/>
          </a:p>
          <a:p>
            <a:r>
              <a:rPr lang="cs-CZ" sz="1600" b="1" dirty="0"/>
              <a:t>KA 7 </a:t>
            </a:r>
            <a:r>
              <a:rPr lang="cs-CZ" sz="1600" b="1" dirty="0" smtClean="0"/>
              <a:t>- </a:t>
            </a:r>
            <a:r>
              <a:rPr lang="cs-CZ" sz="1600" dirty="0" smtClean="0"/>
              <a:t>Řízení </a:t>
            </a:r>
            <a:r>
              <a:rPr lang="cs-CZ" sz="1600" dirty="0"/>
              <a:t>a administrace </a:t>
            </a:r>
            <a:r>
              <a:rPr lang="cs-CZ" sz="1600" dirty="0" smtClean="0"/>
              <a:t>projektu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Krajský koordinátor projektu:</a:t>
            </a:r>
          </a:p>
          <a:p>
            <a:pPr marL="0" indent="0">
              <a:buNone/>
            </a:pPr>
            <a:r>
              <a:rPr lang="cs-CZ" sz="1800" dirty="0" smtClean="0"/>
              <a:t>- transfer </a:t>
            </a:r>
            <a:r>
              <a:rPr lang="cs-CZ" sz="1800" dirty="0"/>
              <a:t>informací z národní úrovně na úroveň samospráv a </a:t>
            </a:r>
            <a:r>
              <a:rPr lang="cs-CZ" sz="1800" dirty="0" smtClean="0"/>
              <a:t>zpět</a:t>
            </a:r>
          </a:p>
          <a:p>
            <a:pPr marL="0" indent="0">
              <a:buNone/>
            </a:pPr>
            <a:r>
              <a:rPr lang="cs-CZ" sz="1800" dirty="0" smtClean="0"/>
              <a:t>- podíl </a:t>
            </a:r>
            <a:r>
              <a:rPr lang="cs-CZ" sz="1800" dirty="0"/>
              <a:t>na realizaci politiky přípravy na stárnutí a implementaci </a:t>
            </a:r>
            <a:r>
              <a:rPr lang="cs-CZ" sz="1800" dirty="0" smtClean="0"/>
              <a:t>opatření v regionu</a:t>
            </a:r>
          </a:p>
          <a:p>
            <a:pPr marL="0" indent="0">
              <a:buNone/>
            </a:pPr>
            <a:r>
              <a:rPr lang="cs-CZ" sz="1800" dirty="0"/>
              <a:t>- vedení jednání odborné regionální platformy</a:t>
            </a:r>
          </a:p>
          <a:p>
            <a:pPr marL="0" indent="0">
              <a:buNone/>
            </a:pPr>
            <a:r>
              <a:rPr lang="cs-CZ" sz="1800" dirty="0" smtClean="0"/>
              <a:t>- </a:t>
            </a:r>
            <a:r>
              <a:rPr lang="cs-CZ" sz="1800" dirty="0"/>
              <a:t>p</a:t>
            </a:r>
            <a:r>
              <a:rPr lang="cs-CZ" sz="1800" dirty="0" smtClean="0"/>
              <a:t>říprava akčního </a:t>
            </a:r>
            <a:r>
              <a:rPr lang="cs-CZ" sz="1800" dirty="0"/>
              <a:t>plánu vč. souboru </a:t>
            </a:r>
            <a:r>
              <a:rPr lang="cs-CZ" sz="1800" dirty="0" smtClean="0"/>
              <a:t>konkrétních opatření </a:t>
            </a:r>
            <a:r>
              <a:rPr lang="cs-CZ" sz="1800" dirty="0"/>
              <a:t>pro daný </a:t>
            </a:r>
            <a:r>
              <a:rPr lang="cs-CZ" sz="1800" dirty="0" smtClean="0"/>
              <a:t>kraj</a:t>
            </a:r>
          </a:p>
          <a:p>
            <a:pPr marL="0" indent="0">
              <a:buNone/>
            </a:pPr>
            <a:r>
              <a:rPr lang="cs-CZ" sz="1800" dirty="0"/>
              <a:t>- realizace kulatých diskuzních stolů pro odbornou i laickou veřejnost</a:t>
            </a:r>
          </a:p>
          <a:p>
            <a:pPr marL="0" indent="0">
              <a:buNone/>
            </a:pPr>
            <a:r>
              <a:rPr lang="cs-CZ" sz="1800" dirty="0" smtClean="0"/>
              <a:t>- zprostředkování odborného poradenství pro seniory a jejich rodiny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7743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259632" y="36401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1"/>
                </a:solidFill>
              </a:rPr>
              <a:t>Problematika širokospektrální se zaměřením na specifika našeho kraje</a:t>
            </a:r>
            <a:endParaRPr lang="cs-CZ" sz="2800" b="1" dirty="0">
              <a:solidFill>
                <a:schemeClr val="accent1"/>
              </a:solidFill>
            </a:endParaRPr>
          </a:p>
        </p:txBody>
      </p:sp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9856" y="1484784"/>
            <a:ext cx="7884368" cy="4896544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77864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775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Regionální odborné platformy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8229600" cy="460851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 smtClean="0"/>
              <a:t>Představována </a:t>
            </a:r>
            <a:r>
              <a:rPr lang="cs-CZ" sz="1800" dirty="0"/>
              <a:t>budou </a:t>
            </a:r>
            <a:r>
              <a:rPr lang="cs-CZ" sz="1800" b="1" dirty="0"/>
              <a:t>aktuální témata podle jednotlivých regionů</a:t>
            </a:r>
            <a:r>
              <a:rPr lang="cs-CZ" sz="1800" dirty="0"/>
              <a:t>, na nichž se shodnou </a:t>
            </a:r>
            <a:r>
              <a:rPr lang="cs-CZ" sz="1800" dirty="0" smtClean="0"/>
              <a:t>aktéři zapojení </a:t>
            </a:r>
            <a:r>
              <a:rPr lang="cs-CZ" sz="1800" dirty="0"/>
              <a:t>v rámci regionální platformy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dlouhodobé udržitelnosti systému je třeba klást důraz zejména na </a:t>
            </a:r>
            <a:r>
              <a:rPr lang="cs-CZ" sz="1800" b="1" dirty="0"/>
              <a:t>oblast prevence </a:t>
            </a:r>
            <a:r>
              <a:rPr lang="cs-CZ" sz="1800" b="1" dirty="0" smtClean="0"/>
              <a:t>a podporovat </a:t>
            </a:r>
            <a:r>
              <a:rPr lang="cs-CZ" sz="1800" b="1" dirty="0"/>
              <a:t>koncept aktivního stárnutí</a:t>
            </a:r>
            <a:r>
              <a:rPr lang="cs-CZ" sz="1800" dirty="0"/>
              <a:t> a </a:t>
            </a:r>
            <a:r>
              <a:rPr lang="cs-CZ" sz="1800" b="1" dirty="0"/>
              <a:t>bio-psycho-spirituálně-sociálního </a:t>
            </a:r>
            <a:r>
              <a:rPr lang="cs-CZ" sz="1800" b="1" dirty="0" err="1" smtClean="0"/>
              <a:t>well-beingu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u="sng" dirty="0" smtClean="0"/>
              <a:t>Obnáší to: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1. Zapojení 15 – 20 regionálních odborníků, mezioborově </a:t>
            </a:r>
            <a:r>
              <a:rPr lang="cs-CZ" sz="1800" b="1" dirty="0"/>
              <a:t>zastoupených odborníků z regionálních institucí a nevládního neziskového sektoru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/>
              <a:t>2</a:t>
            </a:r>
            <a:r>
              <a:rPr lang="cs-CZ" sz="1800" b="1" dirty="0" smtClean="0"/>
              <a:t>. </a:t>
            </a:r>
            <a:r>
              <a:rPr lang="cs-CZ" sz="1800" b="1" dirty="0"/>
              <a:t>Spolupráce s krajským koordinátorem, setkání platformy ve frekvenci cca 4 krát za </a:t>
            </a:r>
            <a:r>
              <a:rPr lang="cs-CZ" sz="1800" b="1" dirty="0" smtClean="0"/>
              <a:t>rok.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3</a:t>
            </a:r>
            <a:r>
              <a:rPr lang="cs-CZ" sz="1800" b="1" dirty="0" smtClean="0"/>
              <a:t>.</a:t>
            </a:r>
            <a:r>
              <a:rPr lang="cs-CZ" sz="1800" b="1" dirty="0" smtClean="0">
                <a:solidFill>
                  <a:srgbClr val="FF0000"/>
                </a:solidFill>
              </a:rPr>
              <a:t> </a:t>
            </a:r>
            <a:r>
              <a:rPr lang="cs-CZ" sz="1800" b="1" dirty="0" smtClean="0"/>
              <a:t>Kulaté diskuzní stoly k vybraným tématům a příprava krajského akčního plánu.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083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data:image/png;base64,iVBORw0KGgoAAAANSUhEUgAABvMAAALvCAYAAABYyDm1AAAAAXNSR0IArs4c6QAAAARnQU1BAACxjwv8YQUAAP+6SURBVHhe7N0JgJxFnf//enqSEMhBEiDkICeHHAElAUE5ggLKLvwFRARERFH0twgoHgsEFFGMoCgIiKsoHhiBRUTcZMUFlCCISBKUM3LmIAcJhEASjiTTz78/1fXtVD/pnum5e2ber932Ofp56qmnnp5mkk+qKnEAAAAAAPQyb//cRUP6NK4/xLnkgDRJ31HY1SdxyQ4udX1c4sYXjwJ6idQt8Isk1XJjkrrHCsvZrl+/++Z+7+KX9B4AAAC6DmEeAAAAAKBX2PeML41obOj32cLqhwp/GN61uBdAU1Ln5iepm9mQbPz+36/+9gthNwAAADoRYR4AAAAAoEfb93PT3pHPp59LnTsxcUn/sBtAC6RputG55DcNDe6yh74//R9hNwAAADoBYR4AAAAAoMeacub5F6bOXZQkSZ+wC0AbFX6mLhk0rO/Fsy++eGPYBQAAgA5EmAcAAAAA6HF2P+Oigf0bNtxQ+EPvMWEXgPaUujtcv76nMKceAABAxyPMAwAAAAD0KD7Iy214IEncpLALQAfw8+n17XsQgR4AAEDHyoUlAAAAAAA9Qv/chp8R5AEdL3FuV7d+ww1TL7qIYWwBAAA6EGEeAAAAAKDHmHzWeV9KEvehsAmgoyXuiDWrNlwUtgAAANABGGYTAAAAANAj7H3GeTslueTJJEnoJQR0slzO7f3Q96f/I2wCAACgHdEzDwAAAADQIyQNyecI8oCu0djozg2rAAAAaGf0zAMAAAAAdHtTvnDRtumG9YsTl/QPuwB0ojRNN/ZJGif8/epvvxB2AQAAoJ3QMw8AAAAA0P2tX///CPKArqNesY1pn8+FTQAAALQjwjwAAAAAQE9wZFgC6CJp4o4KqwAAAGhHDLMJAAAAAOjWdj/jooH9c+tfYb48oA707bvd3O9d/FLYAgAAQDugZx4AAAAAoFvbMtm4D0EeUCfWrz8wrAEAAKCdEOYBAAAAALq3XP6QsAag600NSwAAALQTwjwAAAAAQDeX7BhWAHSxNHGTwioAAADaCXPmAQAAdIL0+f8esbFhw/4556amqXuH35mk4/3CJX4JALHUpQuKK8mCJEk3Fr4tHss7N7tPg7svGX0y81FFJp91/p8L36X0zgPqQOG76555V3/rPWGzx1k77vgRSZ9k/zSfTE1c6n+nSxPH73RAN2a/cyWpW+CSZGPhz2uPJbl0dmNDw32Dn7qR37kA1AXCPAAAgA6SX3zDDmma+2LhD4dHJC7ZNewGgDYrfK/MT9JkZpLLfz835pQXwu5ea/KZ5z+cJEnxH0oA6FqpWzD3mukTwlaPsG6nk3dIGzd+MUnSIxy/0wG9TDq/8D8zXa7v9wc8M6PX/84FoOsQ5gEAALSz/MJf75O6/BdT5z6UJEmfsBsA2l2aphsLf6j7Ta7BXZbs8NF/hN29zpQzpz1f+NMtPWKAetCDwrx1E0/cp/A9+8XCauF3OsfvdEAvlqZuY2HxG5fPXzZw4S299ncuAF2HOfMAAADaSZr+uU/jwhnfSJP0IZckJxLkAeho/num8H2TzycP+++fwvdQeKtXSV26Q1gF0NV6QLCeTp3aZ92EE75RWHsoSVzhdzqCPKC30/eA/z5oyD2s7wd9T4S3AKBTEOYBAAC0g3TJjG3zi5b8j0vchWEXAHSuwvePvof0fRT29Br84wkA7eW1XU7a9vVF2/M7HYDqCt8P+p7Q90XYAwAdjjAPAACgjfQX542N6V9ckhwRdgFA1yh8D+n7qDcGegDQVvqL+YaNjfxOB6B5he8JfV8Q6AHoLIR5AAAAbaAh7fIb0xsSl+wadgFAl9L3kb6XeuuQmwDQGhoyr2FD4w2Fb1F+pwNQo2RXfW8w5CaAzkCYBwAA0Ab5RUsv4l9vA6g7he8l//0EAKjJ64tG8DsdgJYrfG/47w8A6GCEeQAAAK2UX/jrfZhPBUDdKnw/pS/86h1hCwBQxbqJJ/I7HYDWK3x/rB13PL9zAehQhHkAAACtlLr8F8MqANSlfKM7N6wCAKpI05Tf6QC0TS7H71wAOhRhHgAAQCvkF9+wQ+rch8ImANQlfU/p+ypsAgAy1u10sr4j+Z0OQFt9KHyfAECHIMwDAABohTTNfTFJEiY6B1DX9D2V5nOfC5sAgIy0cWPhdzrH73QA2sR/j+Q38DsXgA5DmAcAANAKqUuPCKsAUNfSJD0qrAIAMpKE3+kAtBt+5wLQYQjzAAAAWih9/r9HJC7ZNWwCQF3T91W6ZMa2YRMAEKwdd/yIwrckv9MBaCfJrq/tchK/cwHoEIR5AAAALbSxYcP+YbVHeW7RirAGoJJ/O+Wymn9O6u3naWOjOzCsAgCCpE/SI3+nA9B1Ghob+Z0LQIcgzAMAAGihwi9QU8Nqp/rOD2e6hrEnb/ba5aAvhCNaR+ernM9e8LOwB10hbv+bf/+Au++hf4UtdIZsm2d/HvTzN3Hs8LBVncrRz9POB55TV8+wq763AKCepfmk7r8bBzx3szt62eywVf9GL7jNv8xPX3vW34OW9WZV4/pSfR9dvzrs7VhtbY9b1i5yey6e5ctQvf/4+rLwTu/w1zdf8vd+0JI7/fOrR93hewVA90SYBwAA0EJp6t4RVjvVl//jKHfp+Sf59afvu8I1Lprhl88ufLFNgd5Tf/mee9/UvcJWfbGgsSW6ayh50jHv9j2/FADd++B8d+C+bwvvNK27h7Btqb/aSuFZezjhA+9y37zqd75MPYcvfubI8E7Rn/76uPvBNz/RbKCncmbf+tWwVU/SSWEFABAkLu2S3+l6sq8P28u/zDv7b+MuGfZ2v5TnN6x1V6ye79fl8y/NDWvltF+hTXxse1IQdPTy2W5i34HuvtGHuz37DQnvdKxse7SE2u7jKx7wdVcZpw/eye3Sd1B4t/7Fz1qhpIK5llDgevzyv7gvD9nd/aXwzIY19Avv1JckcfzOBaBDEOYBAAB0I2NHl//BX8HCr6850wd69dQLqL0oaFRoWauWDINYbyy8m3rc1zcLkqpRb7H/uuGusNX9tOV56Ty1VXu64OxjfJn6uYpDO/1s6b3uLE2TPmEVAIAO88nBO/qXUUh2zpBdS2HZhL4D/VIhnV4H9N/Ob2ddue0Ut27iCW6HPluFPe3vsm329qGQ1akzZNujJZY1vumXXxqymy/ja8P27NS6t9WHB47zvUwV4t3/5kr37v4tm1pObbZk/LH+vutamvI7F4AOQZgHAADQUkk6PqzVhdEjh/nlkmWr/FIUktgwnNV6tlmvN73+b/YjYW8xJLH96vUUH5ftRRUfm33fhhvUS2GIrVtPKh0b96qysmLal+11GA83WmuPxLgu2WvEsu1mL9XDxMfE9xvXK9su2o7boFpvtD/ccK4PL+MgKVtW3GaVWP3UNvE1K7VV/GxVf9PcvcTia+gVlyPZts+e35y4vbVei/h6cXup3W1/XG+rkwJVtb964MVGbT/UnfaFH4WtTeL2q1Y3ez++Tpeos+8tAKgHaeK63XejemeduuIB32vNhlpUjyftNxp6UcMQ2jE6PjuMpPZnh++0IQyb6g1nZWZf1svKto3K0nZcpoKoC1f9012/5ll3/MCxYW/x3uLeWzpndBTmaTseYlLH2lCLumftj88Xva/9Os+2VY565R2+9G7/ntoqbh9rBw2FqfJ0LSvDhrW066ltY9nrZVVqD23rOtn7i49RXdQrTdR2OiZ+ftlz47YRuyfVW2XZPcXvZe/X2iU7tGdcL9H5agc7T8uvrXo0vLuJhXdq989tvWkECt2HtW38uc3eg66r/dnr15vu+L0CoHsgzAMAAOgh9n1H8V9BW6igUEKvHcdt74OEmLZP/8h7S8fEw2wqSNLwnfKV79zirv/eZ/wxGuJTvcAsHFEwoXnB1DNQ72toQb1vQVU83KCCkPg6un7co0znqKyY7iO7T0HRdb/+U6neYverYEWhpF4q3/arvh8585rSOapDpWDLqM46ztpA7Wfhmq7/7IIX/ft2v9YeGgZVbSFHnHxp6Xq2rSEcta1j4vNMtWBNbWB10jPQMxG12XnfutGv23miQPD/nXKYX7dr2nCscbk6f8fx25fqpLIUcEm1e1Fb2PMVHa+ebFY/K8euo/ezbf/dHxX/cqva84rpWmp7nat70LEqUy/7bKh8nW/tqXJ0/zpH7aX3LURTSKd9ug9rm5i1o8q3+6z0ORTtP/zgPTerW0xto/f1yrYdAACt8YHls91v1i7yQyxqqMV9thjm7n5jeamHlgKRDy6/1z23Ya0fjlDH3fX6cnfE0j+XBX6tpWvGLzOyoX9Yq4163T06pnwkAoU3RgGSWACkcEghlui6h201wl332jM+lJP3bzXSDcn1K51n1DZy3IBiaKihGRUiDiscq3LUPvPeWuXbJw6O5OyX5vjzdYxealO1rdpR19MQnXoW8XnZ69VK93L56ifdoVuO8M9NdL92P4NzfUvB52GFY1T3jw6a4Leba5vYl16e57666hFfll3H2P2q55+uYe2ioT2z9bLwVpZsfN0fqzJ1fbXxd1Y/UTF0u33kVP/ssz0KrW3VpipDS93D11/ZPBQEgN6KMA8AAKCFEpfU1b+2VFCm8EKhh8IEhQrxkIB3zDjPLy1g8SHOuO19YFONhVcKK2z4Rzv+57fc65cKZVSOQjvRcRb4ZXsgfePLx/ulgiYdb0GZsZAlFodSRkGeQkijdd2vrmdz/+ml8ETni+obl/Px4w+uOiyp6mH3a8GLtZ9omFO7vo7T/S9a8rLfjikANbq2rmf1sfaKz1OwpetYMKRATOGUteMDc572Sz0DBXASt5kFRrH4mnqequuCF1b6bRm/w3a+LcTqFPfuNPG96POgMNMoEFN7W5upHN2vhYxWnrV13OOt2vOK6f7vvLf4lzi6B7tfXc8+QwoQdb7dg47T/INy3JHv9MulL77il0ZtY3XRuTpHz9tCSd2XqfQ5tJ8zGw5V52ePEQtERZ+buO06W719bwFAPeiO340KPRR0aBhK9XBTODJ71OHh3WJYI5oHTsMR6ji9VufXu++/2vYh2XVNe5mrtt2nRcM9qieW9bCyAE89s+56Y7kPcPSe2DUUnikc0n0rANT+Xwx/VymIs8BLYZLu03rPyczXl/jlqSH4ErWX2k3lqG1Ujs6bv+G1cESRwkEda+1oYdacwjXFAjsL8MSud9zAMX7ZEreMOMhfR9e7fvj+fp+GoxTdm4aplEO23N7XXftqbRujz88do95Tuk7M7ldlqH1UptpFz9eOt/kQH4zCPAV9uraO0bm/HzHV77/njfLfe6x3n/W6y1KIp7qrDPtMx23bXfA7F4COQpgHAADQDSlIs15EClgsmLDQR8MCGgty/vTXx/22whGdUwsFPjGVY1SOBUvmXfvs7JcP/eNZvzQ2FGhbKNhRCKOgyO7dQqOmKHRRwGjnqKdWNWorUfCp8xTG2D5RYNRUCGri9hcFVtUoGNJ9qfeX6me9wO59cL6/ts61e1bgVCn0qiR+VpXoPiwAa0r2XmJqo7h95OD9in/xpvuy8tVDTfXX5yIO9Jpjwas9O9XZgsNqVH5zx0i23mJDaaqNm6qn/ZzFZVS6bvZzr3sBAKAtrIeYAjELatQTShTs6D31qorDNYU+kg122kI9s9RDS9eK58hrjuqgMEq9s8TCGoVBKkv3p/eszmLh2WmDyq9j4ZYFaFaPP7y+1C/VY0495yZvMaysPV7Nr/dDSipM1Ktaj0X1erS2la1zff3yhY2v+6UFhHb9+HqtmRMvnkNuULhWtbqZWtvGqI2r1S17vxP7FNvsnf03zdm9W7+tw9omOkcBqrXn79a9EN7ZREGe6qhne+eoQ31oG/fuk/2i+7d66PMMACgizAMAAOiG1CNIPYj0akk4Im0NFCqFIJ1JvbPs3u3VXJ3Uayp7TrXAR6GhwjOFaJXCLg2vaOGS2jLu7dYa6r1mvdPilz1XBUvWC81CSeux11bx0J5SqZdhW+lerIeagtSmhjjNUvvrfAtDVc94qNBq7J4sGK3U4zBLP1NxcFip5yYAAF1NvZ/Ug+m5jWv98Iean8xCumWNb/plNepl1R4UWn1m5YO+J9fPhjf/D4OyFAIqpFIPrOxQm5VYeFbN6jDMpUIq9Saz9rCg8Oxofja9N2nxLD+kpOqhl3oEtoYCQoVjNtSmXe/jgyb6ZWeotW3aoqlgUvetee40RKa1p14xex563qLQUqFeHF4CAJpHmAcAANCDVOsZp5Dive/ew6+rx1Y2DKpl+D/rGWc9r9S7Tz2zYhaa2Px91bQmENQ5cQ/DWikIsqEaa6E54iTuAWftpSBK7WiBW3O932qh3lvZdjS6rsJD3buuZ6Fe9vm2hgIrDX9q99IaldrWAkGFpRoqVOGbhXIK9fQZqjWM1L3rWD0Lna/rNfX8dazuKzvvYS2sja0t1JuwWj013KoQ+KEevfXq6rCGptBO6M4sBPt5CNIU6j26fnWz89YpfGvKmvyGsNY0zWOmHlMaCjLuyVUL9bhT4KZAzYbabM4OfbYKa5UNieqg3l821Kb1StMwkMaGd1TbKVDSS+Foa9m8dQry7Hrv3bLtvx/WqiVt0xFuW7fYD+epUPOxwmfS2jTWXOAIAKgNYR4AAEA3YkFJtTBHAYoCpngoSevJZMNDWghnQYS931ygpyEeFaZYbzWbl8zmlpOvfOcW3wvOwjoL92xYwiwNJSkKTWoZMtPmyFNIZCzwMdn7sKEa4x5dqnOlIEb7dazCIKN9am9dQ+8ZlRdviz2feI42f15UJ6ur9eizZ6b7iFm7xs/KZIdvjO9fsnUVbdtx2fLiZ2iq3ktUbqW21XOM5z+s9FzjMLe5z52GlI3F50rcmzD7c1HpvqzdK7WB7bNALxbft34G9MwU+Bmda+1gn/u4R2Bbe3Ci51g+729u7tXTN3s99ssfhiNaR+ernEX33BH2oBJr/8d+eS2BHrol9YQyCsa+NGQ3v7504xu+p5iCMvU0i4dntJ5R8dCVouPi8mx4yqYoJNMQiRoO8/1bjQx7W0ZBpAIfBUDqxWX1q0bDP8r1a8r/O//faxf65VFbjfZLOWbADn75wJsv+R5zHyrccxw4KuhTqBm3RXZut5ZQUKjyFOTZ9Voyf2BbtaRtOsJrIQD+QKHd7b6zw2cqcGS4TABoO8I8AACAbkJBgQUjCusqBRXy1F++50M3Gy5Q58ThhIZv1Ps2j5lCBoVkCiuyQyDqXCtH4t5qCqHU8ymejy6ev0+Bm4WKKicbVqmXlp2r3nA2FKO2s+GUUSCpoEjl2jUvOPuYUsATz7Fm11PworLje1HvwkrDbKo+Ym2jl/YpMNI11G5WjnqIaVvv69nEz0fnK9xRHRTGWZ10Xzb0o50nemY6zq6pl9rRrmn10bm6F6v7cUe+0y9tvj2xa4rts6X263MTh772nrZVf+tNV+1exD4nalsFn3Hb6vlYcGzBr72n68W95So9r5jet8+IXmKfr+zzUL3tetZe1htV19U96N7jZ2ztL5of8ptX/a50LbWzrqF62Tnxz4eemdrMjte5uu/4c6+ltuPr6lj0biMm7+9GH/Bevz7pY2e4KWdN88u3Xn2lTYHepI/9hxs8tvOGdmsJCxpboqNCSbX/hPcfE7aalq3D2qWLWxWYPn37Tf68bHhI8IrWGLPwNnfqigd8j7avrXrUXb76Sb9/l76D/PLybSb75YFL7vTvqyeaXgqc4rntFDrJJ0JZKrO5UE3B32kr/ubXVZ7NkaZXc3O7GV1Dx8vtI6f6QK8SO0YUEn15yO4+ENLca3pP9VWoqPnp4p53Olb7vrP6Cb/9kYHj/dIo7FSgZ22oISJXtWH4UQWFCgYV5ElHh2dZLWmbjmA9A7+66hF/bX3WNASr2tlYcKp5Ho0+L/EzBgA0LwlLAAAA1Khx0Yw0rPZoCh3iYKYrKATRMI4KTgC0TeFnusf++W/KWdO61ffyqqeecM//8Xc+xNti6+JcRLbvbced4gaOGuP3tZRCI9n56BP9srvq6Puo1P5ZCiAHj53gxh5yRNjTvjq6/K429+rp3eL7Zt3EE+r+u0NDUSrwUvAlCksUiNn8dwpsLhw6qayXnHrPXfLKY374Q1Fwpx588dxnCubOeXluKYSyY45Y+me/tPnNYupxdfjSu8NWuTtHHernQFN9xYZaVGCj3ncaylJlqu73v7nSh02iHn6aB1DsWMkO1Sh6Xz3QFFxZ77qvDt1zs6E+dQ0NPapjlow/Nuwt0nCkZ6x8yLeN3tf1Tx00wQ/7afdg9xm3u2TvxajM/V/4oy9PvQ6bGnq0UhnZNpNKdbB92etLc21T7Z6k2nsK39R7s1K94jooNNbz1GdSn8drt9vX/fS1Z31gF5dn9ykK+2y+RLuOtb9p7rNUzwp15+/cAbQ7vlgAAABaiDCv86hXlHpHWW8sAK1HmFc/KoVJ6vX1r1tv8L3Ghu2yu9+nUOu1Rc/5dVEvviyFQurVZ9Q7TyGYeoFpKElRmUv/Nrt03HZ7Ti4LkeJjJX7f6ioKGlVHsXqqd9nAUWNLdbay4rpq39O33+h7DxoNd7nk/j/59S22Hlr2XrUwL66LVGoPE7eLekKqR56J23/di0tLZVrbSbWwTfUWlad7X/noPL8tqk+8L36W6pkX1zdbfvbeVOd+AwdXrFt3QJjXPiw4UdD2izA/Xr2rFEz1dBbmxcEkejfCPAAdgWE2AQAAsBkb5rIr5/lSHTSs4xc/U/xXuwDQGwzYfpRfWqClAEgvBV4KhGLa3nbS3qVj4mE2FRIqrBIFeeMPO8ofo5BIYZPCI7HwTcGT3ldgp/dtCEiFUdonC+6aWXYdXT8Os3ROHAqK7iO7T4HYS489XKq32P0q5FKAqZfKt/0Wdtk5qoOOrUT1UHvpON2XQkOFpZVY2KZ7tLBM11UQqHvTuspTO2ndAkhREKfr2LVsn8JQtbOFnTovVql8HavzRHVWWKh9WpfuFOSh7dTTSb2Vjl/+F7/d2UM3tpV6hvUmNtTphweO80sAADoCYR4AAADKZOd166o5vmx+OPXMA4CeTkGZwhyFcAqeFGaN3PeA8K7CnJP80nqGWWAV9zjLsl5/6gFmQ3fa8S8/WZwD88WH/+bLsVBLx1ngpwArNmr/4nBpCpZ0vIWFRkGWzo3pWAupjII8hZBG67pfXc/m/tNLAZmFWKpvXM42u+3lA7FKIV2/wUP8+2L3tX7tGr/MUiCo+4iHNtV11Sa6ntaLod2QUmAXU5tk66H7sHau1CaVyhdbrl/7ml+a7Pno+Z7fuNYPOygaUtDmHKtX6pmmIRA1V5sctlXHztNWD+J71lClGqIyHiISAID2RpgHAACAMgrPGhfNKHt1BV33hA90jyGlAKA1FKSpZ5Ze8ZCLa5cv8cu+Awb5pShMUgC0ZvECv/3aouf9ObVQuBVTOUblxNsycESxF5CGoIz1G7ipPq2loEvhl3q42b3Hvd2qUdhnPdn0ioekzLJebc1Rj0EFiRZ6toauo/Zb9tD9flv315byFPDF7aEQc+iO9T03FNqfhtTUMJWa763e5wYzmsvMQq0rtukdQ03aPWt4zZ91k2FQAQDdF2EeAAAAAABdYPu99/c9s+LeWbVSINYWbQmc2oN6m9m926u5OllPtvgV96iLqcedBX+S7e0mqoOCMxtytLXUO896Fr7y7Hw3bJc9wjstp8+EqE4qT7r6WQHN2bPfEB8+6nX7yKluWEPPH2YzvmfNk9cb7hkA0LUI8wAAAAAAqCPVesYpwBs0ZrxfV28wC3tMLQGf9YwbOKo4bJ969ymIitmQlDZ/XzWtCZl0TtzDsFYadlO9CGuhAE8BmwV+1ajHmwJC9fKrNqdeLawXoIK89a+trhow1kLto3tVjzyVZ8OFAgAAoHcjzAMAAOjlNEceavOdH850N/++OB9Me/vsBT9z9z30r7DFc+kNdjnoC2ENvY31EsuGdUZhkAKveChJmyvP5mKzEM5CKHu/uUBPc+0pLLIAynqRab9Z+rfZPuSysM7CPRv+M2vt0kV+qaCwliEzbY68uEfc07ff5M832fuwOfLsPkV1zoZw2e34vkzcS089ItXW/7r1hrLrS3bbKLDLsl5+FpJWUmv5ule1j+YWrGW4UAAAAPR8hHkAAAC9lEKphrEnu50PPKcsREJlaqPrfv0nt+87dgx7WkbtHbezwjuj9xTejdp+aKufS7Y8nmnXip+Hnq2C4JjeP/0j7yW07YUURlngpbCuUtgkkz72Hz50s6EidU7cy0whlN5XCKX3FTApJFPgpSEmYzrXypGdjz7RL0XB4aSPnVE2H108f58CNwsVVY5Ct9iE9x9TOvfp22/026LtamGVAkmFXyrXrjly3wNK4aEFd8Uyi9dTqKWy43tRcJbtBRcHoTpGtK3zdC9x+2vOPNVx56NPKm1bGGiBo8rQM9JxVp7uNw4Vxea1y4ZvOje+nsmWH7MydAzQWn998yU34Lmb3dHLZoc9nU/XVh1Ul56go+7n1BUP+HIfXV/5O7NWKkOvjnTF6vn+GloCADpXEpYAAACoUeOiGWlY7fYU+Ew97utu9q1fdQfu+7awF5UofPniZ450E8cOD3ta7t9OucxdcPYx7ptX/c794JufKJWl/X+44Vy/Lq15LjpH5ar8G3/3V1++UTi447jt3VN/+V7YUwz8Ro8c1q7PvVKZarf/uuGubvEZa+82UbsXvi98D7y47SX7zDtDoT499s9/U86a1mO+l9ubwiIFZ9ajrysorNIQmQooURu1mebPa81QpvWg8LnrFt836yaeUDffHQpy9n/hj34OttjnX5rr52STW9YucqP7bOXe3X9bv90UBU6HL73bHbblCD+PXVdQ+HXXG8vdnaMOranOneGnrz3rfr/uhVa1SUfdzx9fX+aeWP+qO3XQxDbNvWdBXvYz1J4U4l246p/ukmFvd+cMKf4jBmyu8Cz4O3cA7Y6eeQAAAEANxu+wXZuCPFHQppBO5VhZ6pn18eMP9uttYQGUylfoGFOgFIdJCv4+cuY1Yat9VCtToaKuX+9BXke0yaXnn+QDvW98+fiwp0ihYRy2Aj2derWptx9qo/bSq7sGeWidW9dWnrfxwwPH+RBJ4dz9b66sm1Csu/r5mvI5QuvB+7ca6YOxtgR5AICejzAPAACgzinsUSBgr3j4PlEIEb+v7Zh6AMXvVxMfky2jGvU40vGqk152fjwXmF1f+xRi2DEmrl/23iR+PzvHmIYutPf0iuttddNLZWT3xe2q68ZlVaqHhtisNCRiXI7uL75GthwFWgq24iBHoV6tIZKVa9fKUk8vlZ8NHdUu1gbNidtbr6ym7q8anVOp7eI2r/Y5jj8z8THx/cd10npTWlr/7M9f/BmztlKZlT7bX/6Po/zzOOED7wp7itT7r9a2A9pCgZBUmuOts6gOGk5SvcxQG/XK07CjqG8K2EYvuM33qjpoyZ2+V5S2Kw0/GB+jl4ZVjIdUVO+776wuziFpx1g5Ft6pl93ntt70D2N0vg3PWKlMM6HvQF++6qbjVG87TvWyc2OrGtf7/XsunhX2bC57fd2fyqtkycbXq7aR7c/W/WurHvX77Rq6h1i2jtpWuXE7a93KfX7DWn/v895a5XvX2THxkJk6X+VZuZWeZXPUe1LXsfJVjvY1xY6P66L7iZ9bU+0bm1h43vF9tPYzKVaH+JhK9J6Oa6/rSlyWHaf6SC1to/211EmfCx1X7VoAUE8I8wAAAOqYggTNnfbra870oYCGKtSQhRYE6H31xHr6viv8+//vlMP8UIvGAhy9p5eGWozDBqMy7Jj3Td3Lb1cKX7LU20tl3nnvo77nms5XHZ9d+GKpjgqYVC+598H5vq5GYc6zC14snad7i0MaK8PqpnLtfZ173rduLL2na6jeFrbcMeM8v9R+G87Q6qtrKfDSeVZ/0bbaWvWwcixw0rUrUTl2T1/5zi3u+u99xpejXlnx/VgQZeUpANL9VXoeleg4+xxoqQDQ6pgN4Oyl93UdtYtRfWxbSztOmvu86H3N86b37Hnpc1KtzObaTmGX2knXOe0LPyq7rpWnIEzXEjtGn1Gj+zv84D1L5+pa2ldJS+svR5x8qa+jzrHPmGnqs63zVY6VZZ+D7PMAOopCNJujzea06wqqg+a6o5dZ8/SM9Bo0ZvxmcwGiPq3Or3cfXH6vm7LFMD/soHpWaQjCODBQyKBjntuw1n15yO7u9ME7ubteX+6OWPpnHyTIuD4DfAgjKkev/aIeeBoSUkMnKpgTnafzVY7K1CtbprnutWfc3W8sd18aslvx2oV1HaewQj3CdN3frF1UFl7oeDluwFi/zLLr6zyVqetbW1QKnD6+4oGqbXR2CCizPRNvXVcMwK7YZoobkuu3WSCWraPKvX7Ns25Y4VhdR/VScGf3Kodsub1f6p6tnUc29Pf7FB6qXhP7FN/TUtva3xLqPbmq0Bb2XHRt3X9L59k7evls/+yOHzjW16ep9o3pc3b56ifdoVuO8NcX3UfcfrV8JuUThXqrDhqq1dehcC8quxId117XtWchuq6O07Wt52KtbVNLnUTbk8PnU/eqz7XuHQDqDWEeAABAHfvuj2b5YMN69qhnl4VECiGWvviK3//QP571y7jHlwKE/5v9iB/a0VjApZAlpnDI2PFWZnN2HF/8ixEFM6I6KmxRHWMKWVQ/C9Fk7OhtfLgiOk/3umjJy35b96cy4vrr3o2CvHhbZet8CzN1HQUt2XqovtkhH7XP6r/vO3b0yyXLVvml9sftU4n1hFOoZGVbeT+/5V7/LCzAWfDCSn//ChZV5/geqrEgyD4HttTceGJtaiGVqM6qi64Th19xOKalztFxtXxeFLz+6a+P+3WdY0FWtTJraTt9BvTZUAhqbFhKu29j+xWi6Zp6X+fGw4rq+tqXPVdaWn/RZ+O4I9/p10865t1+mQ26K32243AyDu+yzwPoKArPppw1rezVFXTdYbsU/xIVTbPn1JXzG6LlFABoTjsNk/j7EcV52BQqmS+9PM8v7xt9uPvasD39sXopgPj+q8V/OKJzFR7Zul7WI0+9tuKeQwoedJ7Ov2XEQb5Mva4fvr/f97t1L/jzjIKw2aMO92Xquj4YKRyXDcNsW2a+vsQvjxtYOVS26/98+Lt8mbq+3bvdb6ypNlLQIhbeiXpqKfD50MCxPsBRaKPrxWGN1fHUQZuG8NV9KvjM3uv8Da/5IFT7RW2tdb20X0GSekba/ILar6UCHusxWauvDt3T/SU8a3ve8mALwjw9YwWRcbvp3uTaV5/yy6bos2DPReuikNHU8pnUM1Dwq+AzbpN9Cm1SjT6Pbb2uPQtdN/7c6trS0rZprk56/o+OOdL9ovBZtnvUtXXvAFBvCPMAAADqmHqMWVhm3rXPzn6psE2BgwIs9dJSDyCFLtYL7YE5T/vlqO2H+qUobNDxFmgYDftn7HgL1WqRraOFWzFdN0shioVeWRYmxvXXsTpHwZMoCIopTFMgZSzksTBKAU+l+ekq1bc11DsxZves52RhUXY+u1qo15dYTy+9YhbiKmRScKSQSu3UErV8XhS8qn11ffUwswCrPcTXjT+Psex+a5e4DhbC2Xux1tRfP0/NHVPpsy1xz9KWPg8AQPcQ96BTMKAASEGUemQpmNC6QiLrVScKpyTbQyhLQZ5CBfUwUgim3nk614I3BUTq4abXAyEsuueN8t7wCl+sR5NoDj55fP2rfmlhmIVjqrd6Juk+9uxXuUetXd/uQ3R/uk/db3bYxGwb2XG6luqm0C0+z3rpfWTgeL/85ODiP7T6w+tL/TKuY9yur+bXu5++9mypTeLeXk2Z81bxH3CJnauXaWmvOj1XKyMOjmpl5yzcuK5Uzi/WPOeD2VpCJvW4NINyff3S2qLWz+Tf3yz+OeC0QcW2Nx8YsENY21w8n2Nrr2vPQteNP7empW3TVJ3MksbXS2XpBQD1ijAPAACgm1NPHwuK1FstG/R0lWoBR1Y8RKR6OKnnWntRCKNgS/PdiXrJdXao0l5hl1hPL3tZiGc0JKR6fWX3txeFqbqunq2elZ5ZpR5w7aVaqNdaram/AlL7fFoPO+sR2xT1IlSvUDsXANA7aJhHUW+wZY1v+vVq1COpKeolpPBDYVccgCgUEQ0ZaK+W9iB7OIQmFq7ZUJsW1H180ES/rMSuX82a/Maw1jS1kVjAaCGeeukpnLFQSqGiektZ4GN1tCE6Re9NWjzLnf3SnFKb1Nq76oWNr/uljo/bVD3AWkJhpHpQalhNK0NBbEtZ2KRz4/o093mpRa2fydfyG/wya7d+W4e1lqn1uvYsqmnvtlGv1/1f+GNZWc19vgGgqxDmAQAA1LFsTzOx4R81HKR6qKn3j3ojKaSwUE/74x58MYUY7333HmFrc3a8DS3YGupRqLo3R72jVBcLp+IA0IKcSsN9Vut9peAlO4ShhkbUPSu0aeq+25vqousevF9xSKe2sDKsR2IlCkV1PeuZ2VK1fF5sLjoFyPa8KvWAayvrJWjPuZpK7WJDYFZq95bWX+Vqzkqbk9J+vmqh0Dg+x64N9DaP/fKHYQ3oHTRfmuzad3BpPrZqFFi1hoItUU+97MuGI6xmTQhp9o6GS/xo6J2nkMx66L03zC9XiV2/mkG5PmGtsriNRL2nVKZCPBtiM+71J+qppcBGQ21aHW2ITlEoIxr609pCQzHWYoc+W/mljo/b0l5x766maH421VHzsy0ed6w/985Rh4Z3a2fBrc7N1kWvtqj1Mzk49GLLejL06Gyptl7XtGfb6LOmUFCfvbg8hdsAUI8I8wAAAOqYzdFlw/XJV75zi+9tZj2+bP68mIYsVBCisEJDcBobbtKGtrTQJKbj4/JbStdQABT3DrNgK66n7TN2nlH9FcypPnaeltYWqqPu3YIcLbNzvklcTqWAMlsv63VVaZjRWnpkGdVT1621J2BcBwtsjZWhediM7tfaQm2ne1foZLQvLlPzxWXF16nl8yK2z2SHFs3W3dTadqqzepjGc+1ZmdnPa6V2yc4zmdWS+mevF1/HqL7Zz5BYeKd2rRQCVnoeQHtbPu9v7q1XNw13t+ieO/xy1VNPuLVLiz1gxPa3t6dvv8mN2r/pYAHo7uK50BQOqDeXwgENEajgQevq8RUP7Wc9zLKBlah3XHMsxNKQklnZ8zVsYbzPhqrcI+phpfIUpigkUw89zVUX9wTMsuvbfYjuT/ep+80Ozxm3kY6L28gorFOIp0BMbGhNc0wY3lHDiVod4/MVouke4jbNDjlqLEw0Ng+c5vHLtl8tz8OsDsdqrkGrW0vmyjMH9C/+bvKj1zb/Pb0l9amk1s/kO/sXh7KP53+Ue98s/32nVm29rt13e7aN9SDVcK0W2KqMeNhVAKgnSVgCAACgRo2LZqRhtVMoJFDvIKMQKw7KFBrEIZiCAwUIRj224t596i0UU7ih8MRcev5JZeGNlZ8t12TLl/ga2fcV0ljQEr9nPeq0HdchPkYhjXpVmWzdq9VRvfI0xGa211o8/KGuryDQhlIU1VWhXnwNBWaVgs7sUIoqz66n68chmdVTYZwCSaN2q3asZOur8rPHx1RXDb1pn4+4TvHnJr5GU5+XbHs39VlUmQrDmmu7SvWPPyPZ9+N7MPF1s5+RWEvrr1A8/tnT59LO173o+VX7bGevZfceX6PSvXSkwuenx/75b8pZ0zr1e7k7Uc+4nY8+yT19+41u0sf+I+wtfCZvv8mN3PcAt+yh+93YQ45wW2xdeW6s1lKIqJBw56NPDHvQHuZePb3wrIaWPct6VKhnt/i+WTfxhFZ/d9h8dqJhMMf1GVDqmXXVtvuUwij1JPvg8nt90KTj9L4FGHeMek8p+Praqkf9UJnqFXRI6BV3zpBd/XUUhFy57RS/TxSGHLjkTl+WXVtziKln3Y+2288HE5rn7fCld/vjFaIoLNMx6omkujw65siyMEw922xISPVuqxQ0muz1VZ561SmMi8+t1EYKaXScesHp/ozK1DCZovqqflkHFa5pQ1/+dsTBZXPDaXhLlauQ7x39hrrfriv+gwUdr15XFtZYGVYf9cpTfa39ra3EwkDr7Wj3E5cXszZUOPTBAWPcP9a/4uuk62XvN1apXKunfR5ezW/wz1flVitnwHM3+2XcQ80+ByrH7qPWz6TVy+qg9lDQpePj+2nv65664gEf2MafW927fSZqaZta6hR/5tSbUmyIV5Ufn9tShevzd+4A2h1fLAAAAC3U2WFePVAAcf33PlM1zJPODCXqkYK2bBCK5llYVy0kRfshzOud1Avv+T/+zo0+4L1uxOT9w17ne+b969Yb3HZ7TvZhXnvTdYftUvzLUfQ+vSnMU3h11av/8n/5rxDgS0N22yxsUYhxySuP+WNEgZOOi3uwqUfQJ1Y8UAq/FC5YQCZxKCLqBajwUKGH6NqHbTXCfW3onj78s+BCwaKOVWii8ETlXLLN2zfrPadjNHeYyskGfZVkr68A68Khk8oCNrXRcxvXusu3mVy6/2ptJBbiVAu+dA+aj05lLBl/bNhbpPqcsfKh0jUUFp06aIIPa+KQTMd95MX7fbvqOIWkFj5esXp+KWwU3ZPmDrRgtrkwT8/wnJfnltpEz/mKbaa4qUvv9KFUpXuSSuWqrK+/8mjpuYme3blD96h4bak1VJNaP5Oqg4W8alO1hT4nrQnzpNbr6mdK17V713G/KPysSS1tU2udVIbK0jNXePjVws+P6HNGmAeg3vDFAgAA0EK9Ncyr1tuJMK+IMK91CPM6D2Fe17AwLSsO1zQc5pL7/+TX415X6t322C+v9esT3n+Me/nJR9xri57z23a+et699WpxGNtCO/hlW8TlxXVUjzBR+Ndv8JBSfSuFgdXKiKnX3spH5/n1SR87o3Sfkr0P9SK0+64WPlo4KW877pTSulS7D1EdBo+dWOpBWO1adp7Y/nif1bnas4z3Z+9X23HPyOxnRvczcNQYv677VG/Keu/x2JvCvGrBTndjYZ4Cm7gXYGeyMO+xMUc2OcxnT9PTPksgzAPQMZgzDwAAAE1SWHfHjPPC1uY091dvn//L5ktb8MJKv0TtbG7ClsxHiNbZuOBXr29c9Ku78otu2DfsQidR+KOwRy8FRzJwxGi/VDijkEeBjt5XCGZz2CngsZBI4Y6GxdS2ytM5NoSmHaMgKqYASYGTXjrW6JraZ+/be1puO2lvX54CJF1DwZJon8Kp1xY9X9pWwKgwTOWZpsqIKQxTyKYyNQSojtdL4jn8VEe1iZWn61UqT2GX3pcFd80stae1ldVR++w+Bo4a6+/BqP2szXW+rqXri5WtOlvAZ/XVsaJjX3rsYb/f3rNnojDRrhXfr+oS36/qqWcd11/hnaht45ASaE82V92HB47zy86mMFFBnnpN9aYgLzYo1yesAQCwOcI8AAAANEk97qr1mLL5v/RSz7T7HvpXeKf3iOc01Px3agfUJp5XTnMVag46dJwkl2yZuOTQfJr8Lf/8jH8Pu9HBBmw/qhT+KIRSry8FQtbTqu+AQT7gs55ZCm/UIy9L++2cYbvs4Zej9p+aOW9TKG4hVBwaKVhSWGSB0PrXVvv31HtM+3X+0B2Lw6bpWjpHvQFj2me93HRvsn7tGr+stYyYjlcgadQW8f33GzjYh4Ni5a1f+5rfzlJbio63dtl+72JdVz31uF8alaNhQPVSLzddU8/G2lbnqy4K50TXjrdF56jd7Vp6z+oqWleZ2ec5/rBNPbgHj53g28AouIvLtPqLnpOFwUB7UICmoSWtR5yCtM7uGfbT1571dThi6Z/9toZK7C00T59e6pWnIT+zQ58CABAjzAMAAECraejNxkUzSq9Kc+r1dAo64zbQC7XRkKRxu/3gm58I76AjJUmSy+fS/8mvuHGXsAsdyEIZBTrqcaUwJh52Uu/XMmSihrbMsjCtEgVL6pFmPfMUKumlUMp6mcVB0drlS/xSwz/aOXHIZOx+Kqm1jKymylTYVmmYzqYoADTVys7uX/fiUr9U0Gl1V3vF1DNS92M9A195dn4p/NPz1Xtxm2u9EgsdK9E142dd6+cDaK0LV/3TB3kaXvNnYU6yznTvmyt8HTRH329HHNyrhpnUnHDfWf2En6vtjlHvCXsBAKiMMA8AAAAAehkf6L2RnxU20QlsKEXrpRez4S710tCOtQRgzVEZNlRj/GpO9pzWBEntUUZMPQqtfXRf6lHYUpXC0EoUdMZ1tznvxHrnWU/DNYsX+H0x9bqMz9erqbAS3dftI6dqzr1uHT6pJ5juQS/Nk6dArbP9Yvi7/PUfHXOke/9WI8Pe3mHJ+GNL906vPABAcwjzAAAAAKA3SNOysQ6TxO2UXzSjONkXOpTCOvW40pxpFuzY0IsK+RQKWfCjIRbbg4aRtN5mtbA5/FpyTlZ7lJGleeIGjRkfBWNDwzu1sbnyrG7VWC9H611YzTa77eWfpXrnad3ouapuepZt0R5lAAAAoOchzAMAAOgFNK9be1OZmvOsq7TnPWmuto5oo7aot/q0h5t//4CfU7AnzY3XnZ5Tbuzo/VKXvBk2vdSlF4ZVdBCFSRpuUSGdhoy0fdZT77VFz/ulaL965sUs9It7o9kcdRvWFZdiwzwazdemYT3tfLFrVmLz0ekco3PVK86o/Lg8u77NYVdLGTG7p7jM4jWK96H98T0pFI23a7Hgrpm+7eMedCojbndRGKded3pWcX0UJsb0DO0e7XkamyPPhuEU3buVZ+3U1HPTPIgqw+Y8lGz7tbQNAAAA0P0lYQkAAIAaNS6akYbVurfLQV9wzy580b1v6l7uDzecG/a2j3875bJ2L7MWCoQ+cuY1fn32rV9tt3n6Ovt+FGjZHHH3PfQvt2TZKrfvO3Z0Ox94jt936fkn+TnlehKFv7onW3ZnHfU57EgNY09O1i/41X825JLLwi6leS5J84flxp9yd9jTLU05a1rdfi8rQMsGdKJASEM4KrSJ51bTMI3aVrCkITk1/5wphlJjy8Iy9fbTsI8KgMTKley1dazE52tYyTjoUnhlYVFcloa4NKqb5o/T/HJGZVu4Va2MWLZuGprz6dtvLJ2na2h4TgVZdm/aJ9pWO2Xn0lMwFreXqM3ioU3j+xBdNx4GM76eqDdglp6ZgshqQ6bGz9Pat9L+ZQ/dX/G5KQys9IzidrX2qVeFdu4Wf9+0buIJdf873aPrV7v9X/ij+9DAsX5Iypa6Ze0i9/VXHnXPbVjrhuT6ueuH79/rhrPszv765kvu8KV3u8O2HOGHdu3urlg938+ReMmwt7tzhuwa9vY8A567mb9zB9Du+GIBAABooe4U5olCKmnPoEpBxqIlL3dZIKPwa+pxX2/XEEUB07v22bnTQhn16Dri5EvdHTPO88Fe/HzUe60nhnkWYMZBZnfWEZ9D/WyNHjmsQz6HCvO03Ljo128kLu3vdxak+fS+PuM/elDY7JbqOcxD57EwLw4W0TUI89rPqsb17hdrnnO799u6xSHc8xvWukmLZ/kQ70tDdnOv5je4UwdNcBP6DgxHoCOcuuIB945+Q9slrKrHMM8CZs3311KEeQDQenyxAEA39LPjZ45o7JPsn+bd1DRx79C+xKXj/ZsuCUugu0v9hDGpSxYUfmHZWFh5LMm52Y2u8b7P3PiBl/whXYQwr9jjTyHUxLHDw55yCqq++6NZVQMbBRZywgda/i/MpSNCFJX5zat+1+m98/7rhrs2u4+eGuZZb7b/d8phhHkVdMTnOmZh3oYFv/p1Lpec5HcWpKnb0Gfcyf3CZrdEmAchzKsfhHn1wYKgnh6c1BOFr2MW3tZubV6PYd7XVj3qvrP6CcK8JhDmAegIzJkHAN3Ej0/+3x2uO2HWFYXXkxsbkmVp6m5zift84TfEQ/QqhngEeehJip/p4ufbHabPuz73ubRhpX4OfnzirO/o56J4bPenUEcBjr2y83ApkLP3LJwzCgDic6vNY6f9lcqIz1VIl92XrYuuJ9kgL66jDRUZi8u04Qmz4jpm78uuW42CIrVjTPcTn6dj4jLje1N48n+zH9nsfk1cN2unLJ0bl69z4n3Z8xRoNS6a0WRwE5cX163aZ6YldYjvSa9sG+t9vWI6Lq6HicuKn11cpsJb3W82yIuPj1/2PO2zZc/T3q/0HJq6p7ic+LNgsvXI3rvE5yl4qyT+WdArS9e397Kf2c7QsFXD18KqlySub/6FX7X8b+SAOpOdww/oCRTmDHjuZnf0stlhj/Prey6e5f74+jJ30JI7/ft6ff6luT5Mkp++9qw7fvlf/LrCk2wZ2XPVm0w9rmLar+BGddD1tK11q5OuoWuOXnCb31Z5KkNDe9rxek8BTlZT19c9aJ/KyLJz1OtQx6nsuByrg6lWV2u/LJUX1z1uU9G62sTK0Ut1t3aZuvROf5y1uV5Nae56Rr0p4/rrWdp96j6sHrG4HeN2i+letF/PTLRU2dpn59p7ojooyBM7Jn6+8XNt6n6aU8vnEwB6G8I8AKhzPzlx1j7XnTjrxqQx/7zCjMKLf1IJFH4OEue+pJ8L/Xz8+CMzfQ/V7kp/mX/nvY/6kEMvzW+nMMwCE72v4EzvPX3fFT5wsoBCS+vJo/d/fc2Z7rxv3bhZCKFzRMfoWG1biKBt0XWf+sv3/LqOE5WXDe0emPO023H89mFrk2cXvOjPs1cc2Kie6o0Vv1+pV556oqlH2o7jtnenfeFHpWO1XS04EYUncUBogYvmCzSqg46xMnW/6j0Y075bZ/09bG2ic9Wuan+dq3IrhTBqK7WZaKn70T6dJ9a+Egc+TQU6ajdrO3sWTX1maq2DPiO6JytD11Ab22dLgZPeNxaSVaPr2HXVw1Fl6rk9+uSi0n1a2bYdf051D3Fd5OD9iv/JU29J22dl6370HOIymrunuJx7H5xfahPRMc39LGk9/gzZz05Mz1XsGLVB3G56//SPvLd0vnpm6rnpM2ufcS3j9mpvueEnPeVcWvY3mPmNrvjwgG5q7dLFpTn8NDed5pcDejLNgffB5fe6iX0H+l5OWl732jN+fjwZnOvrjh841q+rV5eO+eigCX5bQYnOVRlfHrK7O33wTu6u15e7I5b+ebOw59Z1i3zPsMlbDPNlDMr1Ce84d/ZLc9zdbyz3Q3jqGvPeWuXL+PiKB9yhhW2VLQq2FHSZ5q4/rKGfnyNQ78cBjt7TNVQXhVs67vo1z7phuX6+birH6pANkKyuOkYva7/4fhVsqa6i8g7baoRv06OXbwpB1b4Ks/YJ7aF6qu4jG4qjV+u+xdpcr2pquZ7Rfmtr316FdbtPDb+q5/+btYvK7lvHy3EDxrqPDyrOOfqnNzb9bix6vmL1vv/NlW5Vfr1/LnqpPD1Pe37j+gzw1xK7v/36b+u37bmuLpyv/fr8VbufprTk8wkAvQlhHgDUqYum/rnPdSfM+kbq3EOFzROdSzb9qQlA4H8uTkzyycP6edHPTXF/96G/xNdf5n/jy8eHPZuGw7SgSccouBGFMgq7jIINhSDWs0sBmcKKOIQRBQo2ZKOO1TlWprZ1jsK4mM6pFLj96a+Pl0Ilo9Dh8IP3DFubUwBowUxzxo7exoc013/vM2GPK7WPAo9K1Gaqr1G9s0HLkmWr/NICkkrDPOq+FrywMmxtMmr7ob7N7L7VXha2ZunaqsvPb7k37HFu6YuvlD03BToXnH1MKfDRZyAOjYz2jd9hu7K61vKZqaUO+ozE27qGztFnSuLgUeKwrjm6N1EZ//Gxw8tCM7GQy6h97R70fHR/auPs50+fCztOz0JlxM+ruXsyKkfvqQzVRZr7WVK7a72pNlDdFZTb/YuGoxV7vvo508+Q2M+exJ9ZCxStLh0h75Lbw2pRLrdPWAO6pYGjxmi41dJr0sf+I7wD9FwKTH4x/F1+uMLZow73+yzAUZDy4YHj/PohW27vj7Fw70svz/PL+0Yf7r42bE935bZT/EshzPdfLf+HJApUrtp2n9J19uw3JLzj/Fx8uq72awhIhTwqQ8erPJX99WF7+WMfjMK8Wq5/1Faj/fLWtYv9UiyIOnvrTf991PV1bdVBZSj4UTnzN5T30LW62vUsaJzzVvH3Q4VECul0D4+OOdKXp3tWeQoIrXeahUkqw47R8QoX391/283aXK9Kar2eids6vs84sBPblpmvL/HL4waOce8t1Ed+vuY5vxQFpXq+KkvBqHx16J7uL+G5WFuJPT9df2KfYphn96f7Fj3XbD3VzrqfOMxtTks+nwDQmxDmAUAd+tFJv9929IjX/8cl7sKwC0BzCj8v+rnRz0/Y0y089I9n/XL0yGF+aeKw7ePHH+zDB+vNpFDF/pJfwUE2WLPQLO7Vk+1Jp3NUpjnpmHf7bQvLtFTvoWoUMMUU1imAiXsgxRReqEeT9VqqhQIek22f1rBgyHo9qe0rBXqVQjq1l4VItVDQFvegvPF3f3XHHflOv67y9Z7Vw9rMAh6j4Oi6X/+pFMKaWj4z0lQdbJ+C05gCWZ3TVvGzq0X8GVa7KICr9GziADCrJfdUqRwd09TPkrX7vu/Y0S8r0c+BxPevMnU9e776udK19NzV+9FCxc7W0G/g11w0U1Ti0v75RTfsGzYBAN2A9YgSC2MUzjRFIZKOUc8xBVDGgr5siCSfHFz5v33qnWbXFQt53tl/03+Ld+u3dVgrqvX62lYwZD3HxIIo60Umr+bX+yE0NdSjXha2ZWXrunWur1++sPF1v7RQ77RB5fdq4ZwFY9a78QPLZ/vrqudaXG6tar2eydbfjnt8/at+eWqol52neqmnnnoxKoBVW6sXoYI1ayMLSv9tq1F+afQMrD3VU68W9lxVx18UnlPpeWwsXisOc5vSms8nAPQWhHkAUGcUROTyDX9JEndE2AWgRvq50c9Pdwv0mqMQSr10FNaIQoBKvbjaQuGgyreeXFpa8FOLOHCykCJmPZUsxGhqWMmmtDXUUztazyqFi9l6NkVtrrrrpeAy25MxpmemAEcBmijAs8BGPeT0nuoSv7JhoXqYKWBtSQAaa6oO9co+F3GvzHqxaMnLYa1t9LOi561nYyF9tR6nHSk34ugX886VTT7TmE82n+wSANCjLGt8M6xVpt5PbRX33stqyfUV4CjYUQ8yhTwKouJeZAp2Ji2e5YfQ1HCVemn4ydawUK+a1WH4StXptyMO9kGjrjtm4W1+uMyWqvV6zXk4hIIKvhSA2VCb1kPPhtcU6+1oPRwVlKpnoIbpFLWz5sjTsJrWnhomsxb2XPW87Fy9VJ+W6IzPJwB0V4R5AFBHNERgkm+4gXnxgDbQfHqFn6PuMuSm9fKxHj1GQZENW6kwR0GMwh6FAArdrJdPtjeWWOjQ1BB9OseG9zPqAaiwzXo4NRX8VBqK0kIplZsNoVQXe18hRrVhJaux9mnqnirN4xdTYKJrWjiqUE/1VNvGKt23Qia1eXyPzVEPLN2nrhsPu6heW5WuW4mGW9QzicPPWj4zplodrB01b1xMdbLQWPSsOovqqLoqxLT61dJGptZ7qqa5nyXr8acw1tjQreZd++zsl9aLz+h5v/fde/h1C5A1BKn9PGTr3FmSNH0wrHq5nDskrKIF3nq1LBPtkXrDPXa1Rffc4ef9Azqaze1WjUKqjtSS61vvM/UgswAq7kX2+Zfm+uXPh7/LrZt4gn9p6NHW2KHPVmGtsiFRrziFXxqK8s5Rh/qebxouU730WqIl16tkTX6DX+5duL6xXoMK8qyHng2vKerRqPZVD0cbYtOG55TLVz/pwzINjbl43LG+PXWPtbDnqkDRnkX80rCbtejqzycA1DPCPACoIzuMeP0ieuQBbaefI/08hc26puBIIYKGVLTgQqGG/vL/i5850m+LzYVmLHCyITjjYCw7b5jCoJiOzZYv8TCUcfCT1VzvLg0bqHvKXtfYXGzZYSWrUbtk5yrLhigmDmNO+8KPwtomKicrvh9dKzuEqMTlKuxU6NQc6634le/cUgqaxJ75ESdfGvYUWWAXB1g6T88yDj9r/cxItTqIAkmVa+Gtlnpm2WcfPyf1ZmyKhV/ZMMvYc7P66h50X7oPla37sjprX9xG2tY5MW3H7VXLPVk58XnS3M+Shajx/HtqV7H7UhsrnIvbycqLe6/G15DsZ67a57u95fq4si6yaZpsGrcMzVr11BNu7tXT3WO/vLbHhjCP/fKH/h4VNPVken56nsbuVyHm8nl/8+vSUe1g19C8f0BHUw8u9cZSD7Z4SMp4eMuO1JLray42Hatw6vfrXvBBjvUiEwVP2hefc08I/VpKw1jK9WvKf4f577UL/dJ6tanXm1H9Lttmb7++ONPT7tUQtlVT6/WMhuWMr/2H15f65R7RMKYW1inIU484DasZD1WpHo1qK/VwtCE2NZ+esd6A2me9H5saHjOuT/xcFRRmxcc2pas/nwBQzwjzAKBO/OTEWfswRx7Qjgo/Tz/+yMx3hK26ph53CiF2PvAcP+SegoCn77uiLLBTQGFDPIrNJ6YATr23FDrY+wof4uBAvX8UaNj7Olb7KoVyqofCiGzwE9M8YtkeTFkqu6leXXqv0vVj1h5aKsizsFFBkIUlCh4tuFGbKIyx+7ShGnWMzrHz7X1r55h6t1nvqlg8z5nKUxvrWs0Ngan2rDT3oA2paXXRS0GcAibdr1jQpWdp4Z0Ffs19ZmLV6qD20n3ofuy+9FmKn73aMP7s6H3Rda3djeqqOorqE/cmVL1UD+1XOeqJps+AfVZvnfV3f1x8LV1DbSxqZ70nei9ear9dq7l7istR+fpcmOZ+lnQPej+u4x0zzvPv6b6sLIXVel52jP28GT2L+BrqTWnXiMNAvZdt4/aW2+GjN6fpppnzksQl+Rd+dULYRDOG7bK7e9txp4StllNQpKDs6dtvCntarz3Lik362H+4wWM3DdEmCr4qBXwKpLprDz6FaGuXLvKBnu5r2C7FnrRbbF0cKlD3ptfAUR3zl8gvPfawG3sI/54PnefybSb75YFL7vRDRKqHm14KgqrNj9eeWnJ99RxT+KRwR0NsxhT6KNA7dcUDfn62gwrlrWrlMIwKkdQjTb3VNNSkylO5GmZSve9snr5PFPbpOjYn3GdWFju5W6i2a9/BfqnzdG96VQq3ar2e0X1OXVq8rtpKx6m94uMsrLOhLbOBoFjPRvUmtPn0jAV/Z6x8qFSf367b/B+rWG9AtYW1g9hzPWLpn/19WxmjF9xWCgdr0dWfTwCoV0lYAgC62HUnztLfgJ5Y3ALQTm46/aYjN3VRayeNi2aU/vK7p1F4oOEb4zCwEgUNcUCRpaEEFVJY6BizwCoO6GIW1lULpzqK1aup+wK6s8LP7WZ//mtc9KulhT8Wlro5pGn+d33GnXJs2Ow2ppw1rUu+lxVs/evWG3yo11N7VVlAuPPR1X9NVQj2/B9/5yZ97IxSANbdKIhUL0uFl9l7VXi5xdZDfbjZ3nTdDevW9LjPT6HNusXfN62beELd/0731zdfcocvvdsPX3j7yKl+39HLZvtwS0MgqneYGfDczX6pYQ3FztXQk9lhDv/4+jJ3ySuP+aBM1IvrS0N2Kwt3suWZSnUSq1d8fLU61HJ9Ue8szYsnf9vh/WXvKyRT8KQyFPQo7Dt10AR/vLVNtboqaNKcbtl6ab96yylkU5kKx746dM9SGKXhNK98db5/XxQonjZox7Iy1ItM4ZMCOL3/6+0PqDqPYHPXs/pfte0+/n5VtsrV/Vyyzds3K1fH7P/CH31Zj445smKIpvBQ11OZcTim3nPnvDy3FAbqmVyxzRQfIsb3qOMU5OlZi0LJrw0rDvWefa66fwWOV247xW9Xa/esWj8f9arws8PfuQNod3yxAEAd+PHJ/7tD0ph/vvC13C3m+AK6j3Rj2pCb8OkZ//5C2NEuenKYp55LCuCaC9HUE0o99CqFcXpPPQmrhWIK+jS/nfVOy+qqME/X1TCRzQWZQHdVKczbuPCG25IkF42tmi5rGPvRTRMSdRP1EOaJ1sWCH/XyWvnoPL9Px9j7FnopBFOPMPXKsjBJJrz/GPfyk4+41xY957dHH/BeN2Ly/n7Yy7deLc7bWLhnvzTVytK5619bXaqHlWXsHkw2kKsU5tmwkFZOpTAvrquovvG+bAAa1zkWh2tN1dXK3m7Pya7f4CFuyf1/8vvt/OyzaGt4pnax56NrWs8626/PwPjDjtrsMxGL61QpRBRrW1G9F9w1s2ob6rnYfXdU+Fgrwjyga1iYp2DTAjR0PsI8AB2BYTYBoA4kG9MvEuQBHaHwc9WYfi5soBkKsxSe1RKgKfD7+S33hq1igKfeenppCM5skKcAz95Xj71qQZ7YvGtLX9z0l8CdQfOfEeSht8nl+vw2rHppmlQfHxdNUqiiAEVBnIUoCngUnmn/sofuLwvg1NvLQhpRKGXva//IfQ/w2wqKFNAorNr56JNKx8RDajZVloZw1PCQ2lZdVJaCM6OwSXXW+wqUnr5987lFjc7TtSwwEgVIdm2FcXpfx6muonu3uqhdtK16VArT7FirqwwaM94vpam6qmzts3BMx+hYBWtqO2sDHRMHgmJDh9orbh9t6x7j99T21sYKFHVNCzgVyOmZiT1zHaMAzo4RBXkqS+/rpXpqX1Y8nKuCPPsM6D60bXQPei66lt7X9SqVB6Bnu3z1k3754YHj/BIA0HMQ5gFAfWCSDKCDJKkjnWmGBXEKsyoNi1mN5vKL5ypTgKeX5gzL0j57v6lrxPOuab4zK7+j6Trf+PLxYQvoPZIdRtwSVr0kcbn8ghsODZtoAQU86oml8CVLwYr13FLQYkGQwqtKFAZZ2GXzt43af6o/T/S+9c6SpsoaPHZCqU4DRxTnT9Kwjkbn2fvb7LZXWblZcUho1DtPoZlYkKTj9FIgV6m8uGdgzEJQhVwKphRYxcfWUlcdY+fYsXEb6DyxwE4hmIVueqnO1kNQ4Z0oELX3RcFbPK+e6qljYqqb9bQrtsdQ30PSKAC0uoieqQWR1cSfAYWc8f33HTDI18PeL35GNp+nC0DPo954Nj+dhsjUEJzx8KsAgJ6BMA8AutjPjp85wiWu+mDx3dTKtcXx85tT63FNaY8yajVt5qfCWvvpzPp3titnf6Xr76/w8/Wjk37Pn2abYEFcpRCuKRpisyXhXy3UM85Cv+aCv/ak61QaMhTo6ZLkPW/mnXstbHpp4v4trKJG6umlEKWpoRstZKmFhonMGrB960Y/rVRWrCOHYhy6Y/FXXOuRpuBMwVolcftYj7vssJO11LVSqKleedWseupxH85Zzzvrdai6WninEM2se3GpX+qZ2zk6P6tSPYzKFvVotDKaC/Kk38BBYW1zar9Kw3QC6B00D52CPA2v+bPh/E4LAD0RYR4AdLHGPknlf5rcBRRUnX7TkRVfz6x8PBzVNB2n46fN/KR7aNGmIfiyFPLouCvuuTDsaRm7jl4LVj0V9hbNmLNpvhXVoda6N0flHrzjEe0WTtXaVt3VHU/+xm03YGTY6loNruHAsAoAyEicezasemmSK45viJqpN1c81GJ3omDJAiUbLrO9enQpYFIPMeu1puDMerRVozZUjzPr7RfriLrqfBu6M341FcyKhr6Mj29NKFrpum2htrP20eexUs9FAD3Pnv2GaP5H/9I8ecMa+oV3AAA9CWEeAHSxNO82/VPfLrZy7TL36Xef6647cVbpJdsNHOl22q7pv3gxOm76UT8NW9V9fuo33CE7HRm2Wq6p6+w3bqoPCxWWPbXisZrrbhRCKWTLBmwr1y1zR+z2oUJ7jAh72qbWtuoqCi3VFq01f8U/3cn7nNFu7dUW9fRzBgD1JknzmyZAK0id2zGsokYavlKBnnp1rXrqibC3/qmu6mFmQVKlAK2tFN4pVFIQ99qi55sMyXSM2lABoA2LaWFdR9VVgePapYvCVvOsh+Ta5Uv8sjWsDVpy3eZofrw1ixeU2kdtCAAAgJ6DMA8AuliauHeE1S6l4Eah3b5jDw57NvVwO22/c/yyu7Dw7rK7/9O9b9cP+vWWUGCnIDNuCwV7J0/5bNjqHdRjsLUUpB61ex0N9ZS4SWENQDvSXIv20nyH6J6S1P0hrHpJmlYfyw9l1q/dNPec5mnTnGXqMWbDKIrNkxbvi8U9y2w9nlvNrhHPc6fjKvW6qrUsW2bDJOvtFqvWuysu18R1NAquNOSkgrh4uMpKisOVDi3NLyg2f12tdY3rW2qDtZtGkrV1q6vCRvVii0NYrVd7Xgr/9JwVOsbt/dgvfxjWitfNtluxbpuOtzny4uvEZcSyz02s/a1MBaVGZdYybCcAAAC6jyQsAQBd5Mcnzvpz4cv4kLBZNxTGKAxT7zn1rspSzzWzx8jJvqedUTCoIEi9/G575Je+x5+ce+i3y3rJKSx8fPk8N/2on4Q9xdDsx3+9LGy5Uu9AY/WK6Tpx8NYUnT/ziZvK6qtefAdMOLysDO1TGGX1rXSeUe+1W//5M7+ue7T62f1ae5i4HeK2yl7/8WXFv4SxZ5At57i3f8JNGXNgaZ/CWGvLSudL3L6qx/UPXlH1+egZ6xoKNyVue9X3/ufvLF0jW3/VVUOoxs+2K6XO3fPpm458T9hss8ZFMwpFAt3Tc4tWuFtn/d3PTyifveBnrZqbUOeprD/ccK67+fcPuI+ceY2bfetX3YH7vi0cgXrTMPbkqn/+27hwRj5JNv35MGl0R+YmnPy/YbPuTTlrWqd/LyvwiQMlDbuo4EpDHIp6jimAikMV9d5T6Cd2nCjY2X7v/UvBlWif5nqLr6EyX37ykdIcbQq+NLxja8pSfUUBmrHehaLeXQqXLJRSgKWQLS632v1M+tgZPvQyGv5R5arMarLtGVN5Ct9qravaZeejT9qsDTR/oJ0jVs/stSu1YXyv8vTtN5XNlWf3Vml/9vlYWKnedPHnI9tukq1bpc+VrmFtbKx99Ny6Yi69wj13i79vWjfxBH6nA9DuBjx3M3/nDqDd8cUCAF3suhNnPl/4Oh4fNuuG5s9TyJMN0yQOeSxgigO9OHTSMJIaZlHh0oo1y8rCnWyYZ0GTXTN7jr1vZVYKwnSO5mnbZfikUmhl7+t69zwzq1TXbDilY7Jhl8Ita4tsaBmz8+wYnaMejVtvuY2vo5VlwV8t9xAHeNbedp34eDvG2k3XuPfZO3y72T3Gx9s+hX/nHHLJZs8nfn4m+7x1ru5P92TtGj83hXxxuNj10gWn33TUhLDRZoR56E4Uuv3XDXeVBW1xL7qxo7dxJ3zgXWGrcri3y0FfcM8ufFGf/bCneNzB++1aOle98359zZllZaG+NBXmbVg049Wcc4PDpsYn/m7DuFO+FLbq3pQuCPNQO/Uee/Hhv5X1uEPPRpi3uQHP3eyXmtesvfz1zZfc4UvvdodtOcLdPrL2UeWPXjbb3fXGcvfz4e9yxw8cG/Y2ryPuoa3aUqefvvasO/ulOe6qbfdxnxxc2wjTrTlH7FlN3mKYu33E1Jrntbti9Xx34ap/ukuGvd2dM2TXsBf1jjAPQEdgmE0AwGYUBtn8eVk2h5r11lIQpOMU3igkiikA0vuinm/WA6wa9fSK59Gzc6xchVhxmVkWIilY0lx5CpdUnnoHisIxhW1GQVR2zjoFXgreYgqk4vOaYkNL6hyVP3fxfT7U0rqoJ51ofyUKy3QPmvdPdK+6tsI5Uf1UntrKvPrGy75dzDYDhruDdyz+ZZmuq+NfXrfCb8eO3etjpbbcdfjbS89H+yyYU7lat+dtVL7dk4JTUd1FYWb8HAF0LQVzCuHiHnPqlXfet2501/36T2Xhm0I+BX9ZT/3le2VBnqhcO1c99GT0yGF+ie4nl6YLwmqQ29TdGmgjBXkazhJA63z+pblhzblb1i7ywVBrqaw5b61yd446tEVBXnf26PrVpdAv9s7+2/iQTMtaVTqnWvlG7x+//C/u9ME7tSjI64me37DWB5Qm/mw3R0GqguhK4nJUvq4DAD0NYR4AdLn66pWnQEY9xxQgWU+u2PwV//ThUGz8sF388pmXnvRLo1ApywKfSiyIU88/vayHnFigt9O2u/llJQqRVO94WMlKdehI6okXU3spJLN7yvZ4y1qw6im/VM85O0ftElMIF4enDy6cXQoJRc8tG75VMjRT15bo7HZtu/rr/YqOoR5k6iH2b6dc5od+1LptZ9l7eunYSuIy7nvoXxXPifdrn9XBer9lz7Pgy1Qr11h5emndxHXTS+XE+9Rzzui87HUVzimkq4XOja+dpWu9b+peDLHZjeVTV/4vchLXO/6GFx1O87epZ56GIAXQOh8eOM6HGArx7n9zpXt3/23DOy2nsh4dc2Sbyuhubl1beQ7MPfsN8b3dtKxVpXOqlW8GJn3cHaPe467cdkqvDvJkQt+BfqnATa8D+m/nt2vx8zWbhjDOUjkK9BR2i10HAHoSwjwAQJkZc3/glydP+axfdjYFceoJFr/UA+yVN14OR3Q/Cj+z99Rc2KbegfHx8XCV1jtPIZ6sXLes1MPOqJeihYEKEyv1zAN6IoVTCpWeXfCiu/fB+T6w0vCS/zf7kbKQTOHe/zvlMP/+peef5Od7y4Zdop5nGjpSTvvCj/zxeukado4CrKfvu8If85Xv3OLumHGeL9tMPe7rvgw774iTLw3vFEMyva86Wl1UhlGAdvjBe5auq6EuLVRT3ew6ur7qYfXVddRzToGigj2dF9P9a7/et9BPS/XWEwsERcfufOA5fr0SlaH2bc28e6gfDQ0NfwirXpq62v92DahAc7hprjjNc9cVc7YBnU1B20FL7vQ9tPTac/Es97VVj4Z3N6cgQ8dle9kptMv28rLgTcM0fm7rzf/hjIILBRmjF9zmz1UZ6g0WU8ih/SpjzMLbfP0s+IipXnrP7uPUFQ+4VY3rw7vOTSxcKz5G19R2U9RLSvVrqtxKrM52TrU6x1SmjlO91Aa67ndWP+Hfs3KsvvYMtPzj68v8etzDS1SeXVvic6Sp8u2+P7B8ttv/hT/69yrdt+qp/XZ+pft8Nb+h7JhKz9jUei+iY+1zqzbTOU09F31edax6yelY+8ypDNVH9Vb5Vp61RUxhqIYOvX7Ns2W9Q1WmnWtlqjy1o+533lur/PCw9n78s6Ny7i689/FCGzU1HKnuTXWKf1at7gBQ7wjzAAAlmo9NPb4qDWVpPepsOMa4h52GeZSmes3VQr3qNIdeJdaLLA717LotobnoOlOl9mpKtV6OWRrmUr0Y9cxsaE+j+fp0XQsCsz0pgd7CwiXrLbZoyabvjIljh7uTjnm3Xz/uyHf65dIXX/HLLBs68htfPt4v5YKzj/HLW2f93S/N6R95ry9b19ZQlrLjuO1Lw1F+/PiDy4K17/5oVlmPNjtHFD7q2C9+ZtOwtQr9tM+CSXsvrofu0+qn8iyMNDr3ve/ew4eDcue9xb9oVJ0VJoqFh/KHG84tCyezFADqPN03urG+W/1fWPOSxOXyK24s/kcJaIURk/fXXIb+BfR0ChsUkj1XWH55yO7+NSTXz63ONx1WtYTmxNO8cJV6HF332jM+yPjSkN38UI4KPI5Y+ueyUEY9+lYV6mP103sKPuJAROGjQhbRUJIqa3XhuLg3me7x8tVPukO3HOHLEZ3TXMim9zVfnMrVHH+/KWx/onD9ptRS55jeP3r5bF/HW0Yc5HvPjeszwAeQomvrtV+FXonv32qkf2bZ+1C7ynEDKndYb6785u5bnx09K+1Xe+s41WNwrm84okiBoe7LytEz/siL94d3y9V6LwryPrj8Xv85VbkKxPRZUhs2R/MG2mdO9VHQpvvQ88l+Nio9L32W1UPUqK4qU1QX/9mLfn4O2XJ7v1Rb6329Rjb09/uMymtu7kR9lhUiDiu0j13H6h7/vABAPSLMAwCUaFhLBWrZXmOaJ8+Gf7ThHK0Hn8x84iZ/ns2hZiFb3BusUs8w9SiL2Rx5Ni+fzJhzrR9O0sq2+e/k+gev8EFVS3udxcNWxvfRnBVrqs/5Z3WwdjKV2ksBnN1jNpBUiKq21FCncQCogC5mz0jtYW0jOkdtaGz+w5gFonEwavXPho7Ztm3q2WbvJXvdniR12bmlUG92HF/8A381Cq5aOiRkPB/cqO2HhrVyY0dvPnxtU0NZKkjLhmB2vHoWSvy+1Tl+T0Gb9aiTP/318WbvTcerV6DCvlqH2myKBaKoX819b+VGHP1i4ZiNYdPb+NbGfw+rAIAmLGt80y8Vhnxt2J7+9ZfRh7uvDt3T72+LuGda/IoDEgU3s0cd7nskaShHC0IsvBHVRXWy+uk4eTCUo1BJgZHCkrgshYhZ1w/f37+ncrQuCt6qUQCpoOUXw9/ly1WZuo4CqaY0V+cshWQKZn5euI71ZtT1JvYphm1a16vaEKN6fmo3hVxm5utL/PLUQRP8Mqup8mu57++/+i9/zau23cffn47TPSuQiykQ1H4rR9sK9/TcKqnlXr708rzNPjsK4dSG1QJTE59n9xXfh57X14ft5Y+Nn5fqW+lz/MLG1/1Sz9zqorZTMKh21D5RW2tdrzjYjsvMhphZqrfqbNexn5f5G14LRwBAfSLMAwB4Fi4p6LLhGe2lYMkobFJvr/g40Xx1ouBN872JzlO5elkZmjNOgZGGgVQZCnwsqNLwkZ9+97n+WCt7l+GTSmHV9KN+6o+3907brzjsm11H5ahM9VhT+QoC9Z6dIzaXnpVhvdoUZFobZFm5KkflZsX3p3J0XaP2Ur3j9npqxWM+jIvbSucp5BOb+09tZefEw2waDUmqHnqxOAzUeZqzT9tqE9VT17C5CO2aqq/el3hOP5Vvcxjq3Oaerd6zZ7upvPIQEqgnNpSkDSG5ZNkqv2yJSuFdVjwnnobmlEpDeraW9c5TjztdS73umqJeguotqPtWnWxuv9ZSWegZEpeU/auMXN5t/je4AIDNKLxRmKFeTRp60AKK9pgfTYGFehvpdeeoQ/2+OKySfbYYVnYtzYsnj69/1S+NQg4NMahXNnyb81bx96DTBu3YbL3joGlQ6EFWLVQySxpfL11br1o1VWejnmHqVaiQTGGSgqzW+OTgHf3yD68v9Uv11FKPOQVncXDUEs3dtwWudu1qPjigfN5R9SwTC5KzmrsXPS+FgXrWv1jzXKl+z28sPsdqganJfuYs0Hxn/02/G+/Wb+uwVqRrashR+zzrc6werdp/zIAd/DH6+dGztM9TLT9DCvDin5Gmem/Kq/n1fkjP0j2HawFAvUvCEgDQRa47cVYaVlEnLLTSvHVxrzd0b6ffdGS7/d6zceGMPyeJOyRsos5ojjfR8JBGoZWGglRPNAVpCrI0ZKV6sNm2hqO04TBjCshsXjvr8abgTMGc5qpT77hqZdhxNmRl9jzVVfP7VeodZ8fG1612HbtnlZmduy57zZjO03x3Vp6CPfXas/oazaenXoTVevGpXtmyUV/S1N3TZ9zJ7wmbFTUunPH3wp8Q9w2brvALyhN9xp7cLf5DOOWsafw+BdSRuVdP7xZ/37Ru4gnt9t2hsOTrrzzqwyf18lG49+vtD/BDPYoCB1HgIAoRNAShwoc4mFNPPIVSdpxR4DBp8Szfi0i9iUSBhcIQhVnqaWSy+zUfmIYRVL2yNNSgeihZfWy7kuw9SLU6xBTQKOisJHufppY6i+qkXmJ2nHqWqVdYrFqbVrpnzdmmZ7lk/LH+WSoYUuhkAWGlc6qVX8t9V2rTWLXnYtfMfn5iTd2LPbdqqn0Oqj3vSm1gx1pZdi9ZVic9cw3hqtBRdI2fFd6zQE9tlb2u3VdWtfpXO16aasuWKtSVv3MH0O7omQcAQIYNP0mQB3RPCsf0MgqaZMELxX/N/dA/nvVLo6CqpRSOxfPE2Xx7NvylyW7rvJjmttMceHEdtK46W1h32hd+5JeiOfbiOfiMylEo1xSro8I9642nwFNz9mVZm8Xiuf6yCPLqX5KUD6FZSd65sg9Rmqat69qAXm/t0sVu0T13hK2We+vV1WGtvi2f9zeFVqUXejcFDjY0oIIE9XpSGNVSmiOuEvVoUpBhQV5T1uQ3+OXeWxSHCFdAorBLQdficcf6wMV6+ZnsHG3tRQGNAi2Fm7qmrq2X7qUptdTZ6DgFQup1pqFC46ElW0o9E1WeyrBhKTXUY0vVet8KIjtKU/di882pPla3+FUpCGurhRvX+Z+N7LUsKFXwrSFJHyv8DH2osE/h4Dkvz/XvVaPhORVwZ8usVn8FrKLPix2rOgFAd0CYBwBAxv3P3+mOe3t5zxYgliTuH2EVdWaXg77gQye9tG492eS/brjLh1gWhKm3nXrs2bCUCtrUC68aOz7u5SfWc090DV3XnHTMu/0yPk+sTupxp553Os+OOXi/XUvhmPWQs/eq9Y5TOQr57HpG92sBouoYB5tWpq5lbWJz36l+ek/Ue0/1k/jejI6rtB/1JnksrFTVkMvNDqte4pIBYRUoEwd1CrSy4du/br3BDdul5f8o6unbb/Kh2NO3b5oHtBJdT9c1bQkOW0t1WHL/n9zbjjtFPUPdFlsP9fVH76TeT0ahnoIEhSQKUuL3Kvm/KHhS7zvNV5alXk8KB6v1fNMQmfF1bGjFPcIwh6vDe8cNHFPq5ZQdRtGGR7x+Tfk/emqu/s1Zky/+WxIFbdbrSWXasJ7V1FLnmAKhXw5/lw/HTlvxt4r1ruVebLjHBwrXUg8xhUp2/ebE5dd634dtVQzX1GMsVktdm9PUvWioTQWNCswUPGa1x/WzxvUZ4O55o/I/Douvp7op1BN97mPZsHuHPluVzQ3ZHP1M6jNiAaJUqxMA1BvCPAAAIjbfnea0A6rJO1f2F96oHwq6FIDppXUFVbatlwVw2X22bsNZVqLQLT7H6Bzbr1cctmXfi69lssdke91l76kavZetf3w9vSy401Ccti8eljPbXqLee7Zd6frV9qO+1PS9tWFdcfLWIElckn/215t33US31J6B18BRY315q556wm9vsXVxGEHRvgnvP6ZwTPn8TrXY+egT3XZ7Tg5b1dn1FOjppfp0BQV4dp/bTtrbvfVqsQc0ep/5G15zoxfc5nv9aChBLRWSKCypFgRZiKPeW5ojTOcduOTOzXpqab/KUm8lo33xPF8KKKYuvbN0bZWpcqwXls33dsbKh/wxp654wP123WK/z6hXlMIehScantHKUrltYT3AFCbpPvVSmWqbptRS5yydo56Lao9PREMpWg9F7VNZelWjMqyHn3xk4Hi/bEql8mu97y8N2c0vNfSjfX4U3moeu7Zq7l4u36b4fasepPYZVDvrs1xrgNkSChf1WY7bX0NxKsjU/epzZ/VQG8iU0Laie1HYbe2k8xTK6TOrfUY/G/E1Ymp/fT50nzrmoMLPXLXesABQbwjzAACInLzPGe7zU78RtoDK+jT23dQdAAC6gVq+t3ITP7UwTdN82PQ29nUfCKvoxhS8vbbo+bDVdsN22d2X9/wff+dGTN4/7C1av/Y1/35H03XVM+6lxx7ulOtlKVCc9LH/CFuF+35ttQ/30DspuFE4pxBNc4JpqWBMc+ZVo/BMQ/0pNFHYoh5xCna+PmzTv6FQWGFzjGm+PM0Zpld23rGrtt3HB3camlLXVq/AO0a9pxTIfHXonr4+CkLs3NtHTN0sWLpimyl+WEv1krL7UIDSFgqUdJ+6lu7z1nWLfH3O3rr6P6CSWuucpXBH58Whka6lNtE+lfVqGIa0GqubAtH3bzXSrzelUvm13rc+BxqGU+1sn5/nNq51u4delW3V1L1o+7cjDi7VUddWe8e91tqT2kT3quvYZ/myVx7319uv/7a+jlYP9WDU8JlqM3Ptdvv6uqqd9Fk3Crq1z8rUkLTVhtnUz6TaWiGrytDPjXp0AkB3wGScANDFrjtxVrtNug6gutNvOrJdf+/ZuHDG00nidgqb6ME0x5yGqvz1NWdu1msO6A7S1D3TZ9zJO4fNJm1YOOOVXOJK3azSNP+7PuNOOTZs1q0pZ03r9b9PaZ46DW9pNPyj9RqzMC8On0S92hSIiYIoez8uS73slv5ttu91NvqA924W3mXpWuopVy1g0/CUj/2yOBKCqCfe2EOOCFub6jpq/6k+LJS4bs3Jlh+3g4bBfG3Rc7688YcdVbrHuPy4TUT3r4DS9mXrK9Ze8bV6u7lXT+8Wf9+0buIJ/FkMQLsb8NzN/J07gHZHzzwAAIBWSBI3M6yiB7MgT7TU/HFAd9OS76vCscWJloLEJRPDKuqYAiyFSZM+doafv02B07KH7vfvKcBa+eg8H8ZpPrrHfvlDv18BlAIqO0fvK0gTBVLaLwrydj76pLLhL3WcytLSzlF52qdrVWNBmwIyXVPhl463MozqsnbpIn+M6qHteD46laNr2cuG+xTNt6fQ0dohDjjjYTzVPnH5NgefwsrBY4sfe9VPoaT2qUyFftkgT3QNlUuQBwAAgI5CmAcAANAKiWv8QZqmxZnt0WOpJ57NF6eX5o8DuhN9T+n7Kmw2K3GubJKevEu6ZjIytMiGdWv8ct2LxSw2DpwswFIQVQyvij3Q+g4Y5EMrm39Oxygky9JccDpGZSrUUmgnKks98Cy8iwPAal58+G++HtZrT+coJCuGjeXXtnvQtVU39agTCwQVtKkOOt968InKH7pjcXi1Ybvs4ZfZshXeqV1E5escDZNp7Nrr1xbb1ai3YJaFgJVCPgAAAKC9EOYBANzKtcvDWu1ac05PVK/twPPpeLmxH3smSZJNf3sIAHVI31P6vgqbzUvTsm5ViXODwyrqmEIxBVIKtdRTTQGThVXVKMRq7hjpN3Dzj4DCN4V6CuUUqNVKw2eqnrGBI0b7pQWRkj2m3+Bi4KhQToFg3AtOAWNcB92TBZTVZMvP0vkKOtUr0TQ1N5/qAwAAAHQkwjwA6KWeWfm45hDzrwWrngp7mzdt5qf8OTPm1vyP/Hska79pMz/pHlp0b9hbHxTkXXHPhWGr9e548jdloeCMOZvmn0FRkiaMuQigruVy6TfDak2SfPJgWPWSxOXyz/1kXNhEHVOPO/VWEw2fqVCvOQr9bKjKYu+4V8I71SlEU9CloSV1XnaIzI5WqfdgTO/bPdkQm9ZzsSVG7nuAbw+FlnoNHjshvFOuUtgJAAAAtDfCPADopXbabg83/aifhq3aTT/qJ26Pkd3/Xx8rpFJY1Vqtbb9aWVjYmgDt/+b/1p223zlhq/WO2O1DPhRUWynEPXmfpofOMgo3Vf/eIDfuI3OcSy8NmwBQZ9JLkx0++o+wUZNk/Kg/hdVN+g44OKyhTilsUqimoE291CzUsyExK9HxaxYv8Mfr1ZLeZer9ZucoBLShJpujQMyGyzQ2lOWA7Uf5ZSWqpw0Jqle1QE/3qyE4bR5Aa4fWsN6Oq5563L9syM4s9dbbfu/9wxYAAADQMQjzAAC9knrU1TOFhdedOKvmAC32+PJ5/vz2cOxeH/NtdfCOtc0DoxDvx3/tXZ3VcmNGf8W59K6wCQB1Ir2r+P3UMknynjdTVz4faGO+cd+wijpWad45zYtnsr3uNOSlUQim82PWm23t0kV+aSw4FM0TVykEXL/2tbBWzgKxuDefhrJUGTY0ZlwvWfXUEz4AVE85URnajgNEHaN6rV2+JOwpWnDXzLC2idoo2xbarhQQar5Aa1cb1rOS5ob1BAAAANoqCUsAQBe57sRZaVjtFApbLrv7P8NW0afffa7bd+ymf3Sv3mD3PDMrbKk33k/ddgNHhC3nrpxd/LvBz0/9hl9/fFnxL3/ictSrTGGUUS+4l9et8OFUsadXMUzTOfc/f2epjOPe/gnfI0w9wVauXeb3xeWIen7FgZG9H+8/99Bvu+sfvKJUhrbjgEv1s2uJ6nfrP3/m10X1Un1t3yE7HblZsGb3oWPHD9ulLCBUneJ21PWt3a0942tuN3Ck7/UYs56DVkdRvU32uYnaQPXWOfGzzraHnWvlVbp+U+LnE7eNXTPb3vEzl+z7naFwrx32e0/6/H+PaGxY/3Dikk0/KADQRVKXLm9o7Ld3MuHDrZpAdcPCGa/kEldKJwrl3d1n7EcPC5t1acpZ0zr196l69Ngvf1gWUqlXmgVQCrpsyEn1NtOQnArDNBynGX3Ae/22esApOLPjxc4RlaWeahb+6Xj11IuvIRPef0zFOeYUjKn3nFGQp1Awlr0X9bSLA7PstayMbNl2T6IyFCLGPQPVe0/DcZpsXay8avci1o5NHdMbFdq1W/x907qJJ/T67w5scuqKB9xv1i5yf9vh/W7Pfl0T0j+/Ya373boX3G/XLXbz3lrl9x225Qh3yTZv77I6oeUGPHczf+cOoN3xxQIAXawzwzwLuyxMisMoC4UUQKlnlwU7FtbFgV4c5qnM2x75Zen4OFCzkM0Co2wgZvst2LHwS8HSOYdc4q+nYzSsp64lVr6VrbqsWLOsdH0Lk+Iy4mOyoZJYqGf3GgdNCtTuffaOUvmxbPvp/F2Hv70sfLPzhw8a6e9B96O2fPWNl309rV2139onrmMcOOoYu5a1QzYUUx1OnvJZX6bEZdm1rD0Uxqkd7Zjs86kWNsb3ae2tsjX3oj17Y/VT+KfefTrHnrM9w85SaL8O/b3HB3q5DTcmiTsk7AKATpem7p6GfN+TWhvkycaFv5qfJMnbwmahzPRffcZ9dNewWZcI89BRnr79Jh9WomUI89Ad/fH1Ze6J9a+6UwdNdMMa+oW9nUth3qTFs9zkLYa5Dw4Y417Nb3DXvfaMf+/RMUd2Wb3QMoR5ADoCw2wCQC+ioEXhkAU9WQp1FLJoaEVjIZrmYctSkKNedXHQpaBJ14gptFEYVIkCJAuj9hs31S91fauj3lfwZHQ97TMHTDjch1KqSywuQ8GT9SLTPguRVE+tW1imEExeeeNlvzRxe1SjgEp1iYM8o2tb2cW2GOG23nIbH1LG97ly3eZ1NArvxEJXWz64cLZfip6fWJmx+LlbmyloE+1XXez6Yr0CVQ+9FEYqxBM9j/kr/unX9ezseahOVqaWOs+erc6fMuZAv27P2erbU+gvzhvGjjrcMYcegC6TXqrvobYEeV7iXghrXpoklf8jDvRw6gHIEJpA7/H+rUa6c4bs2qWB2YS+A91jY450fxl9uK/L14bt6U4fvJNbnV/v5m+oPIQxAKB3IMwDgF7Cwq6dtt3NLytRzyoZuuU2fmkU9Ki3Xkw92NQjy0Kq1tpmwPCwtomGrKxG11XgqF5qemV7gpnsPdTCQi31NDTqVWfBWTWqg4Kwpo7LBmzatqC0Fk+teMwv7b71ypq7+D4f1FVSqZ3jHn1Zum/1yrNrqd31EvWw07r2q8edevNl7y9L99rcMT1BkrxnY8PYj56fpMm+Lk1/l6bl804BQHvz3zOF75tcLt3bf/8UvofCW62Wpu6JsOolaTowrAK9iubc237v/cMWgK509LLZ7qAld/qea1of8NzN7orV88O7xV51el/7Ry+4zX3+pbluVeP68K7z69qn97MvK8fK/eubL/ltsfNUpt7bc/GssuuKtvWe6qChOq1clffo+k3zcapc7a92vl1XgV5s61zfsAYA6M0I8wCgl8j2NmsrhV56ZYes7AzqCWY9xuzVVDDVEkftfqLvtabwU689RkwO71SnXm8Kt9Q7ryXU+83CMgWUcQ/EarL3HQ+LWUvwWCu1gYbOzF5P1PtQ6+ptqeNUf+s5WI164dm9KgQWDTXaU+XGfWROw7iPHptL8ru5NP2J5q8KbwFAu/DfK4XvF33P6Psm2eGj/whvtVlDkj4SVr0kSXL55bdvHzaBHk3z5GkePb1G7T+VnnlAHdEcch9YPtutyq93lwx7u9u939Z+v0K0Dy6/1/de0/7jB471Q1MeXTjWfGLFA37fhwrv6ZghuWLvOw1nuV//bf16JSpD5+1TOM7Ou3DVP93XVj0ajthEdXhuw1p/nOa5u+uN5e4jL94f3m0dhYGXr37SX3fXvoPDXgBAb0SYBwC9hPVUi0O9bJhiPeKeeelJvzQKmSqFWtazTL2zYpV6gbWXSr0E25NCQYVUGr5SLxsSsim6X81lp0DOhqdsjoI/DVVpIVk8dGgluwyf5JfZ4URNrcFjrdQG1lMzy563hle1UM96Dlaiuin0tXDQhuLsDXJjP/ZMw7iPnt5n7EdH5hpzE1LnTirsvlJzWvmXSxfoVTwaAMrZd4S+LwpbdxV2XanvEX2f6HtF3y/6nike3Y42NPw9rJUk6199V1gFejSFd1POmuZfw3bZPewFUC8UvtkQlBoWU7708jwfds0eVdx/5bZT3JeH7O7DP/V2U28+BWs69xfD3+WPuX54sdftxwdNdO+uEubdsnaRL0PDXN4+cqo/T9ee2Heg+87qJ3y5MQV4Vjcdr+sp3MseVysFeUcs/bNfv2PUe5gvDwB6OSbjBIAudt2Jszpt0nX1ilLwYnPcWSijYRNtrjfNi6ZeZgpeNCyielxpGEnbFp2nOdAU5imoUU8rhWwW7tk5Cm0Ujing0pCNCqysJ5l6aingifdlzxOrj0IgsWPUG87qrGBMoZvOsfcVrlkvNb2voC2+B7VFfO2Y1Te+p0rs3u1adp1K147vSSq1YfxsRHWM7zP7/HSeAkfdQ9wGMSs7LsfuL/tMxcqudIyuoWvp2PgzE29n20SyZel4m7MvW9+OVGg/fu8BgBo1LppR/vtJmn69YdxHLwpbdWfKWdM67fcpAM2be/X0bvF717qJJ/Dd0U1oyEoFcneOOrQsfFNQNmnxLB+wnTZox7DXuX+sf8X9Zu2iYi+5rUa4/V/4ow/lFPSJQr7Dl97t31f4JtlraHhN9crLXlPDYqp33lXb7uM+OXjH0nZclmTLq3RNsfPj62h4Tw3pqfv65fB3bTb0JurbgOdu5s+eANodPfMAoBdRmGLDIup12n7n+P0KWhS4iMIlhVwK2nRMpSBPZShgU9CmMMaGmbRASCGOgjCFOipDtK1QS+dYkCfap5DIQjjRedq2IE/ishUUqc52H+q1Fgd5oqW2LUyTeEhQ3aP263y7dzNlzIF+WW3+ObHQSuxaCroUtmlbZcbX1rHxdeJ55/Se2lDtqnuuRoFm/PxmPnFTKYxUb8VqQZ7YM9ZL66L20DH2TOPrK5iLPwd6We9A1T1uf/UItGBPdbA20Hsq39rTytL5orrpswAAqD95l26aaKggdeleYRUAegxGSOj+ljW+6ZfqAadAzF4K8sye/Yb4UEw97ayX3H+vXeiXO/TZyi8raa5H3Wv5DWGt/c3f8JofNvTCoZMI8roZvlcAdBT+lQAAdLHO7JmH2inUaqpXXmdQ8BX3qEPbFNqT33sAoEYbF96wMklypW4IhV9WHu4z9uT2G8+5ndEzD6gv3aVn3tqJH34+ccn4sIk61lzPPA1xqaEtq7EhKxWQGQ3F+bVhe4atruuZp/n3NGxnfB3d1+/WveCOGbADYV43ozBv4HP/PSFsAkC7oWceAAAZ6k223YDi/AtdxXqs7bTtbn4JAECnSnIrwpqXODcqrAJAj5Gkjh403ZyCLvW6U2imwC5Lw1XKXa8v93POKTDTa93EE8qCvEoO6L+dX1ovPnP9mmf98r1bbu+XLfXbdYvDWtGt6zb1IjS6Lw0PSpDX/fC9AqCjEOYBAJBx/YNXuPft+sGw1TXmLr7PD03amXPKAQBQkk/L/qYxdcnWYRUAgLpy+TbFjuPqeadebuopd+qKB9zoBbf5AE80h56Cvf97fZl78M2X/DE/fe3ZJofSPH7gWDd5i2G+d5562emcg5bc6Yf01Px7LQ3a1OtuSK6fm/fWKt/rz8qzwDGmummePx2HbiZJNoY1AGhXhHkAABSoJ5yGtdTr2L0+VpojsCto/j3NSdfVw3wCAHqvNHFPhdWiNL9FWAOAHiN1yT/CKrqx92810v12xMG+h56Gq9SQlwrMFMaZg/sP90Ns2vt6nf3SHHfgkjubDPRuHzHVB3dzCuXpHJWhYTKv3HZKOKJl7hj1nlJAePnqJ92UwvotIw4K724yONfXL8f1GeCX6D7S1D0WVgGgXTF3DAB0MebMAzoHc+YBQO3yi2acUfgF5Qdh00v6596WG35SechXJ5gzD6gv3WXOvHU7fvgYlya3hU30UDanXXbuO/V+U6CXncMOaJMkPXbAs//9u7AFAO2GnnkAAAAAgDLJBvdIWN3kLbdfWAOAHiHdmP4trKIHu+eNF32vvTjIE+v9ZkugPTQ2NNwXVgGgXRHmAQAAAADKJDuevNlfRDWm6e5hFQB6hIELb1nuXDo/bKKH0tx2mudO89Opl55emgPv4yse8HPYHTtgTDgSaKt0/uCnbnwpbABAuyLMAwD0GJr3Dk2bNvNTYa112no+AKD7SNO0Max6SdrIGGQAepw0Te4Iq+ihvjp0T/flIbv7+e5svrznNq71c+HdN/pwN6yhXzgSaLOZYQkA7Y4wDwBQd2bMuTasFQO6O578TdiqTMefftORbtrMT4Y93cczKx93Dy26N2yV33t7U9kH73hEq0PPK2d/xZ8PAOgdUufeCKte4nKjwyoA9BhJQ5/vpqnbGDbRAyms+9qwPd2jY4506yae4F9av3LbKb7XHtAe/PdIru/3wyYAtDvCPABAl8sGWCfvc4YP5+SKey50R+z2Ib9ejY4/7u2fCFvdy07b7eGeWvGYD/TUDvuNmxreaX8r1y3zbbndwBFhT+0UAG43YGSzzwIA0HPkktzqsFqUJCPDGgD0GAOemfFCYdH0vx4EgOb9JnyfAECHIMwDAHSpasM2KpxToHfsXh8Le3qu9+36Qffjv17mwzaFex1BYeHJUz4btlpu7uL7fGgKAOg9UpeuDKtePs0PCasA0KMkSfLdsAoArZPPXxbWAKBDJGEJAOgi1504Kw2r3YaCIYVPcu6h33aX3f2ffl0+/e5z3b5jDw5bzg+Rees/fxa2isfHgZXCvD1GTK4pKFLvsHgozbgsu062PoX2DWvFeqsXXHwtXf+0/c6pGKJpWMnHl80LW5tMP+qnPtyK7yu7T2Hk/BX/LDtfx8yY+4PSvmxbVZKtg92PhufMtvvQLbcp7dtj5GT3+anf8OtxGYfsdGTp/uNno7rFbavtuAdfpbbrbk6/6Uh+7wGAFmhcNON/CoujilvFOfT6jPton7BZV6acNa3b/T4F9GRzr57e7X7vWjfhhG+4xF0YNgGgdqm7ZMDzN38lbAFAh6BnHgCgxRRAKTyS6x+8wgdMeilA8j3MwpxsFhbZ+wqSFDYpiBL1vFu5dpm755lZft2G29R5Ctm0bfstyFNYp7IUlqms7PxvM5+4qXQ9sZ5/CrQsgBSFU3b9ptj1FG7JdgNH+pBLw03qfkXv2z7VS/epdQvTxI7RPp2nYyzIUx1VF9UpHnJUdRa7H11bx4nCRxtaVHVUWdqndR1n11Zbis7Xe2pra3/V0Z6jhjONr6PQ0eiacdsBAHqHvHNlQ0UlSdIQVgGgx9lq7PKLXZreETYBoDaF7w3//QEAHYwwDwDQKuoFJvEwmEftfqJfqoeaKMizwEnUq0tBkQI3seBIwZbW9b4FgArZdhk+qbRfZepY60E3ZcyBfmnXMvFQkrq2ylHgp3BL5xuFXwq3mqKy7HoWbp1zyCV+KXa/CuHMy+tW+GEzjYVl2dDRjtH9qg11n+r5pqE2RYGbetPZNcSubQGdzV/34MLZfimvvPHyZkOTHjDhcL+0e3nmpSf9MqbeiUY9JVes2RRy2nMCAPQuaZL/V1gtSZ+dUfwPcJ1J03RjWAWAVklmz97Y2LfhlMI3yvywCwCakc7X94a+P8IOAOgwhHkAgDaxUE+2jtat99c2A4b7pVFQFA8bmWW92xQexUNQashKBXPqJaZXPCRkLB4a0q796hsv+2VLWVkKz1RnBXNx+QrH1Mvutkd+GfY4H8bFx9g9/N/83/qlhXrxMdbrTaGl9aizwC1uU52jdlFbGLWVettZufc/f2dZu6k94+1q4usAACB91+fmhNWStK/bK6zWlcQlZb0IAXSh1C0Ia93O4KdufKmxT8NB9NAD0KzC94S+L/S9EfYAQIcizAMAtLtsgNdeFGSpl1j8st5pHUUhmXoKKrSrFIqp55xCRoWX6qFnveBiFriJehLGx1j9LaSMe/nVws5XuarrdgM270Gn4TqtfAAAapZb/1hYK2lM013Dal1JXbo6rAJAm+gv5rca++L/pzmwwi4AKFf4ftD3BEEegM5EmAcAaDcLVj3ll+OH7VIa0lFDR8bUc83mmmuJXYe/3Ydm2eEqm6JrKwC0ugwf1PKhIjWXnMTz38V1UNm6hoa61PUqBX42JKiCunufvWOzYyyYVDnqpadgcKdtd/PvWZsatYHaIqZhSlWuAr14iE/RfHwK+OwaAADUKpnwidVp6tKw6eWSZEJYrS+JI8wD6kSapN22Z57RkHkDnr/5K4W1fQvfgzcVXgyhB/Ry+h7w3weN+b31/cDQmgA6G2EeAKDdKIgqDpFZHEJSIZN6pNmQm5XmgRObJ64pFojZ3HWicMzmj4uHnhRdS9fOzh/3+PJNQ3xe/+AVYa2yGXOu9eFZPLee9mUDNl1D16rWI1HtoQBT7XPwjkeEvUWqv/XGm37UT3ygJxYS2hCckp0rzyjAUz3VBvHwnaL9Vi87X/P6GVuPhyLV89B5WbU8JwBAD5Mkb4U1L3VudFitKwyzCdSVHvMX3AOeu2nOwOdvPilp6DMhTd2VhW9B5tMDeh393KeX63tA3wcDF97yj/AGAHSqJCwBAF3kuhNnlf2L9+5CYdlld/9n2CpSkJcNmhQgaZhKo2DMespJ/L7CP7EhKSXuTaYecfFceTpe88wZDScZz8eXvVb2fL1v96D58LI95qoNS1npPnXs9KN+ulmYZhTYKZjLHqP7V6Bm95wtO3tP1XrX6TgN35m9B4WPVrbaS4Gczf+n62afzcwnbipdT2GiAsa4HbJt3p0U7oPfewCghRoX/upllyTDwmZB8kLD2I+MCRt1Y8pZ53+tULeLwiaArpSmV8695lvnhK0eZ+2440ckfZL903wyNXHpO7QvTdx4LROX+CWA7iV1xR7Fieb8TBL1wHssyaWzGxsa7mMoTQD1gr/UAoAu1t3DvGxghuoUuMXDdaJzEeYBQMttXDjj6SRxO4VNl0/TtX3HfXRQ2KwbUz57wSEul/45bALoSml67NxrvvW7sAV0a2snnHBP4b+DU8OmhlqcPfD5mw8JmwAAdBqG2QQAoBOoB556zgEA0K2kadlktUni+ofVuvJG2mdOmqbMXQPUg3797gtrAAAAaCeEeQCAVnklzLFmS1Sn4T3vffaOzYbABACg3iW5pGzC1MQlfcJqXXni2ovXJs7NCZsAukjq3Py537uYIekAAADaGWEeAKDFbP430VLDR2JzaifNN6d5+s455JKwFwCA7iOf6Zkn+Wd/vVdYrTeVJ5YF0GmS1M0MqwAAAGhHhHkAgBZTD7PrTpxVejEPXGVxO203cETYCwBA95Hm0ufC6iZb5HcLa/WlX7//Sl36ZtgC0Mk01G1DsvH7YRMAAADtiDAPAAAAAFBRn0b3aFgt2ZjP7RxW60oY2u8nxS0AnS/5zd+v/vYLYQMAAADtiDAPAAAAAFBZ/8GPhbWSJE3Hh9W6kzam31fvoLAJoBM1NLjiOPwAAABod4R5AAAAAICKciOOfjGsliRpulNYrTsPX3vpM4UKnh82AXSS1LlLHvr+9H+ETQAAALQzwjwAQI8zY861Yc25O578jVu5dnnYAgAALZW6TE+3XLJdWKtL866+9PI0db8JmwA6WuruGDSs78VhC+hZElc2+Xnq3MKwCgBApyLMAwD0OLsMn+QDvYcW3eu3txtY9uevquIQsDvK1v+ZlY+70286stvfFwCga6UueT2seolLh4bVuvVmvu8n0tRtNkQogPaVOjff9et7yuyLL2Z4W/RISZo2hNWiJNkQ1gAA6FSEeQCAHmffsQe7x5fPcz/+62XuiN0+FPY2TYGXzumups38VFjbZKft9nDXnTjLnbzPGWEPAAAtl3PpurDq5VM3KKzWrSeuvXjtm/m+70qd+13YBaC9pe6OpG/fg+Z+7+KXwh4AAAB0kCQsAQBd5LoTZ6VhtUdRuLRy7bKwtYnCJaNeY+bT7z7Xh3CiYO2eZ2a57QaOdKftd4677O7/9PtF56vHnYI6Oe7tn6g5sFNPtbiscw/9tg+8xMK86Uf9xG+L3cMeIye7AyYcXrqmtj8/9Rt+3TR3LzL9qJ8WyvykX5e4LSS+L4nLEQ0Zeus/fxa2ys9XXfcYMXmz4E7nSLU2unL2V9zjy4oh5iE7Hdmjg7/CM+L3HgBohY0LZzydJK40T56G3ewz9qN9w2bdm3Lm+RcWftm6KEmSPmEXgDYq/ExdoqE16ZGHnm7dhA8/7ZKk9N/AvEt+Oui5mzb/l5QAAHSw8q7iAIBO94FJJ38trPYodz/1e3fh+77vTpz8Gbf79u9w9z9/pw/B9h//Xv++QiSFTxe870rXr2EL96s517h3jT/UDeg30O01al+/b87iv7jVb77sAza9pzL/tuDPriFpKJ2ncEvlDxsw3JcrCtb+57Ff+9fIwWPc6K3H+Xnzvv7Hs3ygpjqtefNV94+lf/P1UV0UpL2+fq0/R9c4dJcP+NdzL893K9YsK11T17rtkV+WypVa7uWldS8Wyv2T+/4Hb9Yz99dRHfS+WJBn9bNy7Dp6/4/zby2drzpuaFzvdtpud3+/qvuCVU+XytV5n//tCe7JF//hdh+xtz8uS0HfE8v/4cvUfc2Ye23ZffU0hbZhLhcAaIWvfv6DxyVJMj5suiRNcl+/8rfd5jt12d/vu3eHdx38P2ma9k+d2zVxhHpAaxR+hjYWvgH+u6HBnTL3quk3Lpw9Ox/eAnqsC4bucbZLkmFhU0NPP/ytVx77fdgEAKDTMMwmAKBDnHPIJaW56q5/8Aq/jHuzbTdgpNtv3FS/PmXMgX756hsv+2Xs5Cmf9UuVpTBQrPeYnfdKdJ6CLfVY00s97xSQqUeelb1g1VN+GfdAU73UK009AXVe3DvP2PHWk+/ldSv8Umq5F/XwU5sY3cvKdZt6LiogLNah2GbqSadjtF90PZWhUFLUY9Gozqq7zte66qpytN6UbQYMdwfveIRf132pjPi+AACQJJesCatFiXP5FTfuEra6hYe+P/0fc6/+1icaGjdMUI+iwmt+eAtAM/zPS+ou75M0Tph3zfST9PMU3gIAAEAnIcwDAHQIC6U0zKRCKAVrMQVOFow1xcox6gFXjXqviQI9vWxIzWdeerIUVinc03vqlZYdKrOa4YNGhrXKWnsvRgGd2kjhWmzX4W8vBXgWEmqYTtVfah1etBoN4dnWMgAAPV8+dS+G1U3W5UtDjnUnD117+fJ5V0//SuG128Zc36EuTY9VSJG69K7C657CIc8UthcUjwZ6EX3uCy/9HOjnofCzcaX/+ejbdzv9vMy9ZvqX/371t18IRwMAAKCTMXcMAHSx63ronHlic9RVm4vNQikTzxFn88PFvcs0nKV6wVlZCrkUbtl5Okc9yypdy2TnzbPyK82ZJ7qmxMGf6p2dq6819yIq1+4jW6adp6E3LQi0fRLP3VdtzrxKdY2pHjZnnvTkefMKbcHvPQDQCusX/Oo/G3LJpkldCxqT/Dn9xpxyZdgE2mTKmefd45JccZgDSfOz515z6SFhCwC6DHPmAQDqBT3zAAAdRqGZesPF4VCxF9pyHzKpt54CLoVV7UE92xTIVaIQT4GdetDpmtZTUPvboj3uRUGd2mn+in+GPUUKJrVf7yvEU89DhXK6jgK6OIRrDQWA6v2n8vTStQAAyOrT0LBpXOggSXNvC6tAm6U5t11Y9ZKkgXG/AQAAgAhhHgCgQ1jPs3ieOO3TXHI2b52ZMfcHYW0Tm7tNYZlZsWZZ2TxzNi+dHauecBqWUqGd0fkKwuSeZ2aVlSdbb7lNWNOxm/1dpb+mXsbOt2u25V7icjV3ncI5GypUx6q+x+71Mb8tNn+eyYZvcdvE7PoxlR/fr9qo0v0DAJCszz8fVksKf5DcIawCbZakuX5h1cu79LWwCgAAAKCA4aYAoItd1wOH2VRQpGEjK7HhJ+NhKdXLzIaOVA+3BxfO9kGWUW+3K+65sBQ2KcQ6bb9zyobLtHKz19axNnSmeqLFgZWuZXPdxcNv2jnx8dqnYDIu24avbMu9xENlKsjTnH4mHqqzUpuqN52Jh9/UUJnv2/WDFesai4fYVD1E25WO7QkYZhMAWid9/mdD8g39XgmbXpqmf+sz7qPvCptAm+x95rSFucSNDZuu8MvxT+ddPZ1h7AB0OYbZBADUC/5SCwC6WE8M84B6RJgHAK3XuGhG2e8raeqe6TPu5J3DJtAmU846/xXnkiFh0yV5d86cH0xnTkYAXY4wDwBQLxhmEwAAAADQpNSlG8Oqlzq3bVgFAAAAAHQwwjwAAAAAQDOSt8KKlyRJ/7AKtFnqXNnnKZ9za8MqAAAAgALCPAAAAABAk5I0LQvzXJrvF9aANktS1yesehuTxvlhFQAAAEABYR4AAAAAoEmpS1aFVS9JEv4siXYx9dSLhhQ+UGVhXkPfPovDKgAAAIAC/gAGAAAAAGha4taEtZL8ohv2DatAq60bsvH9YdVL0zT/8He/uTBsAkBXGxKWXi7NLwmrAAB0KsI8AAAAAEDT8ulrYW2TXDIxrAGtl6YHhLWgvBcoAHSxsp7D+Qb3SlgFAKBTEeYBQDe0cu3ysIaWmjbzU2Gtfj206F53x5O/CVvNq7fPA59PAOh50lxus55SGze6cWEVaLU0n5T18ExcyhCbAAAAQAZhHgB0IwqiTr/pSDdj7g/CHrTEjDnXuoN3PKJLwyZdOw7qVKeY3v/xXy9zU8YcGPZUpuP0WdBr7uL7wt6uxecTAHquXNq4MqyWJEmyS1gFWi1N8mWhcJom88MqAAAAgIAwDwC6kelH/cTtMXJy2Oq+sgFWZ1m5bpk7YrcPue0Gjgh7atdedbZrK9DTa5fhk/y2UTB37qHfbraOev+6E2eFrfrQUz6fAIDNNebcC2G1JEnTHcIq0GpJ6rYJq0U596ewBgBdLk2SsmE2c4359WEVAIBORZgHAOhUXTXMpYauPHnKZ8NWy1w5+ys+CGwvChRv/efP3L3P3uH2HXtw2LvJTtvtEdYAAKgPfTbmngqrmyRu67AGtMrUUy8a4pKkX9j00n7JnWEVAOpB/7D0ko19HwmrAAB0qiQsAQBd5LoTZ6VhtSYKluTzU7/h1x9fNs9vf/rd55aCIQVXGqrRxO+ph9k9z8xy2w0c6U7b7xx32d3/6feLenrF5x739k/44EnUi0wBlKjnWHyetuMAKq7XITsd6U7e5wy/Lgrz9hgxuWyfxOWrburlJVZfmX7UTwvnf9KvS7ZnWva+43o9s/JxN/OJm3y7VZI9V9ey3nFxm8eq3WdcVtxW8XOoRmUetfuJZe0Zt4HE961hLfWc5q/4Z8XPQiXZ8uJ7lfi+1NMuvm+1Y/zs48+IWFvtOvztpeeZLcPEzzz7bLN1iutcrbzmFNqK33sAoJXSZ2ccmO/r/hI2vTR1z/QZd/LOYRNosSlnXvCfLklLv4AVfilunHf19LJeMADQldZOPGFD4Q8Rpe+lZEPuoK0W31gf8xwAAHoVeuYBQDd2wITDffClcCcb5CkM0X6FLdrWflHgpH0r1y7z4ZaO0bGioO2pFY+VzlPQovBGFNhon653/YNX+GP00nYc7ijM2W5AsU4qVwGMQhtR8KTrap+fW21OcehKva9ealamWChk9dV1rrjnwrJj7HxRPeP7Vrim+xPdV1zHLDvXylZY9H/zf+vf07kKtvRSna1eqvOKNcv88QrsdE/WxnoW2ifWVvHwkypDZakMuwedq30Wohkd8/jyeaW6qR2sPY2ekwJAva/7tiCxEl0vLk/1Uohm8wjq/fj5qT72GbAgT/em9xUa6trZ+tg96Bgdq+34WRl9plSGxM9W9xjPu6e2UfvGdcpeEwDQwSaOmhPWSpLEDQqrQCulm/5FUEHi3PNhFQAAAECEMA8AuikFK/c/f6ezHmzmtkd+6QMd69WkwESBjfZn2bCTOtbCJutdNmXMgX75yhsv+6VsM2C4D+PUo88cu9fH/FKBiwIhBS37jZvq91m5CurEghrVT+t2Lb1/8I5H+HXRusqxgEl03XMOuSRsFXtnxUNfKriL7/t9u37QL6W5udzsHi20iofjtHP1Up2tR5jawuqsXnS6r5fXrfDbMWsfnaeQT+2kXmsqSxSsSRwAxhSWWRkSrxvdt/Xks7aP285on0KxuAy7Hwsv1aZWJ7WlglSjNlY72LVUZ13betcZtYX11tOxOsfKrCb+TKnnpoJSM3TLbfx1xD5TldoaANBxkuQ9b4bVknzqtgirQCulbw8rXpK4P4RVAAAAABHCPADohhR0qYdUdg44hTUKvRQ0xRQeaX824LHgyyhEqcXWW24T1opBi1mwqjidjuqmXmaVepplWZ0VCNk52XDIZOsb03Xi+9axtQ7FaL0ard66Dwsaq9E58fCS1cTtY3R/um+dnw1jYxYuxmVUum72ecurUQhr7Plk6xSHbertqedhz0LXsvBObaxee7Fdhk/yS6urDB9UfozOUZlNiT9TWbp+c88DANDx0jRtDKtekqQDwyrQYvucfd6+hQ9R2Xx5b7oB3wyrAFAX4iE2Zctcv8fCKgAAnYowDwC6IYUvesVzjHW1OCCyYRjt1VRgZdQDLD5Hr6bCu/am69mQjxqmUsNrNseGy9RLYVUtvcUUxqnnmp6dzqu34SJVP7WFPl9SL3XUMJ3W1r7XZtQrEwDQSRJNaRZJE/48iVbLp8mZYTVIVz921QUvhg0AqEvJwl+sDqsAAHQq/vAFAN2U9TqLQyeFXwqK5q/4Z9hTpJBJ+zsiHHvmpSf9Ur2nxg/bxa/bvlpUq3NLtaUMDX2pwMqCLIV6lXoyxtTuNlxmMXgs743WFIWbFpipl56uX4n1VmtJezal2vPRkJbWK1MBpe5bny+ro7Wr1rPDZVqAab33KtE5Nkxma9g8hdbWFjQCADpXmiZrw6qXJPx5Em2QJu8Na0Vp+mBYAwAAAJDBH74AoJuJ5xJTDziFThZ2iM03ZwGRgpnsPGkWwMRhlcqNezvZMI1N9TbT+QqjrEebgjkLqOKys73csr2qsnUWC5WkWn3jttD9qYy4F1ncLhIfn1VpaM84/IzPVT3iYSN1zewwkqV5+DLBmQWHosCsUjBl5+r6NiddPIyl3Ve2fSSe4zCr0vNRfVT3eI5Bmz/P2NCaNgRn3MYqK55XT88gZm0Tlx+zusfDgurzEbdnXKbqm70GAKBz5FyaD6sl+Wd/vVdYBWo29dSLhiRJOjpsFjUk/xXWAAAAAGQkYQkA6CLXnTirfMiqJigUs5BDoYzCIIUlClTUM8yGs1TgoaEijcI29ToTDVeocM9MP+qn7op7LiyVq3JO2+8cP3+csfOz5UpctlHYFAcu6k1lrL6ioMrmQov3i4JK9fZqrr7WDpKtn5VRqd2yNHxjTNexMC8u186P71H7RNsKtjSHXVyPbB2fWvFY6Z6sDarVXbJtoPZUGBcPs6pyNH9dtTJildq00r1Ktr0UKsafDd1vdg6/bFvGzz9W6ZnPfOKmUrvaZzqur/apF6G2489PLQr14vceAGiDjQtnPJ0kbqew6SX5/GG58afcHTaBmkw+a9pPCv9RLv0iU/hluHHe1dPL5qUCgK62avwHx22R67sgbOq7Kh343M10jAAAdAn+UgsAulhLwryuZkFPHP4A3QVhHgC0zcaFv5qfJMnbwqbXmOTP6TfmlCvDJlCTKWdN05CtA4pbBWl+9txrLj0kbAFAXXh9zEkHpn3zfwmbCvM2Dnzu5r5hEwCATsW/JgEAAAAANC91m8a7DhryboewCtRk77MuOKWw2BTkFSQ59+WwCgAAAKACwjwAQM0qzW8GAAB6jTfDsiTvckPCKlCTnEu/Gla9NHUvzLnq0ofCJgAAAIAKCPMAADWJ5zfTnGmaxwwAAPQeaZK8EFZLkjQtm0MPaMq+X7hol8Ki7DOTusYfhVUAqCtJ3/VbhFUAALocYR4AoCZH7PYhze9Xep28zxnhHQAA0BvkXH51WC1JkmSrsAo0K79h/XfDalGarn/4mssuCVsAUFc25hr2DKtekqaa7xMAgC5BmAcAAAAAaFZjzm3WMy91bmhYBZq09xcvGJem7t/DZlHi/i+sAQAAAGgCYR4AAAAAoFl9XJ8Kk+bmmTMPNcm91fiLJEk2/R1Emqb5frkzwxYAAACAJhDmAQB6lJVrl4e1+qO6XTn7K2GrfZx+05Gll+Y1BACgoyTr88+H1ZI0yfULq0BV+/3Hl/ZySXJw2AzSex/+7jcXhg0AAAAATSDMAwB0ewrJLNCau/i+sLf+XHHPhe6ACYeHrbabMedat8fIyX4Ow0+/+1x36z9/5p5Z+Xh4FwCA9pUmbywOqyWJS5kzD83a2ND355phMWz6Tnlv5QadEDYBoC415JOJYdVLE8eceQCALkOYBwCoWwqrarHdwBE+0KpnCtkO3vEIt+/YzD9KbyMLB63cV96oMAIaAADtIDfxU5v3okqThrAGVLT3Gecf6pJk77DppUny+8euuuDFsAkAdanRJWX/YCVJ3ZthFQCATkeYBwCoSxoy8p5n6juga4lnXnrSHbHbh8JW+zh5nzNKIZ4NLzp0y238EgCAjpCmLh9WvSRxpd5WQCW5BnddWPVS5zYMHtb3pLAJAAAAoAaEeQCAbkPzzWkozWkzP+UeWnRvaWjNLDtOLx0X03a2x5/KqzQ8ZXwNvW/rcbnxEJ8KIO3a8TW0rSEw4/NMfL5e2Xnv4vey58ZmzP2BH3Jzp+32CHsAAOgASVoW5kl+0Q37hlWgzJQzzru48KGZEDbNL2dffDG9WwDUvcJ/8hhKGgBQNwjzAAB1R0GYwi+xIEs+P/Ub7pCdiutPrXjMTT/qp349pvOO2v1EP+ymjv3xXy8L7xRDvnjbwrqVa5eFPeXU601z0cn1D17hy9RLoZnKURAXD/F577N3+Gsf9/ZP+G3RNbWtY7SMry/TZn7SX0Pv27x3RnWL39O5lUJHBYCPL5vnTp7y2bAHAIAOkncbwlpJsiG3RVgFSvb+4gXj0obcBWHTS1P3xryrp38qbAJAnUtGhRUvdcmSsAoAQKcjzAMA1B0NH2mBmIIsC8uMwjcdU2muPAV41jttv3FT/dKGoFQYuN3AkX5dFNade+i3w1ZlNmzlsXt9zC9FgZ3MXXyfX5o9RhR7xmk4TdXPTBlzoF/utO1ufmmBnEI41ceGytTS6me98OL35MGFs/0ypgBQ7aX2AACgI6VJ8lZYLdnQL79PWAU2eSu9N3GufE7FxJ0d1gAAAAC0AGEeAHS5dEFYQY3iQC5rmwHDw9omr77xclhrvXguuq2rzEtX6drFALFyyDZ/xT/d8EHl9zL9qJ/4pXoeivVMtN6J1VhgiGr4OQOA9pBzmw+z6RqTfmEN8CafNe3yXOLGhs2i1D007+rpxV90AKAbSJJ0aFj1kjRZE1YBAOh0hHkAALRSpfCuEgvjLrv7P8Oe2lnPRHvFPf5MU+EmAADtKXXJqrBakiTJLmEVcPt+4aJdkjQ9J2wWpen6gWv6vi9sAUD3kLqyOfPyOfdiWAUAoNMR5gFAF0tdQo+hTpTtCdcaC1Y95ZfjhzX9d5ca3lMhns17lx3Sc7sBI/1cd5XsMnySX1aaIy/LevOhOn7OAKDj5BI3OKwCLr9h470uScr+riFNks/O/sXFq8MmAAAAgBYizAMA1DWb786sXLfMz5m32f6w/fK6FX4pr1QZXvPx5ZsCtOsfvCKs1e7Hf72sbI46u7aGzYzZ8J42ROfMJ27yS6vX+3b9oF9eOfsrfimaR08Bns2RF9dP+2fMuTZslWO+vKYlzm0MqwCANklfCislaT6tras6erwpZ553T+ETsX3YLGJ4TQDd17Zh6RX+TME/EAQAdBnCPADoYknq/hFWEbE54KbN/GRpvjiFXtaTTfsfWnSvX1eYpm2555lZPvDSewrdRMNbWg+3k6d81oeBNvTlafsVR4HSMVZeJXrfzlGQd8RuH/L742urblZX2Wm7PfwQmHbuARMO9/tVL52nAG76UT8tnWfn6jxRb764rgoDKw2zqfemzfxU2EJFqStOQggAaJvUvRXWNskl9MyDm3LGeRe7JDc1bHqpS99keE0APUWay68NqwAAdLokLAEAXeQnJ806Jk3dbWETdUYhoMI4DZFpIRu6nyRxx37qxiN/FzYBAK3UuGjG/xQWRxW3igq/xzzTZ9zJO4dN9EJTzjjv311DMtP/F9ekhU9GPj1q7rWX/m/YAwDdyrqJH15b+F4bEDYL32uNnx3w/G8qD5UCAEAHo2ceAHSxho3p38IqgA7S6BrvC6sAgDbIp+7FsFqSJG5QWEUvNOnsb27vcsltZUFeQd7lv0qQB6A7S12yRVj1ko19HwmrAAB0OsI8AOhin7jlqOWFPyXMD5uoMza/XbX599ANFH6+PnPjBzab4wkA0D7yqSv7y070HlMvuqj/Funr/3RJ0i/s8vLO/e7hay67JGwCAAAAaCPCPACoD3eEJepIPO+elpqzD91PmriZYRUA0EZpLr/5HKRJulVYQy+z5uUNTxc+FduHTfPMw1dPPzasA0B31icsvTcb3locVgEA6HSEeQBQB9I+yXcL/7sxbKJO7Dv2YHfdibNKr89P/UZ4B91H4eeqIfl+2AAAdICEP1f2SlPOPH9ekrgdwmaQrh04rO+eYQMAurWysYMLhi347cKwCgBAp+MPXQBQBz49499fKPxR4TdhE0C7SX5T/PkCALSHvmm6IKyWJC4p67mAnk9BnkuSvcNmUZqu77NxwwGzL774zbAHAAAAQDshzAOAOpE4992wCqCdpLm0OE4qAKB9bGioOAdpmv65f1hFDzflzPPuygZ5aZrmN+Tyhz74w8sfCbsAoFt7fcxJB4ZVr/A91xhWAQDoEoR5AFAnPnXTkXNc6i4JmwDaqvDz9OlfH/WPsAUAaAfpoNyKsFruuaX7hDX0YHufNe02l+QODZuegrwkn/5/j1x12X1hFwD0PEmShjUAALoEYR4A1JEXlm91cZq6O8ImgFbSz5F+nsImAKCd5Iaf9FRYLZPm3OCwih5q8pnT/pJz7piwGaRpriH3kbnXXvq/YQcA9Ahpv8Ztw2pRWvg/AAC6EGEeANSRi2e/Z2Oaazyl8MeE+WEXgJYq/Pzo50g/T2EPAKCDbeyT3yWsooeZetFF/SefNe2fSeLKhpxTkJcmyZlzvv/Nm8MOAOgx8okbH1a9xKXrwioAAF2CMA8A6sxnbvzAS/lc40H00ANaTj83+vnRz1HYBQBoZ6lLN/vHEg35ZGhYRQ+iIG/NyxueTpzbK+wKikHevKumXxt2AAAAAOhAhHkAUIcURCxZvtX/55hDD6hd4edFPzcEeQDQ+fIuGR1W0UNMOvub269dtX5Zkrgdwq6ilCAPQM/XkE8mhtUgeSOsAADQJQjzAKBOaYjA028+8iuJc/sWNm9yFf4VPAD/c3FTmkv31s8LQ2sCQGdI3gorJYnLbxNW0QPs9x9f2muLdO0zhSc7JOzy0jTNu3x6FEEegJ6u0SVbhdWAYTYBAF2LMA8A6tynbjpyzuk3HXlS2pCb4FJ3peYDC28BvZfmxXPucv1c6Ofj078+6h/hHQBAB0tTtyGsbpIyzGZPsfdZF5yyoU+/ec4lA8OuojRdn+bd++Zee+n/hj0A0HOlad+wBgBAXUjCEgDQjfzs+JkjGvsk+6d5NzVN3Du0L3FpmKA7KZuoG+i+0gX+f12yoPALy8bCymNJzs1udI33MZQmAHSdDQtnvJJLXFmPLZemjzSM++jbwxa6qclnnv/DJHGfKfw+WfZ3BWnq3ujbuH7/B394+SNhFwD0aGsnnHBP4Ztwath0hT973zdwwc0HhU0AADodYR4AADW67oSZ97gkKf2BzqXp7NNvPuqQsAUAQK+wceGvnkuSZELY9NLUPdNn3Mk7h010Q5PPnPaXJHEHhs1IuvqtZOCuj111wYthBwD0eJuFeambPfD5m/mzHwCgyzDMJgAAAACgBZLGsFKSJOmAsIpuZtLZ39x+ylkXLK8U5KVp+q+Bw/qNJMgD0OskbkRY83LOrQirAAB0CcI8AABaryEsAQDo1fJpsmVYRTeyz+cuOKFfunaBc+n2YVdJ3rnfzbvmW7vOvvjiN8MuAOg1kjQt+7NeY5K8FlYBAOgShHkAANQon6TPhFUvSZKyf60JAEBvkDj3SlgtSRLXN6yim9j7rGm3pfn0psQl/cOuIC3sbvzKw1dPPzbsAIDeJ0mGhTWv8N8+P583AABdhTAPAAAAAFCzNE1fD6uRdIuwgjq37xcu2mXymdNW5pw7JuwqSZ3b4BrTox6+5rJLwi4A6J3StOzvTNNcfm1YBQCgSxDmAQAAAADaJuXPlt3B3meee2Hj+vVPJonbNuwqSVP3UkPfvpPmXnvp/4ZdANBrpUkyMKx6ffKNj4ZVAAC6BH/gAgAAAADULkkrDLOZ8GfLOjb11IuGTDnz/Hm5pOEblZ5VcX686ds99L2Lnwq7AKB3S9MkrHnphn5vhVUAALoEf+ACAAAAANQsdbmXw2qZNP1zZu411IMpZ5z372sGbVjqkmTvsGuTNF2f5JITmR8PAMolSdIQVr2tFt94X1gFAKBLEOYBAFCjXJpsCKte6ly/sAoAAJ5buk9YQ52Y/Nlpv3YNycwkcVuGXSVpkn/irdzAsXO+/82bwy4AQEE6dWrZP04p/LkPAIAuR5gHAECN0jT9V1j1Cn+oGxxWAQDoNXIuvzqsok7t/cULxk0+6/ylSc6dpP4lYXdR4Reawu8w35131aV7PHbVBS+GvQCA4I3nRmX/ccrGsAQAoMuU/1IPAACq+vGH/+fzSS53RdhUmLf60zcdOTRsAgDQK6xffMPnG9JN/z00jUn+nH5jTrkybKKL7PPZaZ/P59zlhT/slw0RJ2mavpbLpYfNuerSh8IuAEDGq+NO+vc+DflZYbMgfXPAc/+9WQ/njnTNn68ZuKFPuo/L5Q5JXbqjc8kOhd1DCl/kQ5LEr/fxBwJAfdhY+D3zBZck+kd/hVf6QuKSZ10+f0/fjcmcM99z5triYWgLwjwAAGpEmAcAAGFevVJvvGRD4/8maW73sKtcmr974DZbHDX74ovfDHsAABWs2enDn8/lk03/nUvT1QOe/+8O/3Pf5X/+0bYN/Tb8v8Lqkc4l6h1IYAegJ9hY+CKdU1jOalzf97++9J7PvFTcjZZimE0AAAAAQM36pLn1YbVMkubeFlbRySafNe3y5K38cxWDvDTdmCbus3OvufQwgjwAaF6Szw0Mq0HyRljpEN/96zU7fe/+H1zd0G/D4sK1vlF47V/YTZAHoKcofJ/pey35hr7n9H2n773wHlqAMA8AAAAAULNkg3skrJZLXd+whk6y19nnHjjlrAuWJ859MUmSzf58n0/dovwWuZ3mXTX92rALANCM1LnxYTVI14WVdve9+3/wpVyaPFn4Hj+z8F/Y/mE3APRQSX993+l7T99/YSdqRJgHAECNEpcrH+M7TflLSwAAgiRNNYcPOsHUiy7qP+Ws8/+nb5q7t/ALyfZh9yZpmk+d++nD10wf9/B3v7kw7AUA1KAhTQeHVS/Jpa+E1XajOfGuuO8HtyTOfaewSS88AL1NH33/6XtQ34dhH5pBmAcAQI3yDcn8sOolidsirAIAAOfoUdAJ9j7rglPWvLxhVeE3kaP8byObSZ/P9eu327yrp38q7AAAtEDeueFh1cvnc6+H1Xahv7he39c94BL3obALAHqnwvegvg8J9GpDmAcAAAAAqFmy48n3hdUySeKGhlV0gElnf3P7KWeePy/n0l8W2nrLsHuTNN3oGvNfn3v1tyY+9L2Lnwp7AQAtlMvltwqrQbo0rLSL9X3dDUmSTAqbANCr6ftQ34thE00gzAMAAAAAtFnqksxffqK9TP7sed/ql65b4pJk77CrXJo+/FZu4A5zr730orAHANBKaT4p+8cpadJ+PfOuuP+aC5MkOSZsAgAK9L2o78ewiSoI8wAAqFXOvRXWvJT/jgIAUJIk6YCwinayz9nn7Tv5zGmLk1zuvMS5hrC7JE3dG4XfR06fe823Jj921QUvht0AgDZJyv57lrh8u/R2vuK+a95RKI1/dAEAFSUXFb8nUQ1/CQkAQI0+M+PfHwqrXuIS/jsKAOiV0jRtDKsl+TTZfOhHtMrUiy7qv/dZ025L88mDSeJ2CLvLpfk/Dtqm77B5V0//SdgDAGgXadl/z9KcWx9W2yRNks8VFn2KWwCAjD7hexJV8JeQAAAAAICWSdRBvVySuL5hFW0w+expZ6xZtf6Vwh/Wj9GYQ2F3JF2db0wPm3vNpUfMvvjiN8NOAEB7SVz/sOY1vNUwJ6y22rcfvGZE4T+dJ4ZNAEAF+p7U92XYRAZhHgAALZC6NB9WvZ8fd/teYRUAgF4u3SKsoBU0pObeZ05bmKTuB4lLyv4i2UsLXPrLuVd/a+jD137r7rAXANDOUpeU9Z5Lt8yVTbfQGn02JJ91lb7bAQCRpH/x+xKVEOYBANACiXNlYd5b/foODqsAAAAtpiE1p5x53h1pmjyYS9zYsLtMPnWL+jRueMe8q791atgFAOg4ZXOUDnhqRtl0C61R+HPkh8IqAKBJ6TFhBRmEeQAAtESabAhrXt41EuYBAHqdNE3WhtWSJC3vyYDmTTnzgv9c+/L6V12Se3+hBTcfUjNN1xd+9zj34Wumj3vwh5c/EvYCADpQ4cu49H2c+v9vmyv+fMWQQom7hk0AQBOSJJnkvzexGcI8AABaIE1c2RArDY1ul7AKAEDvtnkUhSpsSE2XpJe5JOkXdkc0omb+jwO36bf13Gu++e2wEwDQwV4fc9KBYdU0hmXr9et3SFgDANSC782KCPMAAGiR8jnzAADAJvnlt28fVlHB1FMvGjLlzPPuam5IzSRJ95t7zaVHzL744jfDbgBAJ2hs2DA6rBal7vWw1nppekBYAwDUInX7hTVECPMAAGiBnEtWhVUvTdzEsAoAQK+XrFu7c1hFxt5nnnvhmsEbVrgkd6gGEAq7N4mG1Jxz1aVtnp8JANAKfXIjw5qXJOkbYbUt3hGWAICapPuEFUQI8wAAaIvEbRXWAADoNXKZYadR3V5nn3vg5LPOX5pLGr6RONc37C6X5u8euKbf9gypCQBdLJ+bFNaKUrcmrLVamjCnLAC0BN+blRHmAQDQAqlLXwqrRWmOMA8A0OukVf5yM+2b3zWs9nphSM17+qYNf0lcUtbTwxR+r1i2IWk8aO41lx42+xcXrw67AQBdpCFt3CasemmaLA+rrZakboewCgCoAd+blRHmAQDQEml5T4ScS0eFVQAAer2NiRsYVnu1yZ8971trB61f6ZLc1LCrTOrchnza+JV5V39r1CNXXXZf2A0A6GJ5lxsaVr3EJW3+hxapS+lhAgAtwPdmZYR5AAC0QJK0fZgVAAB6rLShV4d5e59x/qGTz5y2Msnlziv80lD5LyHS/N2DXus7/OFrLrsk7AEA1InEpaPDqpfPuRfDaqslSTI+rAIAasD3ZmWEeQAAtECjS7N/mNsuLAEA6PWSNO2Vf/CedPY3t59y5gUP5BqSu5LEbRt2l2FITQDoDpIBYcVLXP6psAoAQJcizAMAoAVyabIhrHpJkvQLqwAA9CKZOWR7sX3OnnZVv3TdEpek+4ddZRhSEwC6k3TLsOLlkmRZWAUAoEsR5gEA0AJpmv4rrHqpc4R5AIDeJzOHrEnStNdMVj/lc+cfM+Ws819JU3dW4lxD2F2OITUBoFtJk6R8uOj1uefDGgAAXYowDwCANkidGxxWAQCAc/3Dssfa+4sXjJty5vnzXD65zblkSNhdhiE1AaDbKvvHGVtOXDonrAIA0KUI8wAAaIHGBlc+Z0Ka9g1rAACgWg+1HmLyWdN+kryVf84lyd5hVxmG1ASA7i3x/19U+E5Pk9mz3wybAAB0KcI8AABaYMv1+RfCqpckbouwCgBAb1L5LzeTZERY61H2PuP8Qyefef7LiXOfTJKk8p+jGVITALq118ecdGBYNY1hCQBAlyPMAwCgBT5+69GPhNUg6RNWAADoNdIkKfvHLT3V1Isu6j/lzPPuyjUkdyVJMizsLsOQmgDQMzQ2bBgdVotS93pYAwCgyxHmAQDQQmnmX2j+5LTfjAurAAD0akniBoXVbm/yWdM+tWbV+ldckjs07CrDkJoA0MP0yY0Ma16SpG+EVQAAuhxhHgAALbchLIte3WqnsAYAQK+WT7v/8NN7f/GCcZPPPu/xxLnrEpf0D7vLpe4hhtQEgB4mn5sU1opStyasAQDQ5QjzAABoubJ5gvINjXuGVQAA0I1NPmva5cn69Nkkze0edpVJU/dGkktOnHvN9HcypCYA9CwNaeM2YdVL02R5WAUAoMsR5gEA0EKF/3i+FFaLkoYdwhoAAL1CzqVLwmqZJEkHhtVuZa+zzz1wylkXLE+c+2Lh1RB2Z6QzB23Td9ic73/z5rADANCD5F1uaFj1EpfwjzYAAHWDMA8AgBbKZ4ZbSV06KqwCANArNObSV8Jqtzb1oov6Tznr/P/pm+buLfwXffuwOyNdnW9MD5t79bf+v9kXX1zWOx8A0HMkLh0dVr18zr0YVgEA6HKEeQAAtFSSrgprXo4wDwCAojSp0qut/uzzuQtOWLtqw0uF/7AfpT6FYfcmaYFLfzn36m8Nffjab90d9gIAeqxkQFjxEpd/KqwCANDlCPMAAGih1KULwqrZLiwBAOjVksRtHorVGd8b78zz7kjz6U2FzbK/uDVp6l5Icul+867+1qlhFwCgx0u3DCteLkmWhVUAALocYR4AAC2U5HPZeYIGhyUAAKhjmhtvzcvrX3RJ7v1hV5nUucbC67vzrpk+Zs5Vlz4UdgMAeoE0ScrnfV2fez6sAQDQ5QjzAABoocS5xWHV2+wPfQAA9GJp+uf+YbWu7HP2tKv65nP3JklS8R/hpGn6r7RfsuO8q6d/KewCAPQufcLS23Li0jlhFQCALkeYBwBAC+Ubkvlh1UtcWnGILgAAeqo+TQ099tzSfcJaXdj7ixeM2/vMaQvT1J3lks3nxkvTNO/S5Nx513xr14e/+82FYTcAoBdZNf6D48r+A1H4b8P/z96dwDlRpG0Ar8oAcomAKIIgggd4IXghgrKAB4Ioigq4q64XrucnKOC14ux6goKr4q7o6noinrgcoiIjCrKKiuIFqCCCIIqAyCXMpL48lapQ6emck8wkmef/c0xVp9NdXV2dkH5TVXLWrK0mR0REVOUYzCMiIkpRrVp1PjdJTSkZ9QtOIiKiQid/l94hp3PSEVfceE3g9+A3ASn2MouiKCXW1Czb3vGjB28fZRYREVE1tFNRjY4mGSbFNpMiIiLKCQzmERERpeiCJ7qv17f/DCmFHNktN4cUIyIiqo66jRxZ+/Arb5qrAmJs6IPa/0c3Kvj6xw/esdv7/7xngVlCRETVVOjb3f4macjNJkFERJQTGMwjIiJKT5l51Jo335JTQ4oRERFVFVUz2M4kq8Thl1/fe+Pa7WuEVEebRdGUKg0Ked5HD97VyywhIqJqTolAdDBPqbUmRURElBMYzCMiIkqHUlG/1CwKBlubJBERUbVWKkV9k6x0h11x47OiSE4JJX3ns1VKrAjuFNh3/gO3P2UWERERCanUviapKSV/NEkiIqKcwGAeERFRGpSQm0xSCyoZ9eWPiIiIKs+RQ0fuf9hVN6yUATFID4DtQwXFhI8fvKPl/HtvX2YWERERWbuZRy0gxSqTJCIiygkM5hEREaUl+peaoS97B5gkERFRtVYUlI1MslIc/n839Atu2/aFFLKZWRRFCbVVBNTpH4+74xyziIiIKIqUaleT1JQS35skERFRTmAwj4iIKA0BqX4wSS0oxd4mSUREVK0FhdzTJLPusCuuvzO0w5eFlDXMoihKBr/cJuvv/dE/7pxkFhEREfmJGiJaBdVCkyQiIsoJDOYRERGlIagCi0xSk0r59gYgIiIqRKpe/a9NssocfuX1b8tA4HrfYTWVUqGlD3x8/10HfX7/TavNUiIiIl9KiDomqQVUEYN5RESUUxjMIyIiSoNU0b/UDH35q9QhxYiIiKpSYI/TYgfIpKxpUllx8NW3Nz3syhuXCxnoZhZFU2qbCKpTPrz/jqvNEiIiorhk6EPFJLW6yyfMNkkiIqKcwGAeERFRGmqWlX5gklroy1/ULzmJiIiqKxkMtjLJjOt02XXtawU3LZVStDCLoiil1gZ3Cuz/0UN3TTOLiIiI4trcclBXk9SUUEGTJCIiyhkM5hEREaXhzy+dtsAkw6QIPDJwblOTIyIiogw7/PLre2+vUetjKaOHQrMwP97Ou9bac/69ty8zi4iIiBIKyrJ2JmnI302CiIgoZzCYR0RElDa13SQ0GVzb2SSJiIgogw67+sbLVUBOlkIUmUVRVFBMwPx4s4qLt5pFRERESZEBGRXMk0ptMkkiIqKcwWAeERFRmpSQUV/ygkJ0NEkiIqLqKyB3M6mM6HjliJulUg9KGT2fUZhSQskRH4+74xyzgIiIKCVSir1M0lpvHomIiHIGg3lERERpCn2IrjFJLSDFASZJRERUfSlRy6Qq7Iirb7w/IIv+rm+1eiilgkrIwR89ePsos4iIiChlQSFamqQW+mz5wSSJiIhyBoN5REREaVJKRX3JC0qxt0kSERFRBXW86sZXlBJXmWwUBPJkUPX9+IE7HjWLiIiI0iKFamKShlppEkRERDmDwTwiIqI0BaX6xiQ1KURTkyQiIip4CKiZZBQpZW2TTBsCeaEvq/1MNppS2xDI++ihu6aZJURERBURFcwLfa/72iSJiIhyBoN5RERE6QqKxSZlqMYmQUREVPgkRiYrL6hUfZNMix5aM04gr0bZ9iMZyCMiokxRQtYzSU0GZNSPNomIiHIBg3lERERpKior+sgkNSVEXZMkIiKiNBx21Y33xBpa0wby3v/nPQvMEiIiooqTooZJaaqoxkKTJCIiyhkM5hEREaWpqH6dqGCeFDLw+PklDU2WiIiIUoBAnhTiWpONooTYzkAeERFl2tq9z2gV+uwJ/bdDvcXPzDNJIiKinBH1YZWs3teV7BGQ4uhgQHUTSnXAstCG9tZPShl+JCKi6kup7/SDEHgsDX02fB4IyllBJf437Z7uP+K5QjF+4JQyBPFMVpTKYJ/LJvTl0F9ERFTwSr9/envoMzCqNwMooUpr7PWnmiablMOuuP5OGQhcb7JRMDcf58gjIqJs2LTP2f2Ekq+YLD5zyuovfb7cZ1tFjJ0zLvTVmIiIUjGkyxVpxa4KWdI983oNL2nRe8TMsb2Hv/WVLFKrVEC9EqrNa6SUf8CfDuIxkEdERGA+E8xnxPH4vNCfG6HPj9DnyNf4POl7fcm+Zu38psQWk9JqKnmYSRIREVESDv+/G/rJgBxhsh5KKRn4MwN5RESUFUHR0aTCpIz6fkdERJQrEgbzTh5WckTvEW9NKBLBpSZ41848RURElLLQ58i++DwJBoNfhT5fXuh9XYnu4Z2vQseyziS1oFCHmyQREREl0Omy69qLMvEC/oVgFkVRUl45/4HbnzJZIiKijJJCHmCSmlJirUkSERHllJjBvG4jS2r0GT7z74GAmhf6YBsY+m6V0S7mRERUzYU+V0KfL2fKIjU/9HlzJz53zDP5RYoVJhUmZRuTIiIioji6jRxZe3tRzXdjfdeUUjzw8f13PGSyREREmRcIRo0yJoVYaZJEREQ5xTeYd8rQkib1twQnhz7BbjaLiIiIskeK6+ttCb6GOVnNkvyhxCcmFaZEC5MiIiKqlvzm0fOzce32z6SUDUw2ilJi9of333G1yRIREWVFUMlmJmmopSZBRESUU8oF8xDIC9YI4teRvcwiIiKirNNz6xUF5+dbQE8K8Z5JWg3NIxEREcVw+JXXTw89+M6fq5RYs/OuNU8wWSIioqwJfZ9rZJJhMvClSeWVmc+8KYZ0uSLqb8xFd4v5Mz4ya1Tcw0Mf1NtdsuBbsyT3rPzmB13GJ295zCypGvYcZBvOBfaDc5NtN/Uapv/8bPp1k25veD6Tba6Q2euJ9UWpiArmYYgzVSP4FOfFIyKiqiH3EIHghLwacrPe1ndMSpOhb3+PDJzb1GSJiIjIo+OVI24OfVyeZLJRlBDb1U7yiFnFxVvNIiIiouxRoo5JaWVl8mOTzEvtOh0g+l7eT3Q5/Vjxyw9rxJMjH9OBvupil90a6uM/8uROZknyEIjK5UBlVevzl9P0n5/XHpkstvy2WVzx4DWi4/GHm6X5B0HgyrheXrznObFmxc9i2BM35nV9UeWLCubV36JGskceERFVJSnlH0KfR3832Zx38WNnLlNCBU1Wk+qXE02SiIiIHB2vvamVlEW3mqyHUjKgzp5/7+3LzAIiIqKsUa3Obxj6Ahp1b7SBqOUdeSWv7Hd4W9HjjyeIM68bqAMr8NZTb+jH6qDeLvX08R/Q+SCzJDlfzf1CbP5ts8mRn2P6ddV/XuiVd9iJR4prHhkumu+7p1maf3Ac89+qnF5yuD5ver44r+uLqoY0j+LkYSVHBAJqnskSERFVKVUmO067p3v0fHQ5avzAqetCH6iR4TWDKvjApRP7cp4fIiIqaKXfP7091vx4ge3iWLnPH2ebbMRhV964XEr/+WWVEPd+/MAd15ksERFRVv3aalDvGkXBqSYb+hxSwfpLni8y2YwZO2dc6CMuu9CbaPJDk3SvNASzLAx9uHzh9yiDWRJed+6rs8WaH9aIujvX1T2DTr6krw6EWRiucvJDr4iF73+l1znG9PRDsOOqfw4Vbdrvo3uxPXDZGL3Ptat+0cMFIiAW7h14elSgAoES9N6y6zTZs4nofFrXqLLaY7j5hWLxv8nviRlPvq63demYKyPP2X1bGKoQZbTHZ8tkX2e5x+zd93uTZoup/3o1Kpjnvh51gbLYQE/HnoeL4887KW4gBsMntmy3l+jQ47Co/Z4x5OxygcZ4ZbPH4wfHbJ9HT0yIdw7w3AfT5ur6Auyr9+BTo3qGodw4NpRxwm1P6jLZOrfDhrptKVHd2PINvudysW71ukg92214X486O/niUyJ1ZNsv2sSuzZvoZTD14f/q151XfGGk/InaNdrg28+9Jd575d3IuUZ5u57ZTaft8brcY3XhuGa/OEss+uArvS17jfS59FSzRnnetmqhXt32Zts6ju2zdz6N1A3OsXs8dj2/6+WXlWtEybMzdPnsMeFY+187QL8ewevx1z2kt4nAooU6urn3cN026oSOCXWP3oNuO/Kr+2wJ1U0kdkVhkV+fyEDwWpMkIiKqekXBkSaV86RSK01SCwjZ0SSJiIjIOOzKG/4ZK5AnhFrKQB4REVWmoiJ1mEkasuC6ZiEA58KNeAQAAEG4tkcdIOa88m7UnGu4oT/uyvt04AE3+3uee6L45K2PdGDAD7aH57Ae1sfr8Hpsx8L2sZ+9Dmyl94tAAV6H8nj965oH9P4QFDrkuA5mafrsMTdpsZveNx7dfdepX0eXC1B+rHNU7846j6AIjgXHh/LgD2ksw3PxIBCCXpEdTIBr84bNOoCCQJCVqGy7NNlFL7d/KB8g2OJC3SY6B99+8rXO2+NAeTAMq1seQN0jANeyXfhc1a5b2zwTLZW6eXns8zqQh+AP1gP7egSrUGYsx1CdqCMEm+Dovl3046IPFupHC2WE/Y8MzxRm6xFQZr92jWAyglC2DSK4hfKijgGvgXAgNFzfsfz60/rQ+V2mjwfr1W1QV28bAbZMwbnZsnGz3j7KhON5uvhx8+wOsa4XBG/tOcTrUc/29QiWIgCJdVyL54XrGW22+6DjddoGEy1v3VPl0sG8XsNLWkglztRLiIiIckDoc+mUvteX7GuyOU1Jtdgkrb3NIxEREYUccfX1R0ohLjXZaEoFAzVrcboHIiKqXCp4oElpSom1Jpn3ECjBvFzoNYSghV2GgAMCQRjiD72/zvvbhTqQgsCTvbH/acl8/TosR68drIchFGNBUADPYz2sj9fh9TYwgO1i+1iOXkNYb+i/R+hyoDzewA9ge+jl5DesYyrsMdseS9g3HtEDDMsBARkMTwoYLhLr2B5H6N2EY7lo1F90efD3p5F/1stQT4m4r7M9oD5+IzwwXjJlQ280LLd/tq4uuGOwfrQSnQNAry7Uu7c83322RD9a6Ml11rBBum1ge7F6IKZSN9jmFQ9eo/eJ9cC+Hj287PK/3HeVfg7BP2h7VDhg9L/Jc/QjoDcftodjRC+zZNu1rTvsy65z48RbdR2j5yHOPdihavEXCwJZ2Jfdli331x8t0o+Z4G0XOD4Eae1xuLzXC44Jx2bPoft6C20c9W8Dp4CegHB032MiwTobvANb93hPcXvyUuXRwbyAVNcK6T88ChERUZUIfS4Fg8ERJpfbgoEFJqUpKaN/JkdERFTNKSXfwMS4JhtFBuS4eWOKvT+MISIiyjLZ2iS00IdU1Igr+Qi9kzBs321njdQ9eRAYwtB68P2X4SlpMYyjywYx7I38bz4OfyTb5YAb97bnkhd6Ork39g/qcoh+XPntD/oRPcLA3R7Ycnh7XWF5pgIF9pgBvabsn+XtleaFnluAgJd9rX1NMoEbd0hQGyD8/qtwmVItG55DMAY9rbwBNu85sHVtz4GFwJbdjz0vfpIJoqZSNwhMectsX2/rBRCEwroIGCFwhDwCRwjK2SCW7Slm21my7dr2tkRPNgytil6K6bYzvA5BMHvcyQR2U2UDzBZ6y8FPy1brRyvW9fLrz+sj5cOf1zH9wr08v5jzmX5EfaBu8Z6Besc2ERC15wJs3R95cif9SJUvPMymUvwVJBER5R4pTjGpnBYok++YpCaF8h+HgoiIqIAoJTeaZDnbawWPMElxxFU3PR/6dIzMLRtNrv7w/js4zywREVU6JURzkzTUUpPIWwiEINiDP8x1hp5Y9kb/utXxOx5iSD/30atF25YmFd9O9cJfh1cs+l4/+vUkcm3dtMWkMs8eM4JgCHTaPwSHkoFABrivtb3m0mX3nUrZEEzBczi/8XqMedlzgNffMeBWPXSj3Q+CvRVR0bqxr49l6+at+vGQ4w7Vjzboi55i6GVm59VLtl0jaIi5+zDE6wujJ+i54exwpqlA0Atz+WE4UPfYsw3DwcKqJYl/c4BeuaPPvyOqfN76RnAV9Wh7LtpenHZ4TbABURvEQ92jF6h33keqPIHe15XsIaXkIKdERJSD5B4njSjJ+SErL36p91v6q2CEFI/2n9bTZIiIiKqtjtfe1EqpYH+T9VBKyrK+JkNERFSppBSNTTJMBr40qbzlDhHo9gqDRk2jD9erTv26UY9eKxYtN6n4ft8UDsK0aLuXfkQvn3hq1wsHKdLhzgnnxx4zgptj54wr9+etIy8EO8DvtRi6MBW2rOj5BMmWDa977s6ndRDFDo2ZiPccIMiGIRUxr9pt00bp7SPYWxEVrRv7+ljsXH0Y7hHHjqE27TCPtpcaJNuuAUEoBLhx7HY4U/TSSwV64SHgisDqzS8UR445HYnar2vLxnDQu1kbz28QPFBHCNSifnGctnworxd69dmhNm0PRncuPLRBbAdBPFv3bk9KqnyBgBRHmzQREVHOqaHy43NKCRn+17IRLFLHmSQREVG1FfhdvSCkDI8IU97UD++/KzxxDBERUaVTUVGrsjL5sUkWJAzFCHNfjQ5e2DncbA+ofQ/bXz/a5YCgw/KFO4aFdGGYQzcoMe+19/Vj833Cwyru02E//ehuD2w57LxoyXDn90KPv0Q97Nxj9gZO/AIpNghm2aFF/QI+yQRi3KEybc+nvQ4IlynZsr393Fv6OBHIixUY9Z4DO3SiPQeR3mnOXGfeufJSVdG6sa+3PcMA5xQ9FRFAssNyorwIIKEObA8xOw8kJNuu3TIhSNXv/87UaW/PPhs0i8X2JD3kuA6R85FouFaX24bdOQ293KFKUXY7d93urZrqx1hsj8aW7VpFBYTdYV2tQ7t31I8oP+rWby48BPwQxLO9Lu3wnFQ1ivY99vxLpWBAj4iIcpOSYsXXc56o2DgWleDUg875i5CygckKIYPrJn8+YaLJERERFZxbhvS/XkrhO7S0kur1Kb+3qycD8gazKIpSKrjzb7WOXvbprOi7ZkRERJVAtTq/YWmgLOozqr7a6criXz/N+OdSr4v63GqSWbP0syU6MND2yHaidYzeZujdVFZaJj6f/Zn46PUPROm2UvHui7PEB9P+p3spnXRhb1Grdi3RuNmu4n//nSOWfPqt2LjuN/Hj0lXixdETxOYNm8X2bdtFp1M6695Q61avEx9MnauXLXh7fmR7CAogGNPnL6fp7aEn0Zfvfa73u+yLpWLDml/FK/94UW8Xc3IdcdJRunzxjmGnurXFe5PeFT8uWSW2btqqh4989u9Pipo71dT7D9WxXs+WqUmL3fR23WO2ZcR+3vjPa2LBrE8i+8Y2P3pjni4f1kH6wGMOFk333kN8OP0D3RvL1gWee+W+F0TrQ/eJ2Svs9cem6cfP3/lUbxuBGSxDWRFEwuuSKRuCLM/dEe6V12yf5vp5+4c68jsHKB96ZuE12BfOAQJ3CIYhIItgFc4Tto1z4da3LbetT5f3uWTqxns+XPb1H4baIl6PY5ryz0m6pxgCl24PNEy7jG2jTaKtnnjByeaZ5Nv14zeOF+88X6KPH/t67ZHJel9dz+im91Wr9k56bjnbxnDO6jesL3ZuvOM2D6z/ab34NFTXqFNbrrcnvCXqNqgb+qtX7jitbVu26esAwTy87svQI64DlH+X3RpGXoey4TpAAM1eL1P/9aquXwTbOp/aJWo97/USLAuKd154W6+PesFxTArtp0GTXfS23HOLfaNMn7wV/h3DqVecLnZrubtOW3id3Z6+ri891TyTfaE2V2ySZARC36I6mDQREVHuUepgk8ptUqwwKU0qGf45IxERUTUkg4GDA0WBZ0y2PCmenvVE8XqTIyIiqlQbxLZjTFJTQgXlsicK/nMJN+IxrCNgHq1FH3ylA2oYFtH2yMHjFQ9eo4flQ1Dorafe0L1zYg3xiNejlxXWQyAPr7vgjsFRPXywfayH3kHY75bfNutyJDtsJHppnVd8oQ6YoIcQemH1PPdEHTBMxHvM+ENPJfSssjD8IoagRAAFz3//VbgXE3peoS4QREFd4Dn0JEOvp12a7KLXiQXHizKiRxXKjLJjzjZ3aM9EZbO95xB0ss/bP9dZwwZFzgHKiXOActtzcPIlffUxIKBnX4tzguBMulA3Qx8bobeLOsF2k60b8NYt6gjz2aGOvEM54vzYsh7dNxzMciXTrlGnaHdu/eE1dl9YD20MUBbbE84L66OtALaDtoL2bnsaxnJMv65Rr0MZcayxXoeyYYhQrIvzhuPpf+0A82xsqFccB+rLHkfvwadGzYXnsssR2PObCw/bwzkCvA9Q1ZK9h79VIqX8g8kTERHlFKXU29NG9exusjnrkQFT/imk/IvJYga99YOf69PIZImIiArO9mXPrAtI0dBko4x6c9UHL36y1venyaHPyO07N67ZYFZxMXvlERFRldjYZuDNUqi/myw+mzbWXzJxZ5PNqLFzxrkTrBcM9Ox64LIxOnCUzBxplSEXy0SUCvQORAAPwTzMfZkLnrzlMR2oxxyBCO5VliFdrpAmSUbou5fY26SJiIhyTt58TikZ/bMtJRL/FI2IiKhAvfLp2sNM0s+TDOQREVGVUsEDTUpTSkRPnEV5DT2aiKjiVn7zQ6THbWUG8shfrInIiYiIKBWBxpNNSpNSyIf/OO1IkyUiIqo2HvvfT6JMiRomG8X0yuNP5YmIqIrJ1iahSSFWmiTlIcxDhh5NmBsM9j2Ms14QVcR7k2bra2rclffp/Al/3jFPIVWdgJCSPfOIiCh35cnn1CXPdV6thIjqZVBUps4wSSIiomrj+Y/XmZQv9sojIqIqF/ru1twkDbXUJCgPrVu9LjK3GOYlw/xkRJS+bz5erK8pv7keqerIPiNmFuS4zUREVDim3t0jL8bJfmTgVMySvVc4F6LUrEsmnsJ5aYmIqCD5zZn3wXebxJUvfGdyHkqp+r/VajzrieL1ZgkREVGV2NTm7I1CyHomK5RQI+oveX6UyWZUoc6ZR0SUTZwzrzwOs0lERJQhUqgFJqmFvrFxbA8iIqpWHpi1yqTKU1J+xkAeERHlAiVk1KRqskbNEpMkIiLKSXkRzPv2/efEyq9mmlzu27w+9hdYK5l1EsnENjKt5OE/mVTqPn/jPrF2xWcml7oPnh+Rk3VSEem0/UKrAyoPbcK9VqrynOO6ox3KgupdkwyTcneTIiIiKni/bCoVi3/63eTKU0LeY5JERERVZmu7AftL/BbTQLe5eoufmRfOERER5aasBfNwc3nq3T30HwISseA5u55fIAfLvv9kimjY7ACzpHKg/G65EWhKBDe1cRzvTxxmlpSH48E6JQ//Me0AZTL7yQa3DrzBBMDze3U4Ja3AAraH19Wu38QsSQ3OVd2GzUwus7Bt95iSaQuZgDr5Zdl80fyAHmZJbO71tmrRLLOUssl7DVS0XSS6viyc67XLF4jGLQ7R69n3k1jrZ9vBJ15TaddEPiiq//tEk9RC3w6LHr3wxVYmS0REVNDunfGjviEaw6b5D9z+lEkTERFVmdLN6jiT1KRQ1XYu14eHPoih7MSSBd+aJdnxy8o1ej+3nz3SLMkslB/bx/FQ5XjxnufETb2GiU2/bjJLqifUAf6SZdvqmIvurpK6w3nD/ufP+MgsoXyStWAeAit9RoSDVQvfHq8f/SBQB90vfUbfnPZa+eVbotOA0eUCNd4AS6bZ/WE/+Gvcsr3Ox3PU2XeLVh1PNTl/OEYca0Uks59saH5gTx1IRNDABhNcOB/7dBqYVlBtxWev6+NKNyCHoBeCCum+Ph4cEwKnOD70PMR+EkEdIchSkSAH6iSZfQGO215vVDkQZP3mvaf1ucZ10eaoAeaZ+LA+gnBeia4va8kHE/W6gDJ0/uM/dDobbLAQ74EWrgEss+w1l83343xy8WNnLlNClJmsVrZxp+QaBxERUZ57d8kGkypPCjnNJImIiKqUKhKHm2SYkutMiirgvUmzYwbTPi2Zj7kDxaCbz8t64DDfIKji1gmCLVXlyVseEzOfedPkYkN557zyrjjzuoGi3i6RqSerpT5/OU3/JWPlNz+Ifw//lzj+vJPE0H+PqJK6a9xsV30trlu91iyhfFJpw2y6N4Mt3LTevH6lTscKwtTZZY9yz+EGc7wAYaYgiIP9IOCYTO+oQmeDC3Of+b9ygQuck2QDT14IArQ45CSTSx3a0b7HpD+8ZzLaHneh7v2EnofJQF0huJZunQDqJBvBScoctDtcDzhPyZwrtHWs7yfe9WXh9T8v/TBmoC/T8L6Hdoz3Qqv7pU+XCxzjxw4IMpKh1E8mpRUF5LEmSUREVLA++G6T+L00dr+8slqicocVISIiikEqebBJajIQXGGSVAH/mzzHpPyhd96vP3HqXK+Oxx8u3vzPazpAhmBo93OON89ULvQSm/9Wcr21UN66O9cV+x/Zziypvo7p11X/JaP5vnuK26ePFn0urfxOOtbaVb9EPVJ+kX1GzIwzEkrF4MazOxQkbgK70GspfHN6nu6t5t4MR3Bo/n9vMzkRdfPYPud9Dbg9RjqeerNvEA69X7DP3VofKXZt1TEqMOi9Se3Hvh7QQ84N2OCYcLMdwR9bfuwHvc4sHDMCQ97yxdsuuM9D3YbNy9WpCz1odgRLE6/r9oBEHdvecslAQA29lOz67r7t8bvL7LlDkNfWv1tGbM8GPVBPKIs9dm+92Xbmd3w4H8vm/9fkwufXXeZuK5m247Ln0UIPKTfIYgPYCIS4+8Sxu6/ztrlYdeLHWwZo94fBUcEXbx241409J7anp13P3a/7ehyjPS92O+7zblt3jwOwPoYAtctQTvSodNs01sH2Yp1r9xqwZXSX2XPgth9wj9llzznKsuXXHyPHYa8/d9uxtuHHrRO3LmNd+8lCnaKc7nuDPVbbQ88et91vuufPwvMI1tny+l1v9riSef9MV+hcReYzyHXjB06ZIYUMd58EJZZeMrFPG5MjIiIqGNuXPbMuIEVDpIdNWi5mfR2rZ55a/9EDdzYyGSIioir1W+sBy0KfX3uZrJBKvFB36cSzTTbjxs4Zl7V7rxWF4NHC978S5xVfKEomzBDLF36vgzQ9zz1R9PjjCXodDAeI5cOeuFEHI6ypD/9XzHjyddH38n7i648W6e24rvrnUNGm/T46jUDebWeNFE32bCJuer5YL4sF65Y8O0Ms+uArseaHNXpZx56Hi/7XDojZkwmBsAcuGyO6nB7+LS16u23+bbNo1+mAUPlOjyo3glavPTI5sk7LdnuJky8+RRzQ+SD9PHqmTX5okk67sK1Lx1wZeR519tk7n0YCYNj3yZf0jSojemKhjuw6OA70ynLLA2750dvNXXbWsEGh7ayIlBd1eMaQsyPltVCuua/O1nWGc4ggoVseHPfbz70l3nvlXb0dQHm6ntlNpyfc9mSkvi304PKy59ItK2DoRmyvRduWkXL4lRXroQ6wzO7TbSvuceD1nU/rWq4t3vxCsdi1+Y6pmmxbxDnBcSc6x4By4BjQU82tN7ftW26ZwG2P2A741RXY84jrxN2ubUf22O16g++5XKxbvU5M/deruux2uziWD6bNjVxnqJveg0/Vxwt2e1623Vro+YlelbauclmobvPmXmBlyXrPvHqN9tS9mRAwQIDIhaCX7VG1deOONwvcGLbBOtwcxk1p3FAG3My2QTLcPMbNeKwPSOMmOV6DR6yHG91euFmNm9ab1v2gb4xjfewLcPPewvawPzza/eB53AC3r8FNcKzjwrFimDysg5vnCAZ4j90r0XYRdLHP4y/RMJtYf7fWR0TWR5mwzAv1Ez62cJANsJ6tYwvls/Xg/uH1WN8NnAACg4By2uAAbv7jXKJOcCx4LQI7bhntMSMgY8/Jonce0+3EHrdbNpTLG8xyIeiBfeIPr7fLsB0EcNxAXqy2g3OH521bwD5t8ALHgtdgW6gDLMcf1nMDWdgn1kE5EAjBa2x5bNsG7AM9Qd3nsT8/4brfUQa7vgvbxnVmn0e7x2vsNWPPCdZBL1isg+3hXNhyuWVHwNbdD+oGbRXLcL7Q1u05REAR+wM8j3OOZdgW6h9pN3Bk17HXJ9bxBrzs+njeBpPs+jhvbiAP5cE2sZ1YbSS8z+b6XCFghTzKh2NCu7btzp43l20X9s/C8aN+8Tr8oS6xrj1fgPaF17jvC9if3ZatQy8EP3GeYsHxo6yoC1s/6Z4/lBdlwfNWrOsN5w3bd4+nOgsIuSNCHaKkSC4KTERElMc+Wr7RpHwo9alJERERVbmAVLuapBaUcoFJVtjY2eMG3Dt73Ltj5oxbF0r/HnoMmqdy2pMjHxN7HdBKBxzqNqirgwIIDkD3QeGeYt5eW5+YfLtOB4r9Dm+r0wgwYBv426XJLnoZIPCCoESiQJ6FwEXLduHyIBiBfT9d/Lh5NjYEKRAEREAGgRoEPsZdeV/U3GQIYGI9BDKw/S2/bRbjr3tIfDX3C/383oe0iRyD3T+4wSNAnW3ZuDmyDrbplhFBL+wb5UHwCn9IYxmecyGYg/pxg2PWC6Mn6NcdEzoeHBMCSiivuw0Es2wgB+Vpe1S4PO6wpwhuIeC114HhekVACtu15wmvARyLPXY/33+5TD/u02E//ejCeXrrqTdEBxO03LwhXLcIVLnQdhC4sue4dt3aerk9jiYtdtPL8Yg8lsPRfbvox0UfLNSPlm2LtqdgonNsYR2UF8eO8gL2h/ZneesW5wDnPVtDZL489nkdyEPZbZng20++1u3YtiXULdqgrdtk2y3aGNpargfyyF9Wg3kI0Nkb+ICgjIUbxu6QhVt/+9mkwnBzHq8Np4/QwQbAtnCjGuzNeqxnbyLbm//2EXPu+cFrcJMdN7ptHjf9cTPbBmPAG1jB83a+KrwG5bTz/rnsdu3N9S0bokZdi4L9xdtuODiwo6yJoC6wvjtUnw3QeG+2o3y2Pi0EAbB/F8pk6wHbAhs8ibU+6tMNBACCu3iNhXUsbAPBCi+0E/saBFzABqMQyHG34Qe9JHHsNjgHeL1tl/HaDp5zg4c4fuwTPcxwXm25mrUN/4olvDz2/HUohw10Ao7ZHgvgnLvXBdK2TXp9OjV87G59uvAa1D+O37LBMHdIRJwTsPWB7aFc3nPntkEcH46z9s67RerftlsEyC0brHfbHZ5326Ztf95jjDXUJAJTfnXinjeUA+UBe115274L69vX23PptjukcfwWtmUD9vhDHdhgOY4P5bPs8WFbNkCNZXid3Sdei3aBZVgHwUW/8mK7dRrsbnLlIdh2aJ8Rke26Uj1/bnmteNcb2lG897nqpKxIvmySmhSi9uPnl+heC0RERIVo2bptYuPW2PcqVSDwvEkSERFVOSVkXZPUisT2uSaZtrHvPvTPMbMf3Bb6AvhcQIquoe+BDUPpWqHHvOhZgpv/uMmPnkN/ue8qvQw9kcAGSGzABNDjDEElBITQy8z2OELwBWn8IYiAXkv4s4FBBFmQd4NMXnjdjRNvFef97UK9HfQqQpDQ2/PPD3pWXfPIcP06HA8CL+jdtHheOPiDIA16drnHi/XhnRdK9CMCa/YYOp1yjA5eYf/o5eZCsARl85bRBtnQuxD7vmjUX/Swivj708g/62WYQ9BCmWw94c8b6LPHhNejzDbAY4NqWB9BOuwfwVKUB3WHY8ex2sCU3a49bqyDekZ945gPOzF8bxeBWXv8fuxca7vs7n+bwz1e7As+fiPqN8+67aDHoT3HaEP2OLz1il51WA5tjwq3RXdIV9sWcbwIsCVzjl0oL9az5wcQOAO3bt12hXJlC47ligeviZTJQvvDPHveuv3usyX6MV67xfVn2xcgAGjz3kAr5bbsBvN++znSiwQ34N2ACoIWuGleu344OuzeBMZNZRt0SBZurIPt2WKDcfEgGONye7zgZje4gZD1q8IfGuj1Y/fh3rS3vNsFN8DhlWi7CHDhJnuybF3YYAbYoIR9LlU2CIAACsqJG/p+AQOXDcbYnj4ITrhz46FMyQQo4wUvkoFy4pygVxLgGNy6idd28FobjLHBLsA5QXu268fq+eXH3bcL5cI2Ecix23V797nsuja46ce2KwRsXGhLNjhu2YCeFauM3uWJziGex/7cQL63/m07sgFGPA+xymDPg10f7ykYLtfCseH6sXWI9pqI374a7bmj670Xhn1FsNPuA2mcD5TdBg/tcw2bHRD3WkH58Vq0Iaxv21Ksa9V7Pi0cJ47DXut+Uj1/qYr3PledXPpM73mhb4dRdzTLtm6K/lc/ERFRAZkwL/qmUzSldm5Uc8c/BomIiKrQ1nYD9vcG2Gq3XBN/src4xsx58Nyxc8ZtFAH1FyllTbM476BXj4XgDgIqCCqgJxACJLZHGAInYHvpHXlyJ/0YC3oAIaBgIQiCbSXy68/rdQDC/iULvc7cHlM2QLXy23C5bZAG84XZbb8/5T0dMPMLFqKnHYJvg24+r1xPLNsb0UJvNPhp2Wr9iF5vgGCL3ZcNnGBYUkDgCb2rUE/4Q71jGESX95jq1K+jH21QzQb1MBylyx47hgKFo3p31o//uuYB8d6k2ZFzmy6356ULQSXLBoK//ypcRpd3njl7HGDrC38W6g5tEwFkBOtscNK2xYO6hO+HpXqO3fLuVC/cQ9Bu263bitRVKtAGvMOwWmgv9pjscfrxtlsE+DCspoVjxlCllH+yPsymDcTYG/AIqODmNXrb4cZyrBv2CPy4N8qThSCc+5fOjepYZbLcYQ3xZ4ezq6hY28VwoLkCQw0iOJNMvaIeEfSzPQwRAPEGNRDos+fZLzCaKQjKYvsItqD3nA24uNy6x1+iY0SA0PsaN+CXLgS+vdv1tkl3WNps8QtK+8FwnO45tME4C73zEKzCde8N6Fp2aEvA+fFbx+Wuj554tjedhTbqrcN4AbVU4Zr0Xq/4w3lCgAxp24MNwTl3KFUv/OjBr7ypvnfZOrHB82QlOn+UHhX6d6NJGpLBPCIiKlizv409xKZS8pdZxcVbTZaIiKhKlf1eFh4z0lBCbZOzZqX1OXXf7Aefl0I+GUpWzl3+KrB6WfhHuzYwZAMn6KWH4Ih33rZMQDBr9Pl36KEN7R8CiRWxYtH3+tEGaTC8ort9BD68EPBC8Ac9vNyATyw2yLZqSXhkJ1tmdz+2h5k1bfx/o4IsCHam2uvLBvViwZCQgGEVMR9bndB5w9CdN/ceHhm+Mh2164WPNx4bAEPwLRF7HKhzt868rz3kuEP1ox1qE20RAWPbFlM5x4kkqtvKgiD6HQNu1YFfezw4Pj+ptlvKL1kN5qG3nduLBDe3cbMYwwO6wRQEDdweHbgZjaEN7U3tWMO6uWwPJdvzLx2JesChhw2s+yF6fN2KSrRd9JryBvTi3XD3qwu7vl9Prlg9fbzCc8WtTKnXJM4zXoMgjtt7ChBEQKDPnud4dV9RNpCDQBHamtt7KZ22g2OxPbEyBYEgXAt+Q416+fVo9ZYlVrtCW0IwPR70bku0Dtj5/OKdQ9Q1jgtBN/Q28wuq2WAc2gnaRKLAm7s+uMHO8LC82QsMA67JWNcr2jXaEoJx9v3L2xPShesvlfJ6hyS20JMQAb1YQ3T6Seb8pSLefH7VjhRLTUoLBlT0T/aIiIgKgJSqPh5/3rhd5/0oKcJjdBEREeUAJQJR3YGkEOtMMmkjS0bWHjP7wSVKyrPMomhKrRJB+a8iUeP00q2b9zZL84qdY65pq/D3fAQFEDBB4CQyxGYW5tzCthGkwL6u+ufQqB5r6fh9UzhO26LtXvoRPbvA3bb7Z6EcmLcMQzyiV1Mytmzcoh+btQn/ON72SPTbjw3YVTRICY2aNjYpf3Xq7xhVFgEvDNWI47fDVyL4kw4b6I3HtiPsKxF7HAhC+dWZDUyhtx8CyRhq07ZF2ysSkj3HyUgmYJku216SgfOEYCSGWL1t2ih9HDg+r3TaLeWXrAbzcFPevfHszoHlHQrOvdmNYIvtFYQAhR3CzsvtnWRv/iNQaOGGerweMS7c/MYN9Xi9YRAwwM1u3Cx3Ayd2rizAcm9ZvXlvr6pE27WBI3uDHo8IyPjVCfjVBYYkRJ3GC5LYYRltXbgQYMUydw4tLHPL69eDEOcZx4bgrLf3FF5rh3fEucL23W3YenIDVjbtrcNYdeGygQ5vQDOdtmOPxV0H9RavV5QNWHvrzD1mO0eePdcQDqJGB+ps4M8dhhNlwTK7H792he2irmLNRwfh8xo9R6Pdpjfg6bYTv3ZjoWckruNYwR5bVrQTd87AWLA+gmRY39vL0ubdc4NjcuvUhWN169e2Lfe9y3vu0HMQ9erWh3s92CFdLe8wpm6btsFOG1iz/NqffV90ueVEz1Bbj27ZKnr+vPyuN7Tjig6JW1CUfMekwoKCP4ciIqKCNGfJb+iRHpMUYqpJEhERVTklZHjcP0NKlbjLkMcuNXf7UkrZ2mR3UOIbWXP7UUO6Xtl8yLGXX3Z1l0snDes5rPz4gjnIzrsF6NmE3lAIRrlDC2KoQQRObO+yY/qVHy7TBm/StXVzOPjWsl2rSPAG23SHYIwH67ll+GJO+D5I833C92X26bCffpz94iz96HJf99yd4fs6A2/Ycc/Xyw6VCXitnVNw91ZN9WPbo8IBSL9gmd0X6riivb8wDCfYOQ4tO0+d7cnmHh/qtt//nanT3v0nCjLZoNuvP63Xj17uHGx2bsC9DgiXMR73ONyygptHm0QgGW3U9hTF0JtWsuc4GXsfHL7MvXWb6nbgk5kfm1SYOwdlIpHelaHjtNeke81aybRbym9F+3c9/1aTzigEonDD98dF74j6u7YUO+/WWtSsvbPYtnmdaNm+l84DhnbbvvU3/ffDF2+K1kecIWrsVE8snfeC+HrOE+K7j17Wc5ZhO+tXfin2POgE/Vo8t+Kz6fqxxcEn6m2HjkV8+daDehn+ft/4S+i1f9X78frp2/+JNd99GFkX20egCkEC3JB/4x+n6fWwvKjmTqJxi4N1HvtHOb6Y8UDktSf+36v6OdyMtzfDsRzlwfHBrz8u0seOY7NzeLl1E2+72Ddeu3DWI3p52bYtos1RZ+nX2/14YRnqztYH6jfWcKB1GjSN2v5OdRuKhs3aipVflehzslO9huLz18fqdbFNrIO/Nd99FDpf/cXsJy7Tx4d92HPkkoEiXea9Dz/dLAnDcgRAsC302Nrn6EFi1cK3y9UT9oNzsO6HzyPBK5x7nHcELVBOsO0nltr1d9XlP7xf+SYfq+2gfPbYsdy2Nfwh7Z4v1Fu7bhfrdQHLmux9uD5/CMzYYSFRBrwW9YZrxK03rItjxT7tdg/tM0I02L18HADHatfBHwJmWzf8pOsDdbj7PkfrbSL9yZQ79TpuO7d++GKGbrd2O6hv9NKy3LKj3t3rAdvGc3jdhtXfiOYHdI/av2Wv2UNOGqrrzg/aA8oXbx0X2gjazYE9LjNLwtCem+x9WKjc/4gcE85Dqw7lRzm01yfOA84Bgo3u9YljXfnljKhzh7aC48Fzn0y+PWofTfftrMu16J1/R5bj/HY9/5/69Tgu7Of7Tybr5+z1j3Npz5H9s69xbVr7vdiyYXWkbhGAwzUAODc47n07/1G/Hnlsf9n8V9M+f9u3btTH3KztcbqceI+Ldb3h+jngD5cmde7SESpjXg3m3bv9wBoBISOTaYa+6NU69eCr/jX583+n/i8+IiKiHHXLkDNueeXTdYHPVsa+6VNUs+awlXNn/WKyREREVermxgeFvltK3bMclBLv3LH+i5dMNqEx7477WAZkVDcxpTejbhna9cqzpj8yvdyvX3td1Ccr914z4aPXP9ABusXzFoqN634TPy5dJSb940XdC6jnuSeK1s4wfQ2a7CLeeeFtvQ6CUH0ujR5J7cv3PtcBFrud9T+t173U3g29BgGIA485WAcKn/nbE3qfy75YKo446Sjz6rBgWTCyj7LSMh0wQ3mw7w1rfkVdmjWjrVu9Tnwwda7Yvm27WPD2fFG6rVR89MY83csPvbgQuKpVu5YuD8q5KHS82D+2+eXcL8SUf04SZdtL9fFiPrJ5r70v9mjTTNSoVUMs/WyJ/rPHgzTqyx4DtoHeUCgzgi2dT+2iy9R07z3Eh9M/0AEtWyco0yv3vSBaH7qPDoqhnBgyEb3NbJAMw4yiruwxNWmxW1Q92f23Db0G5cXxoa4+n/2ZPp/Y5rsvzhIfTPuf7qF10oW99bE/fuN48c7zJTpYh2289shkfZ67ntFNH1et2jvpY/9xySqxddNWXff1G9YXOzduYPYchm3hHNVvVF+X03r9sWn68fN3Po28HvUKCC7Z7dj1vOfSPQ57DlHON/7zmlgw65OoOpBS6rpc8um3+hhPvOBk80y4Z2Sicwx+5fDWOcqMORCxH1u32C/O93FnddeviXU8Fs4rrgG0fWwLj6+E2jTKhfba6ZTOep1Y5xsQuMO1tXzhMn3+cH4RNMU2bDtI1G5xXj8N1SvmuURdT3v4v3qb2Kfb/nJJqG45sZ+H7DNiZrwfUhYsBCjQGzBT890ReSFQhN6AmZhHL5tsj7BUhk/NFpQlF8qRq9CzDr3+KquO8MMGzPmHH1TE69WLcqFnazbfT0PXU9QE5fngkQFTy4Tc0QNeBYNDBj/fN7nu4kRERHmg9Punt1/w1Hc1vvwxxhwkSqmPHrwz6/O0ExERJWtj6wHbpBQ1TVYooUbUX/L8KJONa+zsBx8VUl5ksmFKBMukOvG6Lle+ZZaUM3bOuJy99/rw0AfFmhU/izOGnC1ee3SKvrmPG/0I5PkN0/fkLY/p3lAYCtH7PIb4Q8AIQS5s48zrBuoeVPNnfKTn+gIEAdFjDQGNWHPDYX3MJYftYP3eg8NBQ2wj1jCJCGw8cNkYcdawQaFyrNDbQKAKw3P2vfx00XzfHSMmoVcVAll2HcB6J/z5ZN1jDXWCOce8sA7KjKAJAnCogxWLlkd6h3U5/Vhx8iV9o3ozok7Qk9Gug3rB8ff5y6mR4SDt9izMoYd6s8dk92u5+3fPAZajB5mtf2zDLQ96CJY8+6Z+HlC36G3pbgN1gmAi6gXPX3DH4Ki6s1BH6AV5+/TRZokQQ7pcoQNrHXocFikHtoG25c6tiPUg1rl0jwOwzaP7dhHH9IsaIVfcfvZIvQ7Oufe5ROcY/MrhV+fY1tvPvSXee+XdyLYQtD3vb+G5DhMdD6AdoNecvb5wbjAPJfaF4TJRpljnG1CGl+6dGNUTsf+1A8R9l4yKnMNE7RZsnQHaD9qR3X8uCtVt3t0LzDYG8xjMoyywQZDOf/yH8A4pm2tyJZiHXpAYpjFe0IjCvZ47DRgd1bsyWxCkQ09Fb29Or8o4d/kYzBs/YMpKKeWOilPq9UsmntLL5IiIiPIegnknP7S4xtpNpWZJOZs+euCOSO8HIiKiqqRand9wc9HW6DnyatQ4qt7iZxLOOTF29rgBQorouVWUCAbF9r7Xdr0m3DUnhlwO5qXKBvNufqE4EoyqbmIF06oTG3iygUdIJqhFlAoG88qrtr+SRLDFb94nokxYtWiWnrss1wN54J23ryrgesQcmwzkJYZhV9G+KsPKL9/ScxMmChzy3PkL/YtjgUlqSsgOJklERFQw1sUO5ImgEhxek4iIcsbmGlv+YJIaImzJBPJGljzeUAn1lMlqodeqZAJ5hQS9ixDIQ0+f6hrIozD05EJPRPTiS2f+OCJKT7UM5rlz22EoRMw7RZQpaE+Y2y8fhou0c1viD9cCemJVJtQV9otejOhtRokhQLzl1x+z/r6F3nbovXzwideYJf7wfooAI5UXDATCkxXusLt5JCIiKgjf/rxV3wiNRQrxvUkSERFVvTIZNRafFGqrScbVsObGF6WUkaE5QUoxproE8jA8I3qjjbsyPGsEhiokwjCqGGbTHVaUiLKr2g6zSURE+SMfh9l8/PyShqW/b44awqVUBvtcNqFvtfnlJhERFbZxz44pe2zumpg/EFVK/evjB++8zGSJiIiq1MZ9zp4hlexpsuhet6re0onNTc7XfXMf7qqCpe+arKaCYv7QY684zGQTyvdhNu3Qmn7zn1VHHGbTH4fZpEzjMJvlcTJyIiKiLLjgie7rQ1/zNpqsVkPJASZJRESU91Zt2B73C3ZAyUUmSUREVOVUUO5nkpoMBFeYZEyqbPvzJhmmRHDnGrWqVde08/52oQ7Q3PR8cbUP5AECeKgPBvKioU4YyCPKLgbziIiIskQp+bVJakqJTiZJRESU91Zv2G5SREREuU9KsZtJamWqKGqec6975zx4c+hF0ZPIKzn+ks6XrDY5IiKiSsNgXgVsXr/KpCgezMtWnbGdJA/zr+V7ffF8UzQZNbmhlLK1SRIREeW9LdvijxqmVHCxSRIREeWCOuZRK5JqlkmWM7Lk8YZSiVtMVgt96m0YcuzlHD6aiIiqBIN5aUBwaurdPcTnb4QnfqXYUEd7dTglEuBw6wzLvn3/OZMrPAhMoZ28P3GYWeLPWw/Zblfu9ld+NVOsXfGZyVUt1EHdhtE/eMsnqEuc75KH/5gzdUpVr1bp9idN0qr16IUvtjJpIiKivPbb72Um5W97DbXBJImIiKrUljb9e3rHhq5dR75hkuXsstPGx6WUNU3WUFeaBFWi9ybN1vOx4THTHh76oN72kgXfmiVCbPp1k7j97JH6ucqCMtg556oCjvmmXsP038pvfjBLk1OR11J5mJMRbQGPLttWMYcl/lDfyOPRuy4VLgbz0tD90qfFbq2PNLnKFw4Y5EdvNwSq9uk0MBKkOfjEa3T5AUEuPFeojjr7btGq46kmF5utGwSz8Ne4ZXudT0Y6gb/mB/bUgUYEnNYuXyAatzjEPFM5YpX5l2XzdfvI14Be8wN6iM5//IfJxeetA5wL/kCgMP35pdMWhL7wlZqsFtxY50KTJCIiymubtwc5KT0REeWFoCo6ziQ1JURp4PPnfIfLHFkysrYMBjw3dNSXQ7tc+ZTJUCXa++DWou/l/fRjJv2yco04qndnPc/bd58tMUuFqLdLPdF78Kli4ftfifkzPjJLCxeCcQgU7bpnEzH0sRGi+b57mmcSs6/d68BW4saJt6b02nyDQKVfwPXFe3Z00EBQOBttBvtYs+JnMeyJG0XdBnXFog++Eh2PP1xfF6j7yQ9NYkCvmmAwLw/1GTFTBxRzHXoqITjj1e4Pg3Xgou1xvJ9tIai58O3x4vtPpuigUDLSDeja4N3cZ/5PtDlqgE5XFgQrl83/r8ntgGDWvsdUj+FY/c4bzgmua7/rhQqBXGkSmgyoE02SiIgor20rC5oUERFRjlOBw0xKk0L9YpLlNKy524OhFaLumZaV1TrdJKmSIUDU448nZCVQtG71Wv24dlV0c0CgpMmeTcS08eXvYRWifv93phj67xFi1+ZNzJLkIPCJ11065kqdLmTz3/IP0nU/53jdkxPB4Tf/85puO5l25nUDxU3PF+tr4ORL+urAKZbhuvjTyAv0Ol9/tEg/UmGTfUbMjD/RQR5DLxc3cND90meiev2gd9LPS+fpNHraoSeVheACgh0WAlBuLzK8FnZt1VEHYcC7DQSz5v/3NpMLB+Es2zsN293y64+RcqInF27ou2Xzlhtl++a9p6P25Yp3XPHK5EKPOgwXaHU89WYdZHJfj15In069O7Ru+D418m4vr0Tl9GPrBew+wS5H/dTZZY9Indv6crnHD95jRDCl04DRkTrFMa347PWY5XTbUd2GzaMCqd568pYHr/156Yc6cGnrzbuNeBD8sscK7rHgOHZrfUTc4/erHz9ue0e9oz7sNtzzYLnnydvGYrUdsMfjPSd4DXpqJlMv3rIueucx3QbdazRWOwLUm22ztn7cMrvbBG8dxruGbNlsDz1bTvecxzpvqBvAMXjPO94DVi2aFVmW7LEWluAsJYuWKSW2CyV+KFJqdY2yGjMmjTku5+fieXTA1OeVFGeZLH4Bun7wc30amSwREVHeOvqam9T2sthfJ+s3rllnVnHxVpMlIiKqMptan/21kHJfkw0lg/PqfvvCUSYbZezscZuFdOfXU18O6XLlQSaTsrFzxhXcvVf0QJr0jxfF8oXf6zwCXx16Hi76XLqjQyN6Cs19dbZY88Ma/Xzn07rq4IOFHl3obXTGkLPFa49OiWyry+nH6oCFDQ5hO+h5hF5I7uvd7dfdua4OorivQxkfuGyMGHzP5WLd6nVi6r9eFZt/26x74lkoA3rgXfXPoaJN+33M0rCpD/9XzHjydd0byhtI/GruF2L8dQ/psiKoYqGn2s29h+vjRfDFD1778tjnI/WCXoDoeeUtG3qCYf82iNSy3V7i5ItPEQd03tEU/eoQdXFMqFx/GNhTvHTvxMjr23U6IFSHp0eOBWV9f8p74pOZH0fqHvsYeMOfoo4X6732yGTd4wxltNvHubZ1jG0joAcVKZOX3T7OPQKutgze1yU618nUZbw2jfMz55V39XLLbY/2ebcdeevNb592HbvtjqH9tWjbslx7tz0C3fbhwvPuOSgUoePiKCAeBdszzwZRcKMdfwg44GY9btrb5xHMwXO4UY7ABW7Eg3tDHs/jBjluotub7ZYNdmAdrIs8tgvYD274223gZr4NAIJdhu02btle53GDHkEj3OxHLyW7jjvnGp6zAQI/8Y7LBiHwHP7CdeLfGwp1ZcuOciG4AQgU2EAFAnkIitltIW/5lRP1h8CD98/WK9Koa2wPjyirLTuWoS5wTm0e66C+7Dpg6xjP29dgu4D1kLZBGkA53cCMF8qGc2m3h9eiHsEGgGyZUS8oj20DFl6D4SyxDs4J8m5bwHZsXeDPPV/oqWf3jWNx6wrbwf6QtvvE85vW/RBVHlteC8ds92VfhyAsygY417b9IZDlrR+8Dm3CHg/amHs8sdoO9mWDUXb/gNfaQFoyvGVFG0Q5LWw3VjvCvjCHo1s/qH9cM+42D+0zIlJ+tw5TuYZQTpwzlMEG8lA273mz598N3iFQh20D9oPyYRnKg2N1A3mxjrXwBLpJpc4LCHVRQKpbVECM216zdFHvEW8FQ8e/sc/wGQv7DJt5Z7eRJQ3NC3KGKhIvmaQmhdplZLeS2iZLRESUt5SnY15ARn/fZiCPiIhyhhRRc3qUqaIFJhnl3jkP3hwdyAutK8TVJkkh6IGEwMkvP6wRx593kv6rs3NdseW3zWYNoQNhCEg0abGbDkrgEXksdyGghaBYkz3Nens20YENBDjisdsHvK7tUQfo1yGQ5IXAGYI7CPahrC4EPxAg8QbywC777vOl+tGFgAwCVN4hFRfPW6gfEQTyg4ARjnfzhs26LFjPHabRQh2Pu/I+HXxCwBDron7xWgQDXbYO9zqgVeT4ELi6Y8CtYvnCZbp+EOhB0HLyQ6/o5wFBTwRD8Yh1sB8EsrBfBJks1CnqFsM52rpOJN0yxYJzjaEle557oi4nXuctJ/id62TqMlGbbtxsV902AWXH396HtNF5QEDX245svaEsWN/v/D1d/LheJxycDK2zcbN466mYU3n6su1nv8Pb6kcqbAXZM88Nsri9VHDj2/aywU19BD3sTXYEQRrteZC+AW8DE25vI9x0xw143DQH7+vBuww3+d3tIzDjro/n6zXaM7IfW27csLc36/E63OS3+wW/8lmJjgtBAdsjyAYmENTA85ZfOfBauz8ECxCoc+s3mXJinWZtu+kygHs+3CCJ5T4PserLlsOWyz0e77HY/SBwY8sRrz69590GdbA/PIfgontObT3Y7XtfD+4ylM/tkeaWz/bEstvC8a374YvIOUF9eHt44fVbNvwUtQ6CV355b335nXdvffmdZ7sOtlO7fpNy23Dbjt/rwa8u4/ErK9iyuNt325G3DWG/GGrUr01aWIbAGl6T6Bpy6xS9UhEUda8t8DtvgP24x+N3nbnlTXSs1ZkSapVQ8tUGu9S59bmbOvvOgVCZELhr0WxT6F+AO+5wBqW84tIJvR8y2YJw1pTP9ygL1jhaCtkt9A+LDlgWOuK99ZMi8khERERERPnvO/xPKfGd1HOEy89D38Nm7STE7Amntluj18gxG9sMwESvke9koe8q59X9dmK5OfDGvvvgLyIgG5ssDnLVkK5XNje5tIwtsJ55theUX680BIYQGLntrJHlegqNuehuHSyyvYsQ7EBQBkEM2wMJ2/D2bPP2zLPbd9cB2zvqvOILdQDFlhPc3nV2Pft6BOSeHBn+IfrNLxRHhpq0+0Fgx+1xaNntoDeY7W315C2P6aCRux2Xfd6WEdxy2rrxHgv4HbdfHdrjwXrXPDI80lPxpl7DyvX+s+fMsvu1PczsttBj7Ly/lZ8uyZbdPdcVLZPLbh+BUwwtaV+X7LmGZOrSvj5WmwZ7XN6yYvvYHtjjbtS0sT5ev7Zt6wq9BUeff0fU+QS/+ovVM88em7fchYI988oryJ5561d9pR9r77ybfrRwQ9727GpxyEkCPWRw8xt/uIFub7qjp5G9uW+h9xzgBruFoIALr8E2rWQCE979AIJv6Up0XLZHEP4QCPCDMqGuEHTBeggg+AW6vPWbCMpijxcBDfRaskEH9FwDWzb8+fGrLwuBLkBAycL62M8vy+abJalpfmBP/WjL1LDZAZHACtqStw3Yc2fbIGD/LgwTCghIIWDnni97TvB6BD4BQStbH27gyg/KFmsdBH/APo92gUCQN9hUp8HuJlUe6tF7PKgTQP0n23YyxVvWRO0IgUxcB1iONoj2521T9vxY7vEmew0hCIfteus2FXgt6tL2bAS0GVveZK+Z6kgK2Sz0xewvv23Y8mPv4TN+7n19yRNnXPtWK/N0pSue1X1r6JvbOpPVAsHgIJPMa6dPW9yi/38Xje0/edFXQVVzlZTyldAJuCZU/3/AX2gVBPEYyCMiIiIiKiz63/n63/xSHh/+DiBf2Sblz/hucMbkhaPxXSG8atXb0qZ/TzeQB7XryHLdX8bOHjcgKpAXIoMy9nBO1RSCPAhAIIiAYAICIWCDHt9/uUw/AgJx9s+y61tuDye7DfTsisVuH8N2ug47MTzC0WfvfKofLQRP3OAOgh4IlFgI8CB45WWDcSsWhYdd9Dqm37H68Ys54XvFCNYgUIfhFGPNPYfeZWCDSoD6RLDK5bcetoljQd0gEORy63CX3cMDFrVs1ypSn4CedV5bN20R702aHTlHNihlffvJ1/qx65nhe5SpSLdMfrCe+7qDuoTvt638NroevOcakqnLRG06FhtMQ/DthD+frINtCMDZesPQoLZuMaQpzjPWBdvj09uODzlO/zY6IWwT+z5r2KCCDOSRv4IdZjMRBD0QyMDNcsCNcPQayiQET+xNdgQ33EBftiQ6LvTawfPun1/AAQEY9MYCG7xAICETEOBBXfgFO71lq+oeRjbghXoDBNZQ/kzBfInojeU9bpxHBG2QxvOAAJHtRRgP1rHtDvWMfQB67FWGbLadZHnr07YjBDKRR4DOBlFtkDMeN+CXzDWEc4Zjr+h7Cnr2oZz4EQHKiWC9l7cshdsrLzhLqOA3+FNKrRdKJTVsl5SBJhiec2sNuaTPiBnPdhtZNcNbSiV2TOQJMtxzLV/1n/rVEWf8d+GEQKlaii/uoUXtws8QEREREVE1104KeR2+K+A7w1lTFlX5d5+gLDreJDXMxR74/Llyo7gooe40SSO48ZrjriioEVUyBb2r0BsIPa7Qo+n2s0dGAkzrVq/VjwhaoEed/UOvvEyw248FQxVWBgSNEABCHYAdYrP7oKjmFgW90Px4g1rxgpmwdXPiWyKYey0elBu9014YPSFyjmygyfIG9yoqUZmStVO98K2dWIFWV7J1Ga9Nx4IgGl6DwKA7xKatNwTb3GvAPf8IpPrZo03sjiyurz9apAPHx/SLDgZSYSvIYJ7bU8iF4ScxvB0g4IEAAwIPuAGO4JftvYW07cFn2UBIvJ42eI0N+uAmPnrU2BvsNiCTbakelx+83g4niG3YwIzb2yxdqBcEOTAMocuv52Oq/HrFAYIhu7bqqNOp9iZE4A5lQoAEdYHza+sQbQk9tVxbf/tZP9o26AfnA+cC9YteYLF6DaKuEMCxASi0Ie/+vNDbDMeK9fHn9ipDLzbURUVg29iGG5zbujH8AYX6z2bbSUaidoT6AQSSbf3YHm5+cDw4XrvdZK8h1AXOF4L4yQQLY+T7GbYAAP/0SURBVMH7Dcq48su3dDltr1DIxDWTT6beffwfpo46fj/8TRvVs9HUUT3rTL27hywT8lgl5F9DX8bmKz2VgT+pP+8Cg+ptCf568vCSHeMXVJYi+bhJGbL+oxe+mNxP0HJIt5KSGv0nL/y7CAbmSSkHhiq2hnmKiIiIiIhoh9B3BXxnCIa+q+E7BL5LmGcqnSqTUXe7Q98Py93df2TuI01D5W1tsmEyUH4CNtLQYwmBDAx9iF5uCJhgXjLAEIOA5eip5P1zgx7psNuPpU796F5u6bIBmRZt99KPftCrCgEazINmewTuf2Ts37p6e+BZbm9GQJAwntp1K/47ZfQqAww/ac+N22MRMlWXmfb7pnAALt65sZKty3htOlW2ZyZ6fLpt3/5B7XpRU3NG/LgkuQ4RR/XuHDdwTIWpIIN5CCTgpnu4N1z4AsANddyUx3xT1pIPJppUmO19Y4eqdHvVYFtuQM4bVMG67vbdAA3KgNd7xQqK2IAQ2F5V7nqAwGQsqRyXDVZ54fi8y20gzJYv1XJie6gHzAFmg6JYhnNjgxSfTt0xJCOec3vBxaovN9CKwIc79KE9Vu/Qkza4hH0nCpBh7jOXHVrTDsHplhEBXAT8bJ17Az92f+hxBRhKE3n3nNg6AXeIRXCDc+DWB9KoI8u2ScvWMYJtFl5j9+2tT7Bp+5wd+tM9ZtQPrjd7TuO1HcvbTsAtayK2PN5AXDLtyK1r8A6r6cLrcGx2u4muIfeaQJvDa9EevfXhd/xgryNX2+Mu1AFwbzmTOdbqYPrd3WdPu7v7bdNG9Ths2t09agSDYqBQYrZSartZJUroy1mtgFS39Bn+1i8nD5u54wMhyy55ts/EULmCJquVbdrpWpPMC4P+u7BJk9+aTw7V4s1mERERERERURLkzfguge8UZkGlklJERY+UEItNMuK3sq2jTFJTSpSt//2nyv8haB7AcJIWAiAYVhA9kxDUwnO2l9ncV2dHrQvefDrc7bs+fiN8f++Q4w7VjxX165pf9WO84OGh3cOdBzAsI4bYxNxy8YZmbHtU+Mf/tjcfoPeXt8ee33oILqLnHIJT3qEk04F9IrjoDj+J3l6ufQ/bXz/aurUycR5TgWCnu895r72vH5vvk7gekqlLd9t+bdqVzLHv02E//Tj7xVn60WVfv/fB4d8OeNvxNx+Xe3vyhaBxssOUUuGQfUbMLKhJWF24qY2b4BZ6CdkgC4IlbtAHN93dub1wUxzDGloI5HkDQhiiz4WePpZ3+7aXDoIx6BXkvhb7RnDHuz/c2HfLj+2jZ5ENenjLDImOy/s8Ams2KOBCwMcNctn1/F6PgEqicqJnG4ao9OOWwVsvtuyJ6svdhrfs7nkBt13YnpTI23Pj8rYD7zoIyrjHhe15hzl06wLcdgjefdjj9m4b3GNBQMkGie1+3WPHdgB5t/26dWmPx6+9gxuEdssd6zxBrLYD3mPC8bjre8uTzjmBWOVz6wy858t9HXiPDWJdQ97l6H2KAKfdpl3Pe97wAwC3TmK913jbjRXvXBSS0HGmPOktgnWBgB4C8ujwEh8quGjnXep1e+6mzuWGWMm0RwZOxU/tIj8bCx3QNxc/1yf8L7wchy/d26R8N5TkcJpERERERJSuhbWUOnbCqe3Cv9CtJBvbDNge+v61o2egVHfV+/b5G0xOGzNn3K+hdRqYLKJ5/xvS9crOJlchY+eMK6h7rwhc/Xv4v3QQqHGzXfW8YBhOEIGRm54Pxz+nPvxfMePJ1/UyOyeYDRRdOuZK/fjw0Ad1QAW9l9zeekO6XKEfbQ8mzA2GIQrRWwpBFvBuf8Wi5ZH56rB9BGRQTgyXiKCM3adlt2n3YcsCN79QrHtW2X0Me+LGuMGzMRfdHRlCdPA9l4sDOodHDvNjy4Qg2jGnh+fcey9Ud4DAkS0Pgk1jLrxbL8MwjnVC638SOj70FkNPOhuA86tDuw+3vsCua/eBYSSxPQQgMfzlJzM/1stxLHZ7CDzdd8kovR7qcb/D2+q6hvP+dqFvHVekTF72deA918hjaMxE5zqZusTrk23Tth4Ax4IejtiHd7+2Xdj1t2zcoufv69DjsEgd2OO36+AaQeASZXXryntNwE29hun1bHstRKHjTvleYKEr6GAeEeUvBO3Q68wbqMsmBMb8gmlU9dIJ5lm9rpvRviggXhIysK9ZFE2prWUycAJ6+ZklWfHwwMmPBkTgIpPFr0HLBj/XJ+eHqcRwOLpHnhS9zCIiIiIiIqL0KDF9zc4r+87q3r3ULMmqtXuf0WqnQM3vTFYLiNLj6yx56S2TFffOvq93QNacarJaUG3vc23Xa6aZbIWMLbBgHgIXU//1Xx1QsRAQOv68k6KCXgiYodcRgiaAQNvRfbsIO8eXX9AHkgnmgbt928Ps5Ev6RnrGxQvwgN0PYNvYhxsYQbALbDAnFvT4enLkY7oMt08fbZbGhiE5Xx77vC43gkVnDDlbfDHnMx08coM16LGH4JGtZ9TfyRefEhUsrEjgDNt/7s6ndcDJBheP7nuMnkfP3Z73fGPdnueeqLftV8cVKZOXfR2CcIC6RgAL++t7+emR9pboXCeqy2TaNAKbTxc/rssLeA5z9tm8G/gDrP/aI5MjZQaU74Q/nxypF7sOzj3gOI/pd6wYff4dUXXlF8xD+9y8YbMeFjReb9B8xmBeeQzmEVFOQk83DPNZmYE1BvNyV0WCeRZ66kmp/iWlbGgWRYQ+CINSyWunjuqetXFKHx40rWtAqfC/0AwZFKdf/HyfSSabk/QceRxak4iIiIiIMkbd9lLfdn81maza1PrMy4UsitwBD333U/WXTIyadmjs7AfnCimdEV2CG4d0uWpnk6mwsQUWzKsObIDO7QVHlS9RkI4KG4N55RXknHlElN8wHOeKz16v1KCancfOb946Kgyvje4xcdqono1EUNzlnVMv9K+DgJBqbJ8RM541izLu0gm90fNvWzhnBFSkp14u6j/1qyMYyCMiIiIiosySN581ZVEHk8kqKeSObkBhURNejSwZWVsJGZ6nxAgGA5NNkqoh9JaaNv6/OoDEQB4R5RIG84go52BuuMqc+82dyw/zJ6KHHhWuqaN73NBgl7otlVDhCG6UwKA+w2cs7DaypLZZkFFKqoUmqQWV++vP3KPK5LUmSURERERElDFlQTXCJLMqKAMHmKQmhVpiklqDWrtdJ6UoMlktuG1z1Hx6VL1gyEIMl8ieYESUaxjMI6JqD8HDPiNmRv1RYXvups6rp93ds3noa9oss2gHGWhbb0tw1cDb5zY1SzImoGTUnAtSqiaPn19SbtjPXHD6tMUtpJBnmiwREREREVHG4LsGvnOYbDbtZR41qeQik9SkEheapKaE+H5Yz2HLTJaIiChnMJhHRETV1tS7j/9D6MvcvUrhO9sOmFfvt183f5npHnpKNPbMySdF2e+bcvLnfoFSdW2oeDVMloiIiIiIKHNC3zVkWfD/TC4rVKvzG0oh6phsWEBEhtAcWfJ4w9CXv71NVgt9NXzEJImoirVpvw/mnGQvSSKDwTwiIqrWpozqfp1SYpBQqtQsCpOycb2twa8zGdC75LnOq4UKbjBZLSjkqSaZW6ToZVJEREREREQZJ4U8xSSzYkuNrX1NMqJOae1IMK/hTptHSBRjh+CGbT/fY9JEREQ5hcG8CsA8W4UEx/PB85UyZHlBW/nVTPHt+8+ZXPVQCNdCKseQzjlOZvvYLubrs3+F9h6Ty14b3WNiWVAdrpTaZhZpoS+XLeptCUYNw1Jxcr5JWIeYx5xx1pTP9wg9tAvniIiIiIiIsqLdoP8ubGLSmRcUUcE8JcQWueyJ9SYrVFANMEkt9PzXxd2Lt5osERFRTmEwLw0IeOFG+/sTh5klhQHH0+KQk0yu8CD44gZHPn/DM9pdBmD78/97m2jWtptZUths8Knk4T+KtSs+M0urlnteUb5E5Sp5+E/6GJJtD6me41S2j+12PPVmPWffbq2PLLj3mFw3/Z7jFwSD6shyAT0p9+o9fObHJlthwUDgeZPUpBC1H+0/rafJ5oSyYI2jTZKIiIiIiChrfheiq0lmnJKqrUla35tH3yE2A0JNNEkiIqKcw2BeGo46+27RqmPujYrmDValAgGPvTqcIpof0MMsyR9+ARsEThBAcZfv02mgDo6gjhBgOfjEa8wzmbNq0SzR+Y//EHUbNjNLKheODcedSg/LcDDuTyYXbkdYhnpNBO0Fx1tVcH695Wx+YE99/Hhu7fIFonGL+J2eul/6tA6cJSvVc5zq9u01iMD65vUrdZoqDwJ6gSLZWykVNIs0KUXHTAX0Vq6s85hQImr7wZrBG0wyJ0ghq8cvEoiIiIiIqEpl+bvHPuZRCyixwCTLDbGpQv+t21ZvrMkSERHlHAbzCgQCGgvfHm9yqVv3wxc62JVvELBBbyYvBOrQu8kbyGl73IW6FxkCl9mSKHiUTQgw4bgRcE4W1kfAyUI7wLJcD+wicDn3mfJzZdv6x3NtjooaMSNjsnWOUe/Wlg0/hc5nc5OjyjTlzh5vyYDoG/oyVz6gd33JEyabtuJZ3bcqob42WU0qeYxJ5oTQsXcwSSIiIiIioixSB5tERqlu3WorIeuZbFhARObL8w6xKZT6rrj7BZEhOImIiHKN7DNipjLpaguBML+AULs/DI4KcKG3z89L55kcAifNI0EQ9GxCLxr0wNm1VUcdWHOfd1+LXn22V5i73K7vLkMPIBs4QG8pC/txAzb2GLpf+owO6AB6py2b/1+dxnIEsSw3aAB2/i97vPZ4UNY6u+wRCRTa/brbdsvosuvguBBEc+vYLSe42wPv826duMeOYB6CNn5lwDF0GjA6ajvx2GMG99zbevfWhXseLZRz32P+pMtiywYo36dT745sH0MpIlhmt+22FT84P3a/idZFW0CPNLdssY4NUM5v3ns6qj25x2G524h1DtzgmvccWqm0C/e8g9tuwz0s/xipy0S817m7LewH7LUL3mvMPZ/gLat3+26b9Nu+X/uxUj226iB0rbiTkleKU4bNvDwoxYNS7vi1JqigPG/a6O5PmWxaHh049c7Qh+/1JqsFi+RRlz7Te0eDr0Jn/HdRSei4/2CyREREREREWaGUePvlU9t2N9mM2bzPgHND237SZLW6ZbUbYc48DLG5S63Na92eeaHUXUOOuSIrI6aMnTOu2t97JSJK1ZAuV1T6vcBcx555Bm6s4+Y+/nATHxrteZB+BAQycOPeroP1XQiu4HWb1v2g87iRbyEQg+V4HZYjkIEb/2CDBXitDdBgGfK4kW+DAQj6IAiDbSCIgACHDRBg+zaIgAAA1kUwAIECvAZBEwwvacsOCKiAHZbRBhgsezw2wIbXoTzYL+qiccv2ehnWcQMcLuzf1tOKz16P2r87FxjK8vPSDyPPY5s4DpTNPm/r3h47AiuoQ7tvPOI4sNwOE2kDT4B1scz7Z+sBx4TeetgHzhHqw54jLEMdoow2j7pA3WB/YLfvBp5w7lBeQPkQWLTHt+idx/T69phQVlsWL+wD5cF6WD/eutimG1CCeMeG59zz53ccgLa2W+sjIuW158CF7eB5/KG+YpUx2XZh27e7TZQNsG8bnMbxYrk9JrwO+8ax2eX4w3p2W+E2tmNoUbDHjOdRT8i7x4Djw3L7evc5lAfbt+cIx4cAqcvdvrf9eKEesA8G8qrWlNE9HpJCDjXZHQLq8V7XzWhvcmkp2qlu6M0/9NXSIcvKbjTJKieliJo7goiIiIiIKBuy9t0jGDzDpLTQl68tCOQh7TfE5vrf8R2NiIgodzGYF9Kw2QGRHjK46Y+b7giC2UAagkMIoMTqReOFXk/hQE74Zn6dBrvrYApgOYISGELPwr6wTxu8suyNfOwfbG8qBLZsYA3BACxHHmwwwe0xhLIjkGQhSGD3ZYNksaCsdr+2PAjq2DTm9QJv2S30ZPPWHY4Xy1B2vA5BDfTQsmyAc8kH4XmHsY4NpKG8eD2gDAiugA2yoH7d+nDZdcL101zXA8oVLsdK0axteJh2e44QaHLVa7RnpC7QZmDrbz/rR7csfsJB1fA5sXOh2fWx3D0nXrXrN9HP29cjUBRrXXtsVqJjs0Fby+84sA20NTtkJcrhDWaDW+do7zaw7SdRu7D7RO9Ay7ZhXA/h6yscKMV+cdwoOwJ5eB3alA2eYjmO1y2zPQfYj+W2dWwf9WLbHeB5LAf0sMN+LATusH17jvyG93S3jzKBbT8uvAd564aqztRR3e8TSk0yWS30ja+oKCBLuo0sqW0WpeyCJ7qvF0p+Z7KaVILRWyIiIiIiogwoE4HDTDJMiaUmxSE2iYgoLzGYF2JvwCNAgt41uIlvb7rDL8vmRwU84kHAxws37t3tednnbPAKAQYECyzs3w3QgA0mYa67ZNhjTJXf8TRumXqHFHf/CG5a61d9pR9r77ybfrTcQIoNvKCXFf5QXzaokiycA/saBHywPRs0tHVoezXiD897pVuH4B6zlewxYL+2rKlK9tjisdtwjx+BJm/5vecwmf3Eahd2nwhkWlgX1wGuh1hsr1Y3sAY2wGfrwNt7EbxtHa93j8EG5/1g+whQWnit95z5XUtuUN+FY3DLT1Vr6qiepyulvjfZMCkb19+q3jG5tCghXzbJMBlo8J/+r1aox18GsWceERERERFVhqx895BSRN1IU0Lom0wjS0bWDj0ZtU+pAtG/5iYiIspBDOY57LB53h4x8XoYJQsBJDeYsuXXH80zYeiVhGADrPzyrUhPqkLmBmriQSAOPaxsQBV1aHsrpgqvQ+DF9upy2V6N9i/dAFo2oNy2/aCdpNomc/nYvJJtF6lCgM+tA/ylEhRGkN2eA++wtJnkDYpSbmiwS92jhFJbTdY68pThJfeYdMqkbDRaf6V0bK9ZdK1JEhERERERURp+a92/vRSihsmGqbJpeNhlp92vdofYhNJtm+4ySSIiopzFYJ5hgzwYss/2iLFDGaJHjTd4EmuYQz+Ymws97WwAwdvLDmzwzs775fbKwWsRAHT3uXXjGv3ozuuXL9YuX6DrAMcYq4ch6hvDeUK4J90qHYBC/SGoF693ViyoWwRh3HMMtg5tL8FcgyAzjte2H78hLmPJxLHZHnPukJTZ4LaLWOXGdeD2Wk2W29MzWVjf1jXaDubMs0FRO9SrlajHYCoQYOQQm7nnuZs6r5ZFgUFKRUffgkIN7TWipKvJpuSS5zqvDm0v6sMktPHwmMxERERERESUlkCgaJBJapgTb+fvXgwPh1UmoofOCqq1w3oOW2ZyREREOYvBvBAEKRDkwY17O5cVltmeejaYZgNteESwyR2CD7DMnUcLEIRy10PQ0Ps6QAAD+8fwf80P7GmWhtlAny0PYI4uBCi8PYtskM+yPQDdQCDK6Q1Ogre3oHc9uw13aECb9u43FtQrepYd2meEzuO4cRyof7t91C/qyJ13zA5BarnBOPCbewxsubBt1C2CMPYcYxnOB+oQwRh36EU8hyCihfLY8oHdrt8wiW5Z/NazaXd7sc4JuEEoW3/JSubYYnHnA8Q2EMyyUA7UHdj13OP2tqVEvO3Cr9x2f94ha/3OgZcdqtVuA3A9Yb/gvW7tdWrboN2HbXe2Z549h5jzEdtwt+/WcaxrKRZv+6bcMOXO7pOkEA+arCalkAEVnJru/Hmh7b1qklpoc43HD5i6v8kSERERERFRiqRQ0TfWlPjNpPBk1NQGqqhi0ycQERFVFtlnxMzoMb6qIdzU9wuQIJhg58ly10HwCcEBG2hATx30vnODdJ3/+I9IoA039W2wAK8F5BFYcgMTCCx8OvXuyD69MLyfhe14h0p0n0cPIgTA3OPCsvcnDouUE9tADyDMp2bZMrnHg3roNGB01HoIPGKOMHe4QWzfG4RAcMNdB9y6sbznwN0WgntuUMd77G5ZsW308vOWyy27yz0H3mO258Fb7/se86eowBZ6+oFbRpQD3PVsby63bFgP59w9J97z6q1DbAd5v3UBx4FejW7vrljHBjbohG1569o9V+427L6966Mu0MPOPZe4PrySbRfutQPebbnPY9+L3nksZl36ldUGdsE9z+DuC8E3tw3htdiWW5ex6s5b995ryfs+YLfjXV7dhc5P1DAoVan38JkfSymiu4gqNWXqqJ59TS5pj174Yiu1uc53Jhum1L8umXjKZSZXJfpPXlTt/21ARERERESV46W+bTP6fW9jmwG/hTZY32RFUIn5Oy+deNjY2eMGCCmi5m2RgRrHXtP50tkmmxVj54zj9ysiohQN6XJFztwLzBUM5lFW2aCNX0CHssMvmBePG8yrLGwXlKpcCuZ1G1nSsN6W4GopZS2zSAsGxcDXRveI7kachPEDp/yCHnkmK5RSqwZPPKX8eMyViME8IiIiIiKqLJkM5qlW5zfcXLR1ncmGBcW99b6beN29s8e9G5BixzQJSmwZ0vWKuiaXNQzmERGljsG88jjMJlGBQS+wxi2jRo2IC8M/pjMPHVF1Nau4+/oyFbjCZCNkQD2eznCboX+ZTDFJTUrRjENtEhERERERpW5jzS1/NskIWRaYhMeAEIfrBUZQiI9MkoiIKOcxmEdZ5TdnH2UPhmjEUI7u8JHxYGhXBP8qezhHtgvKd6+P7v5o6CFqskUpZJ36W9SbJps0peTtJmnI0H/ByusqS0REREREVCBkmexnkpoSorTu8gmz75nzYM/QV606ZrEmpYqe/4OIiCiHMZhHWePOg4c5wjC0ImUPAnOYaw1zsiUDgTTM6Wfn96ssbBdUKDbWlscpobaYbJgUXU8aVnKxySVl8MQ+i5USa0zWCPQyCSIiIiIiIkqSlCJqMn6plJ6jPCDVlXqBEfoOVja0y5VPmSwREVHOk32Gv7U09Em3t8kTERHlltCXr6mjerY2uZxy8rCZAwKB6AnUlVLbNtUJ7DKruPtWsyihhwdMvj8gA1eZrBb60nnexRNPqZIvl5wzj4iIiIiIKkum5sxT3brV3rR8j80Y68QswvezCfWXPn/OmDnjfg0tbGAWo8feoqFdrmhnslnFOfOIiFLHOfPKY888IiKiNL02usdEIYKzTFaTUtaqv7VsuskmpVbt+rcohe+TO4Qy15skERERERERJbBpadM/uYE8KAsWPX3PO+P3dwN5EPr69bRJEhER5YWAEkJ3NyciIspFuf45tbF2US+hlKcXXqDbKTeURM3VEM8FT3RfL4X6ymQ1JeQBj59f0tBkiYiIiIiIKA5VJM80yTClgrssmzAtEPj9JrNEC33HVBu21XvQZImIiPICe+YREVGuKzWPOQnDaZaq6CEyQZUFn+o2sqS2ySam5FiT0qQUctvvG+8xWSIiIiIiIoojINThJmnI1fr/Qp6gs4ZU6sfi7hesN1kiIqK8EBBSfmLSREREuUfKz00qZ70+uvujSsgFJhsmZf36W4ITTC6hS57v82joYVs4FyZFoL9JEuWNbb+tF5t+XG5yRETx/bp0oUlVL3ifxPslVY33Rw0R0wefgHm6ov6WTI+aCplyDK4ZnKP5/7xVzB55UdQf/+1BmC9PSbmryWpSBN9/ZO4jTUPfzZqZRdY080hERJQ3AoGgjJrrh4iIKJdIJd83yZzWoEHtE5UQZSarKSFP6zWipKvJJqZUiUlpUoiGj/af1tNkiXIObpyt+fIjsfydqWLxS4/qm2mTz+kkZg45o9reoCcif7gJj/eLHz+cpd8vEEyZPOhIMePq0/R7SCHD+yGOHUGIL54aK2YO7S+mX3K8fs9kQK/y4bNrxbvTxKZV35slYW16DxJteg00OcpFK+ZMF/PHjRRLpk0Qqz+eHfnbvX1nUW+PlmYtqq5858tT6rmNats1JhtRFqw1yiSJiIjyhux9XckeskitMnkiIqKcUipk69fv7p4X87v2GTbzThEQ15usplRwzbRRx+9msnE9/MdpRwbK1Acma6j/XfLcKZ1NplL0n7xImWTew83TWSPOMbnkNT2sq+ha/G+TIxd+DY+baIkc8udhYv/+F5scEVVHCNJ9MHqoycWW6D0XAa/v3nhRLHl9YiQA02i/g0WLLidXyvsMgj+LX/m3WBE6nm0bN+hlKPO+fc8TexzRTee90OvLGyzy0+3uZ0WTAz2jwlFW6Z5d40aaXBjaE9pgrZ05XXEuQwAcwTtXi2N7i07Do0arpzz0Ut+2UUG4dGzc5+wZUsnIDyExL179JRMDY2Y/uERK2dosxvINQ7tcsYvJVoqxc8YVzPcrIqLKMqTLFRX+bCg0gWn3dP9RKcWfThMRUQ5SP+ZLIA+mju5xgxJqhclqUgaanDyiBENoJnTpM73nKSXWmKymhDxyZLcU5t6jKDXr1DOp1OAX3uRv9fw5JkVEFN+aL+aZVMXgBv5n/xkdFRxb9/Xnehl6+GUTAnnobYwfMdhAHiCgMKd4sO+wjHhNMoE8qhqLX44OHNeq30AcftXtDOTlOFxX3kBevWZ7iY6XRQdmqfqSQRH1ywipxI8jSx5vGPpCtrdZpCml5pokERFRXgno/0s5XT8SERHlEiWmmFTeCMqiM1ToK6LJalIEL+x1/dtHmmxcSkTPsyeFKGrZbDPvUqRpl9btTCo1NerVNyny4g1qigW9pzB8IoYRJALcfK8o9O5D4C4WPVxiivtJpa2iR54bxPPyBoZgy9qfTIoyBecYPcMrOiQreux7P8cOOv/atP+9QKlL91z+MOd1k9rhiGvuYhCWNNXq/IZKyqjGgPnyGu60eYR36E0lxWiTJCIiyis6mBdU8l6hVKleQkRElAtCn0uBQOBuk8sb0+/6wzypxIsmq0n0z1NlL5tsXLVq179FKYz+soNSwctNktLQ99n3xVHDxuhf3ieC+XJ6PTKDc+bEgfrsMnK8HpKMCDAfGIIirw8+QfeUWvj8vzISxKH8h2ELMYwkhsFL15afE88IkWzwLJ22mvB5nx84YNjMVD57KDbMsYjAD+YYRO/IL56+zzyTnoUTHzKpMAyXys/8ylGRc4kA/KIXHza5sHZn/4VD1FLEpqLfr/SOxYb58lRQDTDZMCW2XNflyrdMjoiIKK/oYN70Ud1XKBl945GIiKgqhT6Xpky+q/s3JptXpo7qebZQaqPJalLIFqcML7nHZGO64Inu66VQX5lsmAw0eHTAlHNNjlKEX2y3PK6PaNM7/tx5uOHa8bJbRb09Wpol5Af1iTmiOg2v2A1Vym8IcGDoQ8wLNuPq03RQxO29xJ5JZOFmO+azwnB46aizWzOTiq1O491NqryKttVEnwmxjst+9qDXF6UGQR+cs8mDjgwPZerM01qR3uFoC+sWLzC5MHzuU/Zk6lxiiG/3usV1t1+/C0yOSPfCO8skNcyXd8/jfV73DrEpRPA9kyAiIso74WE2Q1QwcK9JEhERVb2yQLFJ5SVZFCgXfAtKNeSMa99qZbIxydLA1SYZoaS8zSQpTQ1a7W9S/hrt396kKBkMelZvCIBg7iIOu0rJqp9mMK9pxy5xA4HonRPv/aiibTVRr60Og282KX8N9trPpChZG5Z9rc9ZvOFN04F20nfCPN1b9JA/D9M9J/lZll2ZOpeNQ/9G63hFse7li96UuO44vCa5lJIHmKShfvAbYrNMyjtNkoiIKO9Egnmvje7+oVCCNwqJiKjqKXHXtHu6f2JyeWnKnd0nhY4japb+0DfJwO9FaobJxnTxS73fUkp5xxXb6+E/Tktq3j3yV6fJHiZFRET5Ajfse9z7gh4G2R2yEjf0EYw56NwhZkl2YC614+9/NWqoUJQDeQSF0FOZ8gt6i+7f/2Ldc5LyA4KuCKyjly+G7+V1R65fWw3qLaWoabKaUnKmzxCb2zjEJhER5bNIMA821pHFoU+86SZLRERU6ZRSb4c+j/5qsnktdBx9Q8ez3WTDZGDfk4eXJO51qNQok4qQpSp6shAioiRgriGifIaAHoZDRK+q/pMX6T/c0K+sYAwCeggi2H2jHMhzvi7yyvT7Ld+/qw7rPn/UkOoyk4xY07rxf7xDbAaF+MAkiYiI8pJ3flhxytCSJsEawXellO3MIiIiokqiflRlgY7T7un+o1mQ9/oML7lGSDXWZDUV+i5Za3uNAyaNOW6xWeRr/IApG0Ofx/VMNkThV6ZtB0/sE/d1FdV/8qJQEQvPmi8/ErNGxJ43D708cHM4Gb8uXSi2/LJaDx+1Ys5rehlea4d8wrw8i1/5t57jxQ7thmHiMFzc/qdf5Dusl99r0Ptj945dRfOjj0/ppjXKt33LJrHh+6/Flp9XhbYZHuLq2L89pveNfa3+ZI5YOfdNPfyVhTI22vfgpPf3Ut+2JlUehjBDz4dkYE6dX776WKz75nM9n5E7HBfOy+7tO4u9TzwzpSG1cBNuw/JvdR2gPla8M1V0uOzWqONaHlq27K2Xo+oA+2vV84yYx+/3mkb7HRw6t13F3iecmfKQbZk+dvfcI73u689Cf5/rHkz2mFA3K+ZML3f+sb/mnU8QLbr0Sri/RNcTeiwlE+hAGX9Z9Il+tPNZeYdjQ7vEEI1omy26nqwDK6nA8eK6Wvm/Gbqe3eEWcY1hiN1kt223teaLeeHryKk/u6147Scd7jnN5vXswjZ/mPO6+GnBXLExVF+x6mzXAw5LuocM5s1yy+dK5v3XXtOw9qv5YtNPK/S5wPtqvHnPMtVWUScYsrN080b93r/u2y/ET6Fz4X1f8Upl//HeU13u+2uyr7FsXS9+6VHx2X9Gm6XlJVsvrnjvZ+Bey/HaTqKyIaCaDNQ92grO1fZNG3zbH96/8X6H976mHbok/R5u26NtD7hWcMw4RvffA6iTL5+9X78PA+p/377n+R67bWNb1vwY2uZiXY8oM3qlum0cn0N4P0P7s3WczueQfW+x+8N7C7jlRx267PGCPea2Z14a8/M+U+fSLSveB+2+j7z2ngr30kv2XKIuls+arN93vP+2a9mtb9LXC/a3dtGnkX0hb9uHC22lZr0G+j0c+0j0uZzvQu9l5e5PJmtTmwG/hB4ah3Ogto5/4g//EQH1F7MgTImBQ7peMdHkKtXYOeMK8vsVEVE2DelyRdqfDYXKt0IQ0FM1gk8JKXuZRURERFmllJohgoFzCymQZ/UZPuNr9MgzWWv11Lt7xB338eEBk+8PyMBVJhum1KxLJp7yB5PLCgbzor0/aohY8e40k4uty8jx+obSF0+NFQuf/5dZ6s8b6MKNuQ9GDzU5f7hR595UciW6WWZhv9s3/5awfIAbVEdcc1fcm1MVDebhJucn42+LChTEggDCQedf6zt/FW7yzbj6NJOLDXXYY8xLev25d14Vd79Y9/Crbo8Ed3CzDcEIvxtuLjdoFk+mjj1Ru7bcY3/nxnPL3WR34dx3vuEB38DW5EFHxn1tPO5NW5T7w/uuT+r4vTC8YcfLRiZ1Y3PJ9OfEF0/cm3SZ4x07rrNFLz6c1LaSuX5iqarrGdA+sO9YQTc/2Dbmr0p0Qz2dYN7Mof0TXnPgF3iqaFvFNT/5nE5mSXzxAhKJrtF0gnnpvMZKNpjX65EZKQWFEr2n+nE/J5J9H/fjbT+pXveueJ9d8dqwy/57YP4/bxVLpk0wS3ew5UUbe33wCUmVs++z7+vHRJ9D+LyIFWDG586c4sEmF5v9HENwcfolx5ul8bnXQCbOZbJltZ9tqcrUuXRh/s5Ew/4msx0/OK+ZCFzmsnSDeVvbDdi/bJuIehNWSvxv/NPHtQttMPIPBYyWMrTrlbVMttIxmEdElDoG88qLGmbTmjKm+5qNdQJ9BefQIyKiyqDEXZvqBE4uxEAe1Cyt1Qe98UzWatr7+pInTNrXyh/rDw+9rsxkNSXkcY9e+GIrk6VKgF++JwO/sMZNmmRurOMGKm6kQjKBPMDNuw/uudbkouGX3clAICKZ8gFuyuIGNG5EZwOCnrhRl+zNX9zsnD9upH6dF3p2JQN1aINZifaLdXXQ67f1SQfyAOcyUZ1l8tjR6yQZ2Je9wZroxjHW1XX043KzJAzHlc7NcUDAx4UeEMkevxeC67GuBReuR9RbKmVGmdD7w2XPP67bZLeF7eD6wQ3pVFXV9Yz3IrSPVAJ5gG2jPaO+My2Zaw6810Em2qrtBZiMTL1PIjCRjDqNdzep5F9joVccNGi1n370g8BBsoE8vE8k856aSKrtzuUtK3pupXv+3c9nr2TLiH8P4P06VtDGlhdtLNlyYt2Z156V8JrA9vA55PfeY3vUJYL6049rf9KPqcrEuUy2rMm+R3glW8bNa1bpH3UlE4DD+7Hf57QLveXTgfOK99lMvdcUku2/i5tMMmJlu4bz3EAehL5DhSPiREREecw3mAeziruXTh3V46/BoDxSCfWcUKrUPEVERFRxoc+V0OfLi6pMdgx93tyAzx3zTMHBcJoBJct/uw+qc3uNKOlqcuUUz+q+NbTSZJPVpBRSbaodNwhImZXsjTb0kEnl19a4YYibMp+kcAMcN58qciMnnZub6D2FYEYm4UZprCAEhhNDDwT8oQeWF17nvUlZummjScWHX/x/9MBNSdcD1vvi6fvE15MeT+mG4cKJD5lUeZk+9mRhWET0nEkWjh3DvmaKDSBYNerWN6kdEEBAjyP08ECvINRHLLgWEHyKJV7vB/Q6wT7w6MfbwwuBw1g3fjteURwprzdgCfPuva5cUDRTMnk9x/tRgdsu0fMkFtR3ohvZqUDwuSrYtophTSsbehj5Xfu4NtBjzF4fbvAKvZjwXCJon3i97TmEHj5ot9i2C+f7pPFvmlxieJ+I1Rbt9YG241dGDJWaCd6etDXr7mxSOyDoieNFeY6//9W4QVB8Plf0uo31Pg/1dm9hUsnD8I6pBEzR87uiatapV659ZJs9lxgaNRfgfSiZ0RksnPd4bcevR7l9j0XbRE/AeHWO93CKFpDiFJPUVOi/acMPKNcNXUmV+V+cEBERVbKYwTzrtdHdP5x2d89BZSLQOvSheJ9Sqmq+VRERUUEIfY58g8+TQCBwQOjz5axp93RPrktNnpsyqvt1Sqiou1YIzBWp4GvdRpbUNovKCdT9/RoVeqHJauydV7lwgyXRzRVYnsLNHmvu3/+S8g351R+9Y1I74GYubtIm20MDN+STvXGEm4eYHyZTcJMLN0r9oPyYFwg3u/CHoRT9eG9SYkg03JyNF/wBzP2V6q/4MddevJuyfhD48QuYVOWxY/6fVHvOIDjjHgeCXGgzuCGeKHiAgASCZSgbXtNpeOIgD+ZdsoE0BCtQH34BMgtzRvlBwDNWIA/1ZIefw2OiekOQK1YgD9eRHfoU5cVQk17pBEUr+3pGu4z1owLUv9suEQiKV2e4VjLVcwQ39XFcaEepBhQy0VZxbpN5fSbhesM8aS60AwTXcK17A82A84Ln/IKALtSh9/Votwj0W/jBgz3fyYoXuGiwV7j3X6wyuq/F86h/nIdEx4I2j7Zug3N+QxB7tb/4xkgQFG2r0/D7dDoWzEPpley/B5LtXYvzgWNA0DMe7C+VHwsBrnXvjz/s50Wy7y36GpwwT78fpSIT5xLXYTKvT1ey5xL/BkjVd2++aFKJYf8H/emayDWHIDuGSY0F57WqfuiQizDEZujBmSsvRMplwZo1PWMkBzde1+XKt0yGiIgobyUM5lnTR3VfMe3uHkOmjep5gCqTzWRQnm6Ce2/jTyj1nf4jIiIynwnmM2IGPi/050bo8yP0ObIfPk8m39X9G7N2tVFre82eobqIHm5Tyvp1t5ZNMblyLn7szGWhh6iAJ4KAwc11XjBZyjLcYMHNFcxZFo8NlLg9ERLdhLKBPPdmfMKgjOdGr4WbgpjjLRFsHzfkk71xBLGCJumIF9jY+8SzTCoMZfSrQ7+bWbjpqG9Cx7kxZ88RbmTaG4eJblLac2R7tdgblIluAPoN0ZftY48X+LLH4R57rJ5pLr/jwA3xxgd0NDl/+5zyJx0sQ9mStWeXk0xqhzYnDTCp8mL1lojXI8V707/Zkd1Nyh96ZsbSouvJJhWGa8mvXaRzM7gyr+d4Pav2P+Mik9oBN57j+XbK0yZVcTgutKNExxRLRdsqXo/ARKL35UxAYAvDudr3KcB+0VvPnt94Dj4v/nDN+CGDX+DNDVa3G3C5SWXGgkfviNpnqx799CPeq/D+tm/f83TehfPQaJ+DTM4f2jzaug3OJYL9+QUyEbyMZeXc8r0TcR6SucZi/QDAD8qB96V4bcxen3h/sZ9DeIz3ng9+Q1Wifg8852qTSw7qLp2gWkXPJV6PoF6i40xHsufS1r3bCzteu4FY/07z0yL03uO9vvF+FE8q7avQ+Q6xeVDDn0LflYpMVgsGA1EjnRAREeUrTiJIRERUiU4ZXnKPkqpcVEgJ+ddpd3f3vQP98KBpXQNKvWuyhhJBGTj20gm9M/6Nvv/kRVE9AQsFeotgzqhYcHMGPWJiSfR6QFAON6Ys3MScfsnxJucPN8i8vZYmDzoy5s113NTqFWcItJf6tjUpf7gR5XfTLJ19xtsXerPgJrhXvP3g5qT3hiuGpfTrzYYba369MXAzPN6NLtwM7TH25ag6iDcko4UAnnuzf8n05/R8bLEgUOa9IZcLx44ePu6Nw0TH7lcuSHQ9xHqd5X09yoYeIF6x6sDytmcEOjHvmx+/ffgdB27YQrxtgV3PFesceNtPsrJ9PaMn2ORzPB0YHLHOI+aQijf0HH6c4L1BHa99VvT9N9b7DVS0rUKidhhvG8nsH8MZ6jk6nXOG4A6C9KlIdD17t+kOr5rosyWWRO87gP3uf/pFvm3VT6L69rv2XN7X+33OQryyx6uPROcU8MMJtOkta34s9z7i114THTN421m84XEh1nWRzvWU7jmp6LmERG0smW3Eksy59NZHon/bxXs/8x5LrM/zeO/96bw35IPQMad8f3JTmwG/hB4iPfPwBWbCA0ev3NiwVvPwkrDSrZv3HtZzGH4gWWXGzH5wqZRyb5MlIqIElFLfDe16ZWuTJSPpnnlERERUcX7DbYYF/3bKDTN7mkwUBOxC3249PRmlKFLqcZOhHLFfvwtMKiyZG5ftzrrUpHZwhz3zcnttpAo3F2OVKVv7dCE4EivAkKpk58nzatP7nHJ1kGj+ItwI9gZi7PBxsWz5eZVJheXKsXsDLIl6pmULbkgjEIWb07hR6vaOwI1S3GBFwDTRcHVb1v5kUmHxbvj6tXEEUXDjFX+4QYph16xfFmVuFOjtWzaZVOZk4npeu+hTk/LXoOU+JhUtUW8bvx6d5A9z83kDebDu6898h+uNBwGzeBDoc3vKLXvrZZPy74WZjFY9zzCp2LBfBD8QyMC1nW0IvCCAjusZ7y/ofWnhvRhlQJAJQy/HUtHPPQzjifdbfHbg/aWicL17A8ZNO3YxKcqmvU8806TC8L6L85EOO4wyfvCDttm0w45ziHaJoVHRNuNxr+HqbNP+fzwy9BA9xGZArPMG8oQSK6o6kEdERJQpDOYRERFVMj3cplJRw21KIaUqU1MG3j63qVkUpcb20v7h35vuEMrt+8jZU/27IlClw806b6AkEfQUSqe3TrpSLV+mJQpo4Nfx+DW6+5eop0Kqmh5+nEklb7f2sXsuJStXj71G3fomVflwQxQ3p+2NUvT2Qo8y3PRHfaDnY6IeP17JzlVl4frDzVX8oacDhl2zEgVNvecLf6mWtyIycT37DcPnirWPRENXojcSJQft3C/Qj2ExEfxKBa4pBKXjsfN5ISBg2ys+i1p06aXTqUIP5GQDG9gfrm0cF4Jq2YRrG9czhu9FwBT7xDWKXnIoA95fM/VDFS/8AMQNtDfa92AduMEfgjje4FAyWnSJHtYXqvozvTqI9W+7itQ9Pvdw3WDbuB5nDu2v2yba5ZziwRn/7C9Uqmz7nSYZsezQXUtNMiL0Desxk6xaUnJaIiKiVPB90xeDeURERJVs0pjjFkshbzDZHaSsvWHD5g9NLsqfXzptgVJyvslGKKnuG9mtpLbJUhXavX1nk0pevN4z2ZBOGSHdX6BnU6JgQizeng3JSNQLr7JV5rFnE4IJGBYQwzxiqDgM25ip3ou5BIGSWD3cKiKXr2dvz1RKDwJ6uEZS4Tdkn2vJtPA8oTaoB37zdqUCwfBU2hWCegiqYZjIbEEvJwTw8OOAdH4YUBHenqsYfhu9BfGHIE46dZ3u+z5VTLrvs/Gg3U8ffIK+BhY+/y99nVMagrLcL5T+d06bJiYZpkRw3bafywX9iIgo90mlyv1AgxjMIyIiqhJTR/UYFfoWOstkI6SQLU4eMWOGyXoNVCq6e56Ust6ezTbGn+yLqILq7bGXSVUNzF2EX7DbP8xNmGuBqWwp1GPHzcyZQ87wnd8LwS8cpx0iL98gqOGeMwwhmks9aFK5ntMdErFBq9wKgOeyREEwXCOJht1zJRrWEQFzXH/LnTkPEwUAE0H77jHmJd3rDO9ZyUIQPxsBvS+eGqt7OfkF8FA+vK9gGM549UTRtm/+zaQoXRg2FwFmtHu/XqFoj5hDD0NQU3ybWp95uZSipslq2+oUbduwR52oefdCX5s+Ku5evNVkq5YSmRu7m4ioGlBC8tcuPhjMIyIiqiIbaxf1EkqtNdmIgAj0PGV4yT0mGzF4Yp/FUqh3THYHFTjtP/1frdwuXlRw4s0dlIlhJgHzk8WDAE7/yYvK/fUa/2ZkKET8oZdDvqnOx+6Fm/e4menXCw83M08KHTOO0x3yMhPitXE/NerFH4IUwUa/c4aghnvO0BOnsmXqei7dnN78jFU5fGu+aX/xjQkDehh2D3NpJavdgMtNyt8n/7w1EkzAvjM13HOdJnuIHve+oK8NDDWZDJQlk9CTEb2d/OB9Fu+p6CFXmUNc55o6jXc3qeSt+4b30yrCBvJi9RDFNYPPCwTWY82FSg5ZdJ1JRXzdefeo4B4EapVeYZJVTkqR/Js4ERHxfTMGBvOIiIiqyKzi7ltrltbsrIQoM4silFTX+gX0atSu18+7fugfOXJbjRpvmCxRynCTKd7cQU07dDGpisHNU/S6isXtKVJoqvOxuzC0JgJ5sRx13b1Rvdg2/bTCpJKDualiQRvH/pO1a9sOJuVv1bwSk8otqVzPiYbu++Wrj00qWrwgH9p5dek5mym4iR/v/QHm3Xtd0u0X9R8vQOgG0vfrd6FJpQe9BjFkoJ3za8Pyb3UgvtPwsbqHUaLebyhLuj1AvfBDAb/evoD68P4YItUAf6FINViE95REw5Rmew7EfPfF0/fFHE4TQWb3xyupfE5VR7+17t8+9F2otclqGLbkwwGto3rlhRauuOaoa+aZXJXbXkP9zySJiCgJZdtqVN4Y6XmEwTwiIqIqhPnzAkFxtclGQUDv5OElxSarXfBE9/VSqUdMNkJK0fSRgVOeMFnysWXNjyZFXqvnzzGp8tr0HpTWr8TXffuFSUXD3EyxIACRjSHXckU+Hnu6102sYM/qT2K3NXADebg5HOvGvLXh+69NKmzXAw4zKX+LX/m3SSWGAGy8IQNRtly86ZrK9YygTzpB5lhBPojXzmNZt3iBSVW+dHsfZsrar+brdt/5r/69ySwEvVKZPy+ZIB3OfUV7jqLXoBs8dq9JtDUEKhP1PEwVgkt+Vv4v9vCE3qFul0x/Lm7QG9INUMX6/Ktsqf4YwvppwVyTCvvujR3zK8ay5ZfVJpWaWOcyn/kFiVfE+XyvWXdnkwr7/MkxJuWvKt8vc4EMFI2JjtoJ8dvutdXvdWuYXFiZkFHfoara8E5X/iiUYNSbiCgZoffL67pfusbkyMFgHhERURWbMrrHQ0oEXzfZKFKov54ybGbUeFmXTDzlstC/bvzuPp778KBpnAAmhg3LFpuUv0Q3RxIFNfzmk0l0oz/WTaxEv4BPl18ZUQb8YtwPbvQe9KdrTC5aopucm370v0m6/+kXmZQ/DLkW7+Ye9vv+qNhDTSbqaeG37UQ3PP1u9uMGfKqq+tj92uPqj8qP3Ova8vMqk4rWoOU+JuVvw7LoIJtVuil+4MQOJYieOu/ceK5Ox7P45X9HDT+I3g2JAnCpBE1jtX8rUXAF+0plvrNUZOp6bnvmpSZVHoIdCHq4sI8l0541uWjYR6x2Hu89FoGqeG0/0ftvvGs43bbqSvQeEa983oCzlz2PCKxivqx48NngPR+xIEiXaP66Nr3PMan0eQN1uCa957JFl5NNyp932MdEcy6i95+f7ZvKD91rof3Z90DU4fxxI3U6HgQq/T7rEr1vrnh3WsqBwHTaWKKhV+P9GyRegBXtzJYfdYV6SAQ9R/F+5z3udM+lK53PtmSl896C9h3v32l+QWK/YaUtBE+xTfzhMwXtJx5sC/NCVuS485Xq1q22UKK7yUZ8ftKenvhecON1XS/PzodvBSghppskERHFpaaYBHkwmEdERJQDpt19fC8lVLk7BhhCMyjFg96AnghKnzv6UgZU8LWR3UpqmwVk4IZXrJvPlu314HdDGTenYt0gt7B998YKtpOoFxCGXPLemE3mxn+6wQHMI4TX2mNEvWAOF78bT7gpf9wdT5XrzQA4zo8euMnk/Nlj89Ynemoc8udhJlcezsPrg0/QNwXd+kRZcX5mXH2avtHlvYml6zt0bIl6Wnw96XGTCkPQKN4v5uHLZ++P2h/SS16faHL+8Ly3jFV97N72iHad6LrAcXjPIaBdxLsZ7B4/9mOH0Us0D92c4sGR4fri3fy0cMx4jeuIa+4yKX8Y5hP16d50RllR7zOH9o+qXwRE4g0TiBu6eA3Oka0nPGJbuLawr0RtJV2Zup73PvHMuOcSQQ/7PoV94b0w1rnpcNmt5Xry4jX6vTXB+cR2vW0b0HYSv//GDtKm21YtbDdRD1GUz/s60GV/4l6T84dr0LZFzJeVaK45nI9Yx+rV5qQBJuVv7xPONKn0edsU2p9uh6ZOUQfxrgGcG2+badz2UJPy9+2UpyPtHtu39VezXuxepmh/0y85Xr+/JBPIA1zf3kAWrrNE75uAHyPg+nTfZ2IJbzN+G/t60mORYwak8dkUjxuU82raMf5vv/B5460rvI/EgvrF+523vtI9l4DlOmiV4LMN7y9+7x2JYF+J3lvw7wNvHSZ6DXj/bRev7nCeJp/TSf8lagcW3v9/mOP7O8CCtnF5swdDX42i7mMGa0jx+Yl7mlxYUKjof+zliKIapfhAKA3niIgohtJAjbJ/mDR5eHunExERURXpNrKkdr0twVVSynJ3W5USSkh5y7S7u99mFonxg6Z8KpVsb7IRSqlFgyee0s5kU9Z/8iJMPVEwcDMqVegdgZuqgLmAEt1IcuG1Lbr00jdlkoWbmT3GvKRvgMb7tbfLvsYrneP1Qm+Ozjc8oIcZ9EqljNZRw8aUG8oNN9+SvWnlp9vdz0bm5cKN7XjzsHnhplrfCfP0TULcEEtWl5HjRY269XWgKVl4jTsXDuTCsaf6uuPvf7Vce8ANaG8gLRa0qV7j39Q3XHFDPVkIbPw0f3bCQFDofcukwlI9PhcCrvv3v9jkwjeU0e5jzXeUDG/5kpXt69nKxDH6XecIZiTTq8eFoUA7Xhbu8Th50JEJz71XptoqbuAjoJEKe31BqufOXtc4FwjqJzpuBJkxhGU82Fasz6JkXp+MdM6RhfpCkNmvbaby/mzbTKrXPV6X6L3Yrad0r0fbprxSfT8EtO8adeql9Dr33zQW9j1zyBlJnzv8mwM9LBNdz+71a6VzLhEMSzboauHzAnM1JiOdf9uhDlN5nVueVD/3k2mb3s+qfBe6vuLen0SvvE3f77FBSlHTLNK+O3xX8cY1B5mc/s5U9uv2n+oXdy/eahbllLGzx00QUkRfkEREtIMSzw3pesUgkyMP9swjIiLKEbOKu29tsEtd3NHaFF6yA3roSaH+3mf4zHcR9NPL1K4nhv6lU+7XnVLKtg8PmJr4Z+PVQKxfpCfiDgWYys0e+HnB+0kNG+WyN9BTCZJV5KZ7LLixiptDPe59IeaN/3TmavEbqhE36xDowk3OVNgyukPnxRoKMhbcvETbWPdNanWI4fhSHV7Tbwi/XDj2VF/n1zYRpGx39l9MLj57HaEHDoI+ycBN9I6XjUx4s9mv1xWCSrjpHa9XnR/UsXdYOPQ8QuAcdY/nU4FznOzxZloy17OFY0TAItnz6UIdo669gTxIZ+4wt4dNOkGi7VvKfYSm1Vb9tpOILW86nz32vQXnonOC+fOShW0hKOBn377nmVTVQLuJFciD/fpdkPT1a9sM2mCs4/VCe2jZra/JxdZo3/D7i9suUxXr3xFb1v5kUsn7ZdEnKb9u5dzygUS8F6MnbTJQV3h/qLNbM7MktiYHHWlSO6RzLhMNyewn3jCrXun82w5SeZ07XCaGOPb7rPLC+zY+M+rt3sIsiS3REKaFRvfK8wTy4L0/eYZSDgQn52ogD5QIxu+uTURU7am7TYJ8sGceERFRjul13Yz2gYCcJ6WsZRZFU2ptWVB1n37P8QvGnz35GhkI+P4MWQWDQwY/3zfxWEAehdQzD0M2pdKLyrK/pk7n9bhh1W7A5Sm/Dj13Uv3Vv19vn3jbsMEj92YUbi412u8QfQOuaccu5YZM80qnZwICCvF+PY5eM7989bEOriFY6N7Ax42tRvu31zdUdz3gsHK93CCd3oLoBbNw4kMpvQ7HAan0NMrVY0fgIFPHgetk+azJYvX8OeXaVr099hK7te8kmnboEjWUHm7Yfvfmi/q43fKjjaId4ia77X1oe2hgexgarkGr/UWdJnuImnXqJQxSAQIr2AfmJcLcS96bsbhmUbZkrgH0dMJxrvlinj4Gb92j/PVDf7u376y3m0z54sn29ezHHuPK/83QN8djHWPzzieUO69e6bRP1BsCB+m+f7s9V71Saavp9CoEvC+nU3bvNZaoN5Nfbys/aP/eHoY4h349xdKF48V7ip37y+/HJqhjtMdUrw30tkNb9PbQjXfd2vO87uvPospi30MwvKhtt5iHFEEXbA9lQ4AEPbAxj5/bttNtj5bf53U6bQztpPEBHVMqi72m/OB9DEMwJ1NXgPrCudg99FyjfQ7SZUn2vTiVc1mR945E0jmXdtsV/XearQN89rnvQdg+3lMxsgOOH+fl/VHX6HXcugb8oCed9/ZcF6rbmPcnVavzG24KbP3JG8xbt2c98cJd7vu9Kl2/rd5uxd0v2DEmbQ4aM3vc30PHcrPJEhGRoZS4bWjXK/5qsuSDwTwiIqIc1Of6t3qroJgsZfS8EJYSoiwQFFdPGd3joVjDbeKfQkEZuPLSCb0fMguS0r/AhtmsbuLdaEoUWCKi3MLrmTIB8zq6gRq2HSLKNfGCeRtbD3hbSlHuF01vXdFOfHv07iaHufLKHri2y9VXm2zOGlkyskbDmrtPFlL0MouIiEiJ6eu3/9S3uHsx5xaNg8NsEhER5aCpd/WcppQ8R8+V5yP0bbdIBcS43iNmTP92r136htbaYp5ySBlQwQcfHjTtcrOAiIiIqpn9+l1oUmF7djnJpIiIctuvrQb1Dn3xKRfI29xwp6hAXugL04Z8COQBblSXba9xbqjQ6c0HQERUaELvh3hfZCAvMQbziIiIctRro3tMFEqer5QKmkXlSBE46TO1bembe9Z5OxhQPoG/cEBv/NlTi80CIiIiqkY2LFtsUkLPKecOm0hElKtUt261awTKnvHrsvfBwNYmZakrTSIvXNf90jVl22scK5SYbhYREVVPofdBvB/ifdEsoTgYzCMiIsph00Z3fyoYVJgkY1N4SXkYinNTTXHyf/eso+bv6jfNnh6s85bxAye/YhZQNYX5jIioMPB6Jgtzr2FuScwF5sK8W96595KZZ4+IKBds+n6PktDXmHITBG6rW0Ms7rKjV55Q4puhXa58yuTyBm5cY0g5zBFlFhERVSt4/8P7IAN5yeOceURERHlg4O1zm27YsHm+FLKZWRRTUehfRG1+KxP7/bpd1PL06Qs9tVoF5JmXTug92ywqh3Pm5a9tv60Xk8/pZHLl1Wu2l+g1/k2TI6JcxuuZkhVvbkVX08O6iq7F/zY5IqLc4Z0z77c2Ax8NCHWRyUZ596L9xFd/CH8lCn1pUaUB0WF45ysW6AV5aszsB46QInCtkOLMULZGeCkRUUEqDb15vxh6+757SNcrPzHLKEnsmUdERJQHnrup8+ppd/dsHvpHT8wgnFUmpfi6QQ0xrWUd8VbzncTXu9QU28wnfuippgEVfOeRAVPefvTCF1uFl1KhWLvoU5Pyt2nV97r3BhHlPl7PlAz0vktWuwGcQpeIct9vrQc8ESuQ99vudSKBPJBKPZbvgTwY2vWqD4d0vWJQoKi0tVLivtB3Ps6nR0SFBe9rSt2D9zm83zGQlx72zCMiIsozJ48oiflL1XhqhL4Z1isVovHWoKhfqsQu28vUztvU17VKxeRapduf/PNLp+kvwuyZl58wvNqCR+8Q677+3CyJDXMmtezWVzQ58HCzhIhyCa9nShbayqwR55hcbGgnHS+71eSIiHILeuZtadO/Z2mg5qOBoNrbLC7nleLDxM9t6oczSnwzpOsV+4UzhWfU+w/uUbNUHh36CtdNSNFBL1ThupFSxqwjIqKqopT6Tiek/E4qVaqE/FxKMatsW43ZHEozMxjMIyIiykOn3FDSL1gWfCL0Ra6BWVRhJ/3yiDj610ni7vP4A6l8M3vkRWL1xwk7bfrq++z7otbO5aYjIaIqwuuZUvHr0oVixtWnmZy/WvUbiJPGv8m2QUQ568n/u8WkYvvh4IZi6oj2Oq2E2rpzYKe9L+l8yWq9gIiIqBrgMJtERER5aMqd3SdNG9VzFyXlk0oIz8x4qalfulbc+m1v0W3dBLFTcItZSvkk3Rv/sGH5tyZFRLmA1zOlYpfW7cRRw8aYXHkI5B13x1MM5BFRXivdKSBev/Zgk1OlpQHZiYE8IiKqbhjMIyIiymPT7up+fu1S1Uao4CKzKGVXL79E1FJbTY6IiIjyScvj+ojj739VD6WJ4B3gEfkeY1/WAT8ionyF8f/fGHKQKK0REDIoxF4fbrqnEObJIyIiShWH2SQiIioQJw0rubiGDD4gpKxtFiX0p1W3iAM3RfcC+duf044LEhERERERpSTeMJufndxSzD2ntQiUCXHIpLWiyZJtQimxKiDKRh3y6h33mdWIiIgKHnvmERERFYjXR3d/dGOdQKOgkn9TSn1vFsdUJ7hRtNv0nskRERERERHlDhvIq/G7Ep0eX6MDeSClaKZk0dhP+/31x49P/+uReiEREVGBYzCPiIiogMwq7r71tVHdR04b1bPVzg3q7KHn1FNqvXk6Sv/Vo0L/EKjQdHtEREREREQZZwN5TRduFcc+tFrUXVdqntlBCtG0SKn3P+1386NmERERUcHiMJtERETVQK/r3z5SqtI7pZDHhP7qYNlt3x4vAqp8MI/DbBIRERERUWVxh9ncXrtIzLjiQLG2xc7ioOnrxc6rygfx/CghVsuiwIntXyrmfHpERFSQGMwjIiKqZrqNLGl4yfd/u++QDSXnm0VRGMwjIiIiIqLK8uQ1t4iNTWqLFQc1Ft8d2lTsPWeLqLktjRFElCoTRUWntn+5eJpZQkREVDAYzCMiIqqG5p8pPg4o0dFkXXf97c+LrjdpIiIiIiKirOqx4SOx0+ZSUWvzdp1v9NPGua2+/GWFCqojhFQtpJA19RNJUKH/Aqps6CGv3nGfWURERFQQGMwjIiKqhj45Q5RKKYpMVgt98f2mw0tiv/6TF4WSRERERERE2YdgnkspueDKPw061GTFx6f/9cgipf4uhegphKxhFselhPr3oZNuu9hkiYiI8l7APBIREVE18cmZYoBPIA//KOgfzhEREREREVUSpbaZlCZlcC+T1A575e/zDp10W6/2k26rWRYI/jW0/hrzVExSyIs+7ffXV0yWiIgo7zGYR0REVM3IMjHQJCOkEkvbvyQ4WTwREREREVUuKb83KUM2MIlyOr58+23tX71tN6XUXUKoUrPYlxSi3/x+N99vskRERHmNwTwiIqJqRgVEV5OMCArxmEkSUYH5delCk6Jcs+239WLTj8tNjrLh/VFDxORBR4qX+raN+lv+zlSzBhERVTUl1HyTtAKjH320lUn7OvTV227YeZei3YRSs80iX0VCXvXpqTfdY7JERER5i8E8IiKiaqSkm6gdetg1nAtTSgTX/yL4BZcozyEwtObLj8SPH84Si196NBLEmHH1aQxc5AAE7XB+cC5wfmaPvEhMPqeTmDnkDAZcswT1veLdaWLbxg1mSVi7s/8iWh7Xx+QoF+E6QdAV10o8uK5mDu2v3+vwHkhEeSoQmGxSEfV22ukEk4yp9RPF69u/etuxUpUNUUoFzeJyZCBw7Wen31xsskRERHlJmkciIiKqBj47U5wbVOJJk9WUEN90eEnsZ7Ki/+RFmEKPiPIAbnh/MHqoycXW9LCuomvxv02u+sFN/u/eeFEseX2i2LQqPJJXo/0OFi26nCz273+xzmfD/H/eKpZMm2BysR3y52FZLUd19cVTY8XC5/9lcmE47z3GvGRylMsQ8F798WzRpvcgcdCfrhG1dm5onglDsHbu3/+ig7UdrygWbXqVG0WciPLEKWvea7S51k7rTFaTQv3r8j/+8TKTTWhB/5HtRWnw3dALfYfoDH3BUTIQOKX9y8XTzCIiIqK8wp55RERE1YgKir4mGRH6YvuaSRJRnlnzxTyTongQFPjsP6MjgTxY9/XnehkCPtmyev4ck6KqsGTasyYVVqt+A9Fp+H0mR7kOQW5AQBzXsDskLX7IMGvEOTqQhwAtA3lE+e2CCy5YL5QqM1ktqNQBJpmU9i8VL/hlfaCpUupLsyiKxH9lZS99O/D2pmYRERFRXmEwj4iIqBpRQhxhkhGyhnjQJIkoz3C+tcRw0x+Bu1i8PbcyyQ0eUuXCefcOr3nktfeIenu0NDnKdbu0bqd75QGuYTskLXq8uj2SD7/qdpMionymlPT0zAvsYZJJ6z6reOuhr952UCjpnYMvTMram7Zs+cDkiIiI8gqDeURERNWJFM1MKkyJLR0misUmR0R5BkNnHn//q6LFsb3NEvLa8vMqk4otW3PW9Z+8SHQZOV73HKLK9cXT0T3wcI3scUQ3k6N8oYfXrB8eMQ/BWcwB6g5di/kPEfQjogIg5UqT0pQQu5lkytpP+vthoYdYAb29Pu3311dMjoiIKG8wmEdERFRNfDtQYEiZ2uFcWDAgsnMHm4gqDW5kdxo+NnLDm6LVqFffpGLLZjAAAST2HKpc6LHq9orEtXHweYnnlqTcg3nyDjr/WpOLVq/ZXmK/fheYHBHlO6XUEpPUpFCJP8DjiBfQk0L0++y0WwaYLBERUV5gMI+IiKia+LVU9DfJHZSYbVJElOca7d/epMjVokuvuIFOOy9XNrHnUOXCUJp9n31fdLv7WX1+ObxmfsN8eAjceXUYfLMO9hFRYZAyuMAkw6SsZVJp+2Vd4BglxGqTjRIUwcdLuo2M+qEjERFRLmMwj4iIqJqoERR/MMkIFRRPmSQRUUHCzf4eY1/Wc2+5Qb2mh3XVQ2Du3/9is4QKCc57kwMP1+eXw2vmv17j39TD1rp/PK9EhaVUyvdNMmL8hAn7m2RaMIde/dq1DxVKbTWLIqSUdRo1LJtuskRERDmPwTwiIqJqIihEW5PUlBJlh70i5pksEVGFbfttvUnlFvTK6njZraLvhHmRQADmG2QwgDIhV9s9EVE+Wde8+UyTjNgmRCeTTNs+z920OiiLTlBKhb4ORQtI2Y3DbRIRUb6Q5pGIiIgK3Kf9xbrQQ2Q8KiXEig4viXLjjvWfvCj0FBHlm9kjLxKrP/YfORe90BC8gsUvPSo++89onU4EQa9Y1nz5kX5c+9V8se7bL8S6bz4X239bL46746nIsJK/Ll0oFr7wsFjx7jSdb7TfwaJFl5N9e8NhnrO1ixeIDcsW621tXPV91LxngJ51GE4UwblmR3ZPOxiH4Mvq+XPEF0/fJzrf8EDMYTB//HCW+OWrj3V51oXKtm3jBvNMGIb+qx/6a7TvwWLXAw6LW56X+kb9niIKhoK0dRLvPLrccxrP8nemijVfzNP1690uzke9PfYSu7XvJJp26JL0UJTY1pa1P4nSzRtD5+tr8dOCubp+vOd++5ZNOm2hrYBtL6i7ZI4hHpzLDcu/LVcWDK1pz4ctr2vD91+L0k0bxaafVoh1X3+ml6EsiYZtzHS7d2XiXKF8s0acY3LJse0vXhsFDFuK3o5+4l0raKu7t+8s9j7xTA6LSUS+Qu8/+v7kuKefKRNS7uh4IMVdV5xzzg0mVyGfnXbjNUoWjTXZCKXUlrXrixqjF59ZRERElJMYzCMiIqomPj1DhL4c7+iVr5R4q8PL4niTjWAwjyg/ZTqY5w0WJfu6dmf/RRx07hAdmPhg9FCzNJobJETgYv4/b00qgOWFAMfhV92ecE46G1hCAAbBHndfLY7tLToNj763h/Xn3nlVuWBiIm5QzivTwbx4+wKcr0UvPlwuABkPhiI96E/XlAu4IGA2+ZzEnSPwevSAhOmDT0iq/uIFiGKZPOjIhMfltt/3Rw2JBNbiOWrYGNHyuD4mF5atdu/K5LnKZjDPr/wI4n0y/rakzjWC8Qedf62eA88rUbltO0H9rvzfDPHT/NmR+sI1fPB5Q5MORhNR7okE8555dmPooR7SEAyKSVede87pJlthn/a7+QMp5JEmGxH68jPp0El/z9h+iIiIsoHDbBIREVUDnwwQ+7uBPJCSQ2wSVUcNWu1nUvF5b4wjCJYM9MzBDf5YAQ30ZnPVrLdzWoE8WPf15+KdG8/1HeYQZUBwAn8zrj5NBwoQlPHuC0EBF4KL2GaqgbxMQS+/ZNTZrZlJRUNdzBzaXx9rKsEhWDJtgnh98Ak6mOlCz7dkoO6sbNUf9pHqcXnPcSxbfl5lUjtkq91DNs5Vg5b7mFTy7HsCAqCx+JX/i6fGijnFg5M+1zjG+eNG6td5IVDX99n3dWDOD3pSoq5QvwjMuvWF/MwhZ5SrCyLKP0qJqDfDgAw2McmMWLuu6Dj0xDNZhzptQf+R7U2GiIgoJzGYR0REVA0Ey8r3wJNKvGuSRFSNYOjB4+9/1eSi4WZ+l5HjRa9HZkR6WKUKwah5915ncuVhaEVXrGH3Ol5RrHsC4QY/0rHgpj6Gy/TCkIvJ8AZRFr/y75iBFbdM6M3khSEbKwq9u2IdL3pjoYcS9u/tQQYIDqFnH4KcXugVhdei/Hj0C84Ajl0HM53AXDpibb+ivMNlJqNmJQztmGq7z9a5wvWE6xe9VhPBOljXDkeKnox+bQ/Letz7gsmFoTfhwuf/ZXLR0E7RRmMF5/A6BD69UPZG+xxkctEQBPSrKwt18dEDN5kcEeUv+bNJhMnAHiaVERhKMyACFyjPOCRSSKlKg5NMloiIKCcxmEdERFQNFKnoyeND319V+5dF4jHHiKgg/bLoE5PaAUMM4mY+buz7DVeH5xBYSBQkQA+lWMGwZCGoaIfiww1+pBEgiGXFO1NNagfMZ5aOeEGsBnuFezChTBiW0BuoqGgAzPp5wfsmFYbgDgKwCLCiB1OsAOjXkx6PGfDoYF4LeMRcgdiuH5w/DH1qYX0EfeKdA69e49/Ur8l0UK8iZUkmwOWVrXafrXMFuH5R7livsTAHn/da9w6BiaA1lrltDu081tCjqCe0U6yPv46XjTTPRMPQnKnC9YbzGCtIiPpk7zyifFcW1UVaKdHYJDPmkFf/NlEKMcVkI6QUrT8+/cbLTZaIiCjnMJhHRERUDSgh9jdJTSqx2SSJqJpZMv053cvFsoEiv55eXggsdBpevhecK90hM12tep5hUju07NbXpMpDQANzbrkwDx6OK9awfelY8OgdUQG7Vj366UcErLCfffuep/PpQm8tBGbc+d0QHDlp/JsJ5wVEuWL1lMI59p5fbK9N79hzlOE8uoERBH0wR1sq8Jr9z7jI5DIH29UBowTBKhdec+A5V5tcajLd7rN9rgCBNAQF49HDVYbanMvtMYey7H3imSa3A3qvxrL3iWeZVBjK4XcNYmjOVAJvCN7imsZ5xDb3OeVP5ployQ4JS0S5KSDlUpPUpFB1TDKjflkfOMtvuM0awcC9Jd1G1jZZIiKinMJgHhERUfXQyjxaqY9TRkR5D4EibyDvuDueShgocuFmeiLYLgJp6EGTTs+sdOb92rLmR5PaAcelAwAZ6h2Gnj/TLzle1yMCMujFiKEQ0fML+7HDFabDDruIudAsBPJ0D6udEw8T+d2bL5pUeY32958GqEXXk03K34rZr5lUWDLl8LK9GbMh1nHFUqNufZNKXSbbfWWcK0BQMFHb/+6N6LIsm7ljlDkEEP3OuV9PWMvvfMcaOtOvh3As8YL5Lr95D4kof5QF5SKTtGqZx4zCcJsiECz/Cw8pazduVPagyREREeUUBvOIiIiqASlEI5PUglIsNkkiqiYQgHIDRYAebdnoyYIeQQikIRDQ5qQBZmlsCH5gKEPMzYVh/WxwEQEu9Lhb/s5UsXzWZL0slng38b3zlcXj1yvQC/WIoB6Cb94egenYvvk33/nT0HvJL0jpZ/X82D3DMJ+bn0RBXAwdSclLtt1X5rlK1Jty0YsPR3rnIUDt9grd+4TyvfLQmy6V4UTjKd200aSIiMJqBdSHJhkmZZFJZdyhr9zxqFLqS5ONkEr8een5I1P/9QoREVGWMZhHRERUDSghooaLCf0DYL5JElE1gGH4vIE864PRQ6OG1qso7zCBdXZrJtqd/RcdpEOwDsMjeiH4gaEMMTdXg1b76cDj9MEniMnndBKzRpyjyxir/JmGsic7txrqFeVDIK4ic3VhyEW/+dMQNHnnxnOjhvaMJdb8a1Cz7s4mVR7mJ4xl46rvTYoSSaXdV+a5StQ7D23M9s77Yc7r+hGwL7/eiNu3bDIpf7geXurbNuov1vx6REReK5s3jw7mhYx79tnUumGnoLRI9VZKBU02TMqiDb8GHzc5IiKinMFgHhERUYH7+HRxpDRpSyrxvkkSEYl5915XoWCUyztMIIIJB507ROzf/2IdrPMLEKBn0OKXHhWTBx0p5hQP1oE79EqrKhjaMtmAHiCoN+Pq03QPwkxDsOX9UdeUm9usMlTlOcg36bT7TIp3rhL1zlvy+sSoR0imh2pFNT6go0kREYUVd+++NfQQFVzbrlQLk8y4w1++fZmQonzgTqlTvx14e1OTIyIiygkM5hERERW4Iim6m2TEL7+I6SZJRNUAeuag51AstgdYVQSMEEScee1ZuveO3/B9bXoPEkcNGyO6jBxvlmQfegr2GPOS3m8q8+2hB2E6Ab1EgUP05PrgnmtNLnU/LZhrUqlJJaAZS+lmDqWYimycKwQW4/XqQyAQwXQbEPT2MswEXEcog/1Dr0X0xiUiKkepUpPSioJyf5PMikMn3XaxUmqLyWpSysBvW7bs+IUDERFRDmAwj4iIqMAFhehgkppSYlv3WQK/eiWiagJzxh157T0m5w+BNAwXWZkQyNPDSPr0KsLN/+Pvf1UPT4jAQo269c0zladOkz1Ej3tf0IHEFsf2Nkvj++Sf5YcRTaRFl5N1cCMe9P774qmxJpeadIO0CGp6pRLchA3LvjapyuV3zMnOP1iVMnmuXO0GXG5S/tyhMNueealJlVezTj2T8od23H/yonJ/vca/qXu82j/0WiQi8iXFZpPSigKqrUlmTUAEbzTJCCnFcR+dcVMrkyUiIqpyDOYREREVuNCH/b4mqUkh1pkkEVUjexzRTc/fFQ96gKUbMErH3Duv8u2NBx0G3yx2ad3O5CovEIMeSpivD3N9Yf6vDcu/1XXXafhY0euRGXF7OAGOZ82XH5lc8hDcSLRtzK0Xa37DeK/FeY0VJIoXPGre+QST2gGB4VSsmPOaSfnb8H12gn1+89Kt/N8Mk6palXWuXOgFl6h9WXt2OcmkysM1Ga+X7/J3p5kUEVF6lIr+rhIUYleTzJpDXr3jvtCO15isJoWUNYKB+0yWiIioyjGYR0REVOCUFM1MUlNCrDZJIqom0KsLMH9XMgGjdIJR1rrFC0wqPvTKizfPl9sTD0GML56Ofz9t3bdfmFTFoIeSWy432IR5z1KdTy8ZdmjFo667N26gBDC/oV9QJ1EwZ/X8OSa1A7bjF/SymnboYlLJse3MQjuKt33Y8vMqk0pdonno3HpCe1uRINBUkTaUbLuHqjpXycyDhx6oieq1RZwhOHHtZGPuSCKqPqQU0R9ySu1uUtlVVHSJSe2g1KlLzx8Zv+szERFRJWEwj4iIqMBJFf1r1lB+iUkSUQFJFEywgQ0EjBINlfjhfdf7BowgVs8wCz3Tlkx/zuRi275lk0n5W/3RO/px04/L9fCf8QJ/gEANggixyp0sb6Bu8cv/LrdNDIsZT53G0fcdEUiKx24fQyUed8dTOh0L6nf+P4tNbocWXXrFDQQiGOo9ju/eeNGkysNwiX5BnUb7xg9k2nOPQN7cv8cfOhQQPEZvyHQCyPV2b2FS/r6e9Lh+xLY/euAmnY4HbQg9U/3Kkql2D5V1rrwwXG2ia79Vj34mFdv+p8cfjhdDzca7DnE9vD+Kw2wSkT+lVFSXfSkDe5pkVrV/uXiSEuobk9Uwd96GX8vij1NORERUSRjMIyIiKnBKitomGRYQ8e8qE1FewU3z+bh5HmO4Ssv2bEPAqPMND+h0LAicfXDPtTqQ5sJN+C+fvd/kYps/bqQuU7wATaK5txDkwVCX0y85PmHvLuuD0UP1sJgV4Z17DHWhg4mmLnBMS16fqNN+EAx0Ayt4XaJAEo7P9mbCMIYdrygfrHPZoJMbMEG5O1wWe74+v+NY9OLDOu2FY9iv3wUmF23XAw4zKX8493aIUtsmE/U2RG9IrJ+qZHqZ2rLYNpSoLHiNtyyZbPdQWefKz0F/usakykOgD0PKJoL2HW/IXpz31wefoNu0+x6CgCjqZ8bVp+k27D5HRBQhZVRALbRgZ5PIOhko+j+TdJ1nHomIiKoUg3lEREQFbEF/0V6GvpearCaVeN8kiSjPoUfT5HM6iSXTJpglsWEdBAgAAaNE8+dhyEQE0mxgAq/FTfhkA2vYH4IiCKb43bRHGRL1EnJh3WTn/KoIvx6OOGbUhQ0MxeoliEDR4VfdbnLhOks2GIlAJM4ntOk1MKlAFc69Cz2vjho2xuTK8x6HXwAYwSEMJeoNaloI9nh7L8aDOokXuLJSaQsW2lAqbQJlOej8a00uOZlu91ZlnCs/8XrntTlpgEklhiF72/QeZHLlobxo0/YY8DeneHDUe9WWtT+ZFBHRDlLKn01SCyoV/9c/GdT+5eJpSomo8Z+lkDU/Pe3mO02WiIioyjCYR0REVMCkFIeaZES9WiI8ORMR5b1U5/hy5zRLZv4818YYAaxkxLppjx6CiXpKAYIPiXoTWg1a7mNSyclUgBDbwRCZCDBZqcyjBnbuPEhm/jw/CNZ0u/vZlINj2BcCvD3GvJQwOISAZTJlQ530GPuyaLx/e7MktqYdU5ufz0I9JRNcxDo4PwiUJiq7u71stHurMs6Vn1i98/Y+8UyTSk7Hy24VXUaOT7v83msVwc9Y72nLZ02O9ETFox2G12vFnNfY448ozwXLouf3lkJFjzKSZQEhy40DLKW8yiSJiIiqTNQv9YmIiKiwfNpf4Fek14dzmINCBDu8LIpM1lf/yYuUSRJRjkOvITdAl4zQNW5S4ZvnM4ec4dvrB3DTve+EeTqNnjXpQsCiyYGHm1w03JhfMWe6WDn3TR38smXBvnfv2FU0P/p4HfQA9BLEPGw1d26ogz8InDXYaz/9XKztQ7x6anFsb9Fp+FiTC8N+1n41XwfXUD6/XlkI+CCQsnv7zjpo5QbxrFTrDNtBTysLwxKiN1MsfmV3YXjIFbNfE+u++VwHpbw9CrE/DJnY7MjuSQ2v6EK9YB431JFbtwjs4Ny07NY36pxgPjkMQ4l9os4atNpP1KhbP+55S5bbhrxlwRx/bhsCDP+IXmPesiC45A2OZavde2XzXPnBMK2r58+OtG30skNwLl1oq7989bEuv3sdA67lRvu31+cCw7T6lR/XHHogJoL3r2TOSSp1T0RVL3RdR+5PPvzMM11LhXzXZLUr/nhOpd6/XHDazT8LKZuYrCZV2ZBDXr0jPGY5ERFRFWAwj4iIqIAtOEM8r6Q4y2SFUGLToS+L+ibni8E8Iio08YJ5mJ8OvbWIiIioarjBvNGPPtqqbp2635msVnfb740uuOCCHRPFZtlnp914jZJF0b+WUWpN+1dv283kiIiIKh2H2SQiIipgQSlamqSmpFhnkkRE1Ua8oRKbdkhveEciIiLKvGEXX7zMJCO21aqV/GStGYAeeEqI6OChlE0+O+2W5CcXJSIiyjAG84iIiAqYVKKpSWqhfNSE7kREhQ5DiXqHLLQwtCCGLiQiIqIcolSZSYWVFUUNeVkplPqXSUUoERxlkkRERJWOwTwiIqJCJkUjk9KkEFFD1hARFbrVn8wxqfL2P/0ikyIiIqIcEhXM2yaDe5tkpTn01dtuUEptMdkwKff6pN/IriZHRERUqRjMIyIiKmxR8+OpgPjKJImIqoXFL//bpKId8udh7JVHRESUi6TYbFKalMGoHyhWGqUeMqkdVNlokyIiIqpUDOYREREVMCVEDZPUZFDMN0kiooK3+KVHfYfYbLTfwWL//hebHBEREeUUKTeaVJiUe5pUpVr7a42blVDbTVaTQhy19PyRDU2WiIio0jCYR0REVKA+GSD2D33ZjFKvlphrkkREBW35O1PFZ/8p/+N5BPK6Fvv31iMiIqIcoMRWk9JUUO5qkpWq+6zirVKKF01Wk1IG1v9a9jeTJSIiqjQM5hERERWqMtHRpDQV+m+f58RqkyUiKmgfjB5qUjvYQF6tnfmDeiIiolylVPAHk9SqbJjNkJ0bFF2uQiUyWS0g5LkmSUREVGkYzCMiIipQKij2M0lNCvG7SRIRFbx6zfYyqbA2vQcxkEdERJQfonrmCSl3M6lK1/qJ4vVSyE9MVgt9r2q44IyRvU2WiIioUjCYR0REVKACMjqYp4SInnuCiKiAHXHNXfoRQb0uI8eLjpfdykAeERFRPpByhUlpUshaJlklikrFMJOMUGVld5okERFRpWAwj4iIqEApIVqZpLXePBIRFbwmBx4uej0yQ/Qa/6bY44huZikRERHluqBSm01SU0o0NskqcdCUv78VKsQakw2T4pCl54/kr4SIiKjSMJhHRERUqJTYw6SsqLkniIgKXb09WpoUERER5QupAktMUpNS1DDJKiMD4iGT1GSoVBt+LbvHZImIiLKOwTwiIqJCJcWuJqVJIZaZJBERERERUU4qEmVR0wMopeqaZJU55JXbRiqhtpusJoUcaJJERERZx2AeERFRgZJK1DNJLajE1yZJRERERESUk4oCgYUmqUkpc+L+pVTydZO06n122k3nmjQREVFWMZhHRERUoJQQO5mkFvoKzGAeERERERHltFIpN5iklRP3L7cXBa9UoS9ZrqCQ15skERFRVjGYR0REVKCkjP6cDyjxlUkSERERERHlpCvOOWeBSUY8/vjjDU2yyhz+8u3LhFBfmmyYlAd8O/D2piZHRESUNQzmERERFaBP+omuJhnR/iVR7ktxDN+ZRyIiIiIiomzy/+6hovvAbatV62CTrFKyqOgmk9Rk6L9Nv28Za7JERERZw2AeERFRAQrWEO1NUgt9FS4zSSIiIiIiopymRG5+f2n/cvGkUOGihgFVQdnXJImIiLKGwTwiIqICVFQm2pikJoXYapIJKcWeeURERERElH2xvnuEvr9sN0ltW1AeYZJVrkyqJ0xSk1LUX3DGyH4mS0RElBUM5hERERWg0BfKvUzS2mgeiYiIiIiIcoIUqtQko0nxu0nlnIa7FN2C/ngmGxYMhpYRERFlD4N5REREBSgoxe4mqSkpfjPJhKQQn5gkERERERFRFsnPTSKaklFDWRYFVFuTrHKtnyheHyr3pyZrqEOXnj+yockQERFlHIN5REREhWlP82j9YB4TUkLNMkkiIiIiIqKsifndQ4ptJqUFhahpkrkhEPibSRkysGFd6c0mQ0RElHEM5hERERUgqcTOJqkpJVaaZEJFgdL/mSQREREREVHWxPzuoYI/mpSmlNzbJHNC+5eLJ4W+Y0VNZSClPN8kiYiIMo7BPCIiogKkhKhnkloghWDeC6cc/KMS6huTJSIiIiIiyjh858B3D5ONEvo+U2aSmhTBGiaZO6SaaFJhUjb5+PS/HmlyREREGcVgHhERUQGSUtQ2SS1YJFaYZFKkklNMkoiIiIiIKOPifueQ8ieT0qQI7GGSOaPBLkXXKYyB4ggE1WiTJCIiyigG84iIiApT1C9XZan40CSTIlVgnFDi/9m7Ezg5yjr/40/NBARRjnBEEQQCCCxHiCAKgqgr+0cBCQT8C+EQd1fYP6Cgu6sux2QAFfYQFFhlDxUh4HKjgOyCB4KwIpgDWECEcLvhSABFEDJT//5WP7/Jb55U93TP9Mz0TH/eL9uuqq7jqadqhqS/+T21PM4CAAAAQOtU/q5R/J2jtpfie1UWuuNU29jswt4XKudxf5wtdGXhvXESAICWIswDAGCSufvAsEmcHPDm1cJDcbIhV+y/pYbZvKY6BwAAAAAtdU38O0epLMuejZOFPA9T42Rb6Qr5mXEyyqbMP/Ckk+MMAAAtQ5gHAMAks1oWtoiTBY37svn3wpLqXBO6+8+KUwAAAADQMl1d4UtxslR/3+C/v2RZ3pbfYW5/7Zcuqry9XJ2r6u7L/jJOAgDQMoR5AABMMq9lYfs4WcjC8IbLvHKfbTQ0Z/IvTQEAAABgRM68fN+tFsTpUt2h7/dxspCHbI042X6y/PtxqlBp69sXzOp5R5wFAKAlCPMAAJhs8jA9TlXl4Q9xqmnPvenpU0Ke3xxnAQAAAGD4Kn+3KP6OMYTurq4H4mRVnmdxqu2s8YbVT8z1t64oq7S0K8vPiLMAALQEYR4AAJNMdx7eEicLlb/2Dhr2pRm3fOADy7u6lh+e5+F/4yIAAAAAaJr+TqG/W+jvGHFRw7Is646TbWfz7520pHJ2D8fZqv7+/eIUAAAtQZgHAMAk05+FDeJkVR5eilPDcvm+2/1vd9frMyt/+f5pXAQAAAAADdPfJfR3Cv3dIi6q6+g5c26Lk6ZtK/MKWfK88Sxb7Z79Tzo8zgEAMGKEeQAATDZJZV7lr70jrqrTX7qff/PTe1UmeYYeAAAAgGacqb9LNBrkTUQzrv7yv4U8fzXOFvpD9oU4CQDAiBHmAQAw2WRhzThVyPPwdJwcEQ2Hc+V+W30xdPW/qzJ7TchD08PjAAAAAOgA1b8rXNOVhZn6O8Rwhtas6I/vhfMvuWSHONmW8iy7MU5WZdk2i4/sWTvOAQAwIoR5AABMMlke1oiTha4WhXnmyn22uavyF/IDsrxrmzyEf+N5egAAAABEfzfQ3xH0dwX9neHyfbdaED9qWp7ng8K8KXk+6B8ttps8dH2+cv4Dssr/Xnqx7x/jLAAAI9Le400DAICmLZwdXq+8TanOFc/QO3HmFeGcODsq9r/6/k1XmdL1nspfXt9d+fvrjlqWZWHT4sMw8A4AAABg4ntU/1f5s/+jWciXV/7kf2/lz/6/eH15/39fe8A2xWetcP7F8/5Y+UvFqnG28hecfI+SZ+m1lUX7n/xYpc1vj7NK+F7a4drT14pzAAAMG2EeAACTzILZIff/gc/7wh47XhPa+i+9AICJ55G5p71e+e/NwD8eSW0291T+vgkAGLbz581bFkI2MExlf3848fjDDx3Vf6Q4Uvfs/3cn5Fn32XG2qqtrnx2u6r0hzgEAMCwMswkAwCTy8MfDtPSb0zevFh6KkwAAAACAUbL9tV8+JxTViivk/X1z4yQAAMNGmAcAwCTyu1fDlnGyoEc2bP69sKQ6BwBAK+WvxgkAAFouz8OyOFnIusOb4mRbq/wd7EdxsioPO/1kz57V4hwAAMNCmAcAwCTSPyXsECcLWQiD/lUoAAAtxH9jAACjJsuyvjhZlecT4lncWXf338bJQuU8uqautfyMOAsAwLAQ5gEAMIl0hzAtTlbl4Q9xCgCAVnspvpcZ/AUsAAAdYocrexflefhtnK3q6josTgEAMCyEeQAATCZ94W1xqpBn4eU4CQBAq70W31eSF/8DAGD48rz/qThZyEI2+B8utrGurvxf42QhC2Haglk9u8dZAACaRpgHAMAkkmchHXqGMA8AMCqykA16lhEAAKMpz/vfHCfb3nNLu79SafCgKvUs9H01TgIA0DTCPAAAJpEshDXjpBn0r1kBAGiZvJ+hnAEAoyYPXRP22awfuKX31TwLN8fZQuXvajstPrJn7TgLAEBTCPMAAJhEKn9hXCdOFrry8EycBACgpfKcyjwAwOjJsvzROFnIQtdb4uSEkHV3/22cjLKu37/U95U4AwBAUwjzAACYTPIwNU4V+rLwv3ESAIAWyx6IEwAAjL4sdMepCWGHK3sXhTx/PM4W+vuzw+IkAABNyeI7AACYBBYeGH5f+a/7GnE29GfhxJlXhHPiLAAALfPIqaf+36xryvfi7Eo2m3sqf98EAAzb1y+++OvdWdfxcTbkeb74uMPmTI+zE8KvDvi7/zcl7z4/zhayvP+I7a/90kVxdlK59+Cet/S/1veeyt9J98xDtqOWZSGPz3XP0ue7A8AkV60wr/w+1Pvyyu/Deyszt7zW133bztf1PqfPmkFlHgAAk0kW3hCnCqvm4Z44CQBAS+VZNj9OAgDQclne9UicLGTJIwUmgnde/eV/Dnn+apwt9IfsC3FyUlh4QM9Gi2adfPbC/U++v//1/t9WLtTVlat1QhbC+/WqhngEeQA6UfX3X/x9+CH9btTvyFWn9D+r35kLZ538D/odGlceEmEeAACTy5T4Xnh9SngiTgIA0FKb9/b+uvKWV+cAAECprq4fxKko+5O7DzxpkzgzYS366N/tvGj/Uy7N8r7F+oI6y7Kt40cAgCHod2YWsr/W71D9Lr13/56imrkewjwAACaJhz8epsXJATv+R9AXrQAAjIrKX0D/GCdX8vCXvrTSf5cAAGhUNiV7Pk5W5YNHIZko1njDG47P3T9+ybIQpvR3TdhHIfxkz54pi/Y/+fTQ1f3Lyh8EPq4rFT8CADSt8ju08ru0P+ufr9+t+h0bP1gJYR4AAJPE714NW8ZJszy+AwAwKvpD/+/j5Mpeey397xIAAA1bpb9/cZws5JVFcXJC2fx7Jy0JeT748Qd5/0fi1IRy17496627dv8PQpadHBcBAFql8rtVv2P1uzYuGYQwDwCASaJ/StghTlbloWa1BAAALfJMfAcAADVk3d09cbKQZV2rLtzvpL+NsxOCvlxepbvv1pCFveMiAECrVX7H6ndtWaBHmAcAwCTRHQYPs5kHwjwAwCjrrzec8yqD/5EJAABNeOmVVwY9/zvLJu5wjjtc1XtN5S9oL8XZqq6uE+JU29Owb6t291/Ec/EAYPTpd61+56ZDbhLmAQAwWfSFt8WpqiwsjVMAAIyOrOvuOLWSLO/fOE4CANC0v/mLv3gsTk4KfVl+YZwsZFl466IDeybEcJvrrt3XQ0UeAIyhyu/c4nevQ5gHAMAkkWdh0zhpnovvAACMijwsvyxOriQP+YZxEgCAjrf2Wt2n5nneH2cLeX/f1+Jk21r00b/bWc9xirMAgLFS+d177/49O8Y5wjwAACaLvCtMjZOFLCPMAwCMrs17ezXM5qAvJk1Xlm8SJwEAGK48vhcumDdv9zg54Wx2Ye8Llb+kfT/OFrKQbbFodk97D0uddX8uTgEAxlh/6P98nCTMAwBgssjy8OY4WdUXlsQpAABGTR7ywc8AivIsWz9OAgAwLHme98XJSWHNtbqOqpzV4H8E09f/nTjVdhYe0LNR5S+aB8VZAMBYq/wOLn4XVxDmAQAwSWQhrBcnq7KgagkAAEZVV8gej5OpN8V3AABQoeq8/jzcGmcLeR5m3n3gSW1ZzZ7lfZ+r/P+UOAsAGHOV38F532c0RZgHAMDksVp8L3R1hd/GSQAARk1/nt8XJxNU5gEARiYL4fU4WVgeQnsPSdmAvu78yFwRXpRVTrK7L7swzraVSiv3jpMAgPGSh331RpgHAMAkUfmL1ipxstC3PCyOkwAAjJos9F8cJwfJkn9kAgBA07LwxzhV6O/PVo2TE9ZOV33psSxkC+JsoSsLeyw+smftONsW7j245y1Zlm0dZwEA40S/i+/at2c9wjwAACaJLAvdcbKwbFm4K04CADBqNuvtvaHyNvj5P1XZwz09E76CAgCAluvu+sSK2jzJul56sf/bcaYt9L/W9544iXG0z03nxanmHXP7JeHJl5fFudEznGOMRbtGaiK0UcbqOkujx5kofTeRrNrdtzthHgAAk8Ci2YOHm6n8vTD/wC3h1TgLAMCoykO+JE4mVtk9TgAAMAxdgyrz8qx/epyc0Ha4sndR5WwqrxWyPN/vJ3v2tE9Vexb2jFOTmkKHHa45feClYMRTmGaftTqgOGOh/j1U1bcfun2l/astB236zjjXHO1vozVGt9jT+uaMhT+MS4Y2nG3G2o1P3le08SOVts5//om4tD2NxXUW9YP1ifqnjP9Zuunp++NStEzldzJhHgAAk0EeBv2lNguhL04CADD6+sMv4tRged+74xQAAMOQ/y5OFLqy7I1xcsKb0pd9Nk5WZVn31HX6hl+G1WJ5yHaMk5PaRmusEy7c4xPF9G4bbB6+uduhxbS5fq/jineto3Vbaed1NykCPQtH/P4VjCikOWrL3eKS5vzi2UfDyTM+slKbfYA4Uuob9VkzhrPNWNt7o20H7olmWaCVhsL1KCirFZANpdZ1brWZ624cbog/C7WoDYtmnRLnWie9Zy1YbOW9PBFUfidvR5gHAMAk0NcVNo2TVXn4Q5wCAGDU5Vn39XFykK6ubJs4CQAAnG2vO/1Hech/E2er8vzwtqrO6xAKKhQw3f7Mw3HJYPpM67SaQqM7nnkk/O1dV60U2qmySSHNcCjsOHqrPeLcCqriumzx3XEOo8ECrTQUrkXh35G3fifONafWdZ5MyoaZ1c+i+ni4Px8T2BTCPAAAJoP+sFWcKuRZeDlOAgAw6h4Pr19ceRv09B/JQ75lnAQAoGmV/468FicLWcimxclJoSvvOjlOFrKsa9V2qc7LQj74H4xOchaKKPDyVDE16+0zimk/jKBVX6XLjJ8W7beskkiVamXVTG9dfa1B6/tj2HK/zOgzhUN6NVodlp6DQqJ6/NCjZQGoVU7ZK+1To+W2jm+rprVMx7EhL/Uy9fZv2+plQZBfZueWnvNQVV6+rem2mvfU5nR/fvuybTxt69dNl1kV3/qrvSmc/Ktri+lUo/tIpdvVaqe/B2rty/P7TNdP+6YR2sZf906g38mEeQAATAJdeXhLnDSEeQCAMfOB3l49p/Wp6twKWcjWipMAADQvz5+NU4U8739znJwUtr/2tP/I8/DbOFvI8vCJxUf2jP5DsDCIqn02XmOdcMWjv4pLqq55fGFRQSequvr7nQ8spj+22U5F9ZWW2fCDGppRQUUaSGj+7Pt+FOeqfBjiXxYUqVrPs2EfT9z2TwcqkiwEtOPr2Kr003ItU9BmwYlCGmuDHUt0PD0HTfvXdtq/gsBaIY6203P8tK5e6ZCZCsu0ve1P/aXjpsGLhYBaR+tqXm0U9av6V+56/rFBwzsOtX+riFO7bIhULdO81tV1tnPWvB1fFYt2/DKqnLRrf/Tt84rt9NI945//V3btdA3URttGbfnOb+4ozkXtEG2jbbWurq/2q5fWFy1Tn+j66H5UQGnblmlkHymdv90/1k4dI70X1NYLdptTrKP9ad5C0jJqq9bT+jq21rd96nz1M2fHVHvtWqo/nqisp2ujabVP22k6/XnqFIR5AABMAnlXSAdIX+kLVQAARlN/f/7jOOllD/X0zIrTAAAgMaUvHB4nq7Ks+3cv9F8U58ZR1lGVeXL8Nh8owgMLwETPrfMUgijkePLlF+KSKi1TUKTPFVh4FlJ4u24wfSDAsJBIoZIN05iur33rGD5sVLChkETbGAVtomXah8IwUZBj7bLjiobz1Hrav+y1YXWEdC1PKUzRuvWe43fBg7cO9IWoP9TGNHzx+7FzU5Dk6Vqo3dYn0sj+dZ4KB9MQygIsBWk6vs1rX9pGoVG6TZkz3rl/nKpexydeXhrnyq/1uff/ZNA9YVWgOq4FlRYsWpvsXvQhme456zMfeNYy1D48nbfOX9sYC0bVX57Oxe65T2yxa/G+YGntME8/Q/tstH0xbffXs6/+vnj/7SsvFm20fvd9a31pQWB6L3SejMo8AAAmibfF90LWH4b+EygAAC30er689J8Hd+VdB8RJAACakoeu5XGykGXZmnFy0iienZfn/xNnC3mW73P3gSdtEmcxRixIUTWeqELIQghPw24qLLKQRMGXDcXZKAUTon2oUkkBiQVUtSgE8mGjjuvbp/bXC9rK/OLZR4t9qtpJr3rVXgrbFF7Vo35JA9Cd163eyj5U2niNqXGqStuoHV4aikkj+7c+sBBKy9+9/opsWueRHn/HqdW+v3fZ08V7PRreslEKqXReGjbV6Drb9a9F11Lnr/BStJ/0vIfSzD7svKetPvhXbFnI6s/FQr2n/jA43PZ0rrXubQv3dN/p/pNm7+FOQpgHAMAkkOUhHW7m+fgOAMCY2Pr003+ZhUzDbQ6SdYWd4yQAAE3JsvzROBllk2qYTZNN6T4kD/nAs2cr/z3NVunL9DxajDFf1aWgqyyEsJDk+ifvKeZVLWdBYLM0ZKQqjxoJMNQWhSsWNpa1T9VzFsyl4VgtOhdVO/lXWXsa3V87sEo70XWy0GgiUZWc3YtpcNuoVuyjFdKweMkrLxXvVmlnlYvNPOuxExHmAQAwOawe3wv93eHeOAkAwJjJQ179VsvJQrZlnAQAACV2uLJ3UZ6Hn8XZqizbfdGBPfXLd9ByFvrouWi+miul4SwVFqnqK61W85VL9ei5eQrShqrS8qwqUNV5aTWgQhANo2iBnPY9FJ2jQjqFPUPR/tLhRf0Qk1JWyaWhFKVWdZZom6GGjZRG92/X0aoYrYJMdL3Uh56FS9uts2Hx3ip2XBvutBkWECuEU+Vbvf6rpdF92Hmnw2Xq+tarxrRqyFohoe4rhXj2jEP//ENR9auukcJjC/XSa4MVCPMAAJgMsvDGOFXIKn+ejZMAAIyZ/rzrO3HSW+Xhnp7d4zQAAMOXhdXi1KSz1trds0Ke98XZQt7fDs/O6ywKXxQqKeCqV81ln6mSyJ4blrKgQ4FFWtWmCjotu96FG1rmpcGZWFWghuZMqwEVvNgwigpIqiHdyvvwwZ2dxxkLf1i8i7ZVm1MWgvnzEh/oKWDUcf32ep6dVV5JGtZY//h+VLur7R/cb43sX+w6qp/SoMnmfX/ruXZa38I3C/c8Cw3teW9i7Uz5frcqQQsWJa0+s32ntK3Oz4YSTZUdOzXUPkTnraBU61mf2z1k16VsCNKTf3VtsZ2FhOn1Srfx95lR33tpCF12D0u9oT0nqyy+AwCACWzB7JD7/6j39Ydd3nl1+GWcBQBgzCyee5qeb9Rdnavq78+/u/lpPUfGWQAAGnLuRZec0NUVzo6zFfkLx86ZM3S50QQ1f9bJX+8O2fFxttAX8nNnXnPGp+PsmFk065SBYT87jcIqPWfsm7sdGpeUs0CmbD19ZqGVwhQNial5BR+qhlNoUkbVSapkMgqY0so9BVkKMsqW2351HAV7CpF0fFU+KWjxz8TTsSRdXnZM489L673tjWsXx1QAY8Gk+k8hp7Hje/4cxdoi/hjy9zsfOCi4bGT/ovUUNvnA1NQ7Z4VYCgGNqspUseavmZbpHrF22vnXunb+2ogq1Cw49Oebnqu10/eP+G1835eptY8yCjhteFLx7ZS0b/w5pn1q18X3iZZZP6gP9fxBv434dvp+07EULJYdo1MQ5gEAMME9/PEw7fevh/+Ns4UZV/LfeADA+Hhkbu+vspDNjLOFPOSPT5/bU/ufAwMAUKLTwjxZOOuU5yt/mZsaZyunnPetsfrqb9v8eyctiUvGxKIODvMaZZVWaYUcAIwGhtkEAGCC+92rYdCziPI89MdJAADGXJ53/1ucHJCFbKOf9PRM2qHRAABjoz/PpsTJSSvr6jo8TlZlWffLr7668th0GHcaHpAgD8BYIcwDAGCCy6eEneNkIcvCa3ESAIAxt3nvyf+ch6ChNr2ujcOUMR8iDAAwsWWh7544WchCPun/YcgOV/Xe0J/n/x1nzcyF+530t3EabUDD/x206TvjHACMPsI8AAAmuK6+sFGcNK/GdwAAxkWe998SJwd0Z/2fjJMAADRkla6uP8bJjvLm1VefVfmv6aB/GJN1ZV+++8CTGLJ6nOlZZXoGmJ6B10nP6gIw/gjzAACY4PqzsGGcLOQhPBcnAQAYF6/3930xTjrZlgy1CQDA0PR8vCzv/5s4W5Vl3av0ZT+Lcxgn39ztUD1PsHgHgLFEmAcAwASXJWFelodlcRIAgHGx9emn/zKEfGmcNQy1CQAYkayDvsvc/tovn5Pn+aI4W5Vlb7/ngJO/EecAAB2k8t9AABPJvQeHN/X3hffkIbynMrtV5aXh9dau/DSvHacn/cOggTak4U+eDHl4ofKu15OVn8mH8/7w33rNvLZYNmoWHBgeyLLi90GhP4T/nHll2DvOAgAwLh4+9bRvdHWFY+JslD+42dyereMMAABDOn/eJXmcLBw759CO+T5z8ZE9a7/0wvIlWda1alykkVjyrjw7ZPtrT/uPuGhULJp1yqB+BwCMLyrzgAng3oPDWxbODnMXHhjm9/WH3+VZuClk4fTK67DK6/2V146V1TatvAjygPGhn71Ni5/F6s/kYZX5nqwr/LBrSlhW+fm9p/Lz+w/6WS7WbrUsrBmnCl394ck4CQDAuOnKiqE2ky8Csy3iBAAAGMJmF/a+ELryY+NsIav8L8/6L14wq+cdcdGk9uTLDDwzXHq+30Tuv7L2j+R8tK322ahW9t14XIeRHnM82oz6CPOANnbvQWGLBbPD2cv7wuLKbE8RFACYiLar/Pz+tX6WKz/T39bPdlzeElke1oiTVVn4dZwCAGDcbNbb+0Ie8vvjrOl+uOeM/xenAQDAEGZc/eV/q/z39D/jbJRNyUL/HT/Zc/I+i1ahyw7XnB6Ovn1eXIJmfPuh28NGa2gQr4kpbf+NT95X3A8fuem8MP/5J+LS5uhemvX2GXGutlbee2qrtVvn0Axt67c5Y+ENcao2BXA6nl43PZ3+Mbwxtv13fnNHXNK+fJ/onpnsASRhHtCmFh0YjuvLw/1ZCCdkWZi0fzgDOol+lis/05/Qz/aCA8MX4uKRy8Ib41Qh7wqPxUkAAMZVnnefHScHZFnfX8RJAACa9q/XXjstTnaMGdecsXeeF//Qe0Dl75ZTp67d94s4O+l8c7dDw8c22ynOtY/hBgYW6jQSyBgFOcMNrn7x7KPh5BkfCRutsU5c0l4sdKpVKZe2f++Ntg0X7vGJYno41I8HbfrOYj9DaeW9N3PdjcMNex0X55qjbe96/rHiPtB9s89G28dPalN/LZp1SpwbHm2/cZveN6md192k6BsLPcf6fk9/noe6r0eKMA9oM3om3sIDw6V5Fs6tzDJsJjA5Tcmy8JWFs8MP5+9fPO9yRPLkd0V/X3gkTgIAMK427z353yr/nXotzhaykO0QJwEAGFKe53pG+YD+3/9+yzjZUdZcu+udlbeXq3NVWZbtsGjWKb+KsxhlCgzOvu9Hca45CmYUkiigaoTCp7+966o41xxte/RWe8S59mShk4Kz1Gi0f8HSJ8JRW+4W5yaOT2yxa3EfPPnyC8U9hMEUzt7xzCNFH4319VVgp+vi1buvW6FjHhgLTAQK8vr6g2qYt6suATDZ5SE8UPmr6a4zrw2D/wTQoIc/Hqb9/vXwv3G2MONK/vsOAGgfD/fMvbkr6/rTOFvoz7uO3bz35H+OswAA1HTexfNez7Js4B8wTgn5HkfPmXNbnO0oi2b37JAv75tf6Y/BBRp5uG6Ha0/fL861xKJZpyTPvR0ZBWFl4dSJ2/7poC/h9QX57c88HOdCUSF0faxs2uem88ITLy8Lu22weXj3+psWwZr/3G+ryioLzvxyW98vU8WXBSWqqjE6jv9S3s5BlVZWAaTKnMsW311Ma7mGUzT6Ut9TVZ/48/Xbi22jQOvIW78zqG2NnoeqgzREpPVLGX+ef7/zgTUr1tLr5s9d7JqIvxZG5+wDUL+99q3KMx9w+v5I+z/tk5H2ve3P+H7QvhUSHb/NBwbOP21PyveFv/90PdQ2v38d+4IHbx20P11LDQPaSPWg1OsrXV/9bKnC0e6P9GetHp3LrhtML6btGP6cJO0/f239felpnWdf/f3AdrqWfh9pG/39U3Z/lfHbpPeFb6PYtTFDnWP68yjpPVF2X7cKlXlAG+nrC/9aeSPIAzpIFsLWXVPCpXG2ab97NQz6V6l5HvrjJAAAbeH1/r4vxskBDLUJAEDzdriyd1Ho6j86L/5dqJOFfRfOOuXqONe29EW5Qha9FD7IjlNXVBspQNBz0mwdre/pi3xt98TLS4t5fbFu9AW+lms7LVcAoS/Vxb5s17YWBmiZ5hWw+CBPYYL2oS/9FUbYF/bav4U6+vJf6yoI0Bf22kZBgwI0a7sobBEbei+t6tM+FRjZNtqHlqndFiDoXdsqVGjkPNReH06U0Tp2LdR2nZfamNIx9Zm1T8fxz1GzwMc+V5ClZUbnoXMu217n5ENC0frWH9b/dg3LjKTvtVx9q3tF22g/597/k/hplc5HoYw+13r12qM+1TCetq7uv7I+FbXNB0TqZ7XRh1/W7vRl/at9qCrMzlnb2jkbnbMqHO38NF+vP1M6Bw1jqe11f2le96dYyKXrpM91P6X3nfWt1hFdJwVpuk/1mZz8q2sH7UNt1L5Fx7ri0V8Vn+kl9vNofN9Y2xQGqr3i7wsd/4yFPyyWi/pYbda6+tyum7930nNUACu6DupzvXRsa5em0/u6lQjzgDahZ+RV/vD18TgLoLPsvfDAcHKcbko+JewcJwtZNngoMwAAxtvWp5/+yzzkgyrQGWoTANCwLBscXPV1rxenOtKMq7/8b31Z33FpoJeFMGvB/iff8ZM9e1aLi9rKdutsOFCpokBBX4IrYLAgTV/EKzxptJpFX9hrWwu13rr6WkWYIlquL+5/+8qLxbzoWDpmGrBYFZQPAkShg77k1zYKF3xAYF/u+woftf2C3ebEuWrgZkPwaT2tn1JwocovY9Nqk4UdFohYPw11Hgr30hA0pcDUnr+214bbFO+qlkoteeWl4t3ClZNnfLh4F11DnbOGgTRqq5ZZYKRwTO01fuhMnZOuUcquofpMnytMG8pw+l6hotazfvXVYJ7dj2X3lKcgWVVwonXrXQPtU8c2Wt8CL099p7brZfuz+12hk6r4jD7XMk/L0vNrpD+N2mj3ld51/naO1z95T/G5/QzY/WTXXveKHdsCNH+N1l/tTcW7rrftw+4l7VsU5Nn9IJr2976CMwvi9K6fp/Tn4ox37h+nQhE82z8EEN0DOic7R7VXfa5+1H7sZ+LeZU8X7/53k/3DAr10fAvaNV12X7cKYR7QBu49KGyRZ+HsOAugE2WhZ/7BYcc417CuvrBRnDSvxncAANpG3h++HydN98M9Z/y/OA0AQE1ZyAc9J+61rH/TONmx3nn1l/+5LNDryrL3TF2n/9GHP/6laXFR27Av7PUluSpX9CW4D1AUEmhZIzZeY2qcWkFfyNcKZMQ+s8owBVQaqtPo+OmX8AogRc9ba4SdYyMsIJu2+prFuwx1DjLUeTRCoYQFLfVYyGHVgQo1LNCwUMifs+1Tn+k6K2RTyGr0uQ9EUo2cfy3N9L2oAlChpmdBmSkLZZ76Q/kTUixoUj+pakvn2WybPG1rfaGgWQGTBbx27+jnSMfTKw3y5G1vHHx+Op/0GW/1pP2jnzsLw9R/dr56+UpDsXNX27Wewray/vD3h//c7h8FdHYMTRvtV78v7B7Vu4K09BgWGpbROaS/S6xSWPe67lf1mfWzjmmh3XghzAPawPI8HFt5Gxj/HUBHmpL1h8/E6Yb1Z6H6t4uo8je55+IkAADt4w1T/jZODWCoTQAAhq9WoJeFMO3lV155dMGsnt3jorZiVTq+ykt8xcxwaag7++JfQUAavFjVjaj6x6rSJppWnIf1kw2NaFV4Kat6EoUafhjN0aAhDv01nCgUvFlVltqt9jczpGUtCu4UYukapAGsVaX511iyqjT/snBNFMip7T50a4QPIX11or0U2NUKVVtNAa+FqBYsjifCPGCczd8/rF35Y9cxcRZAB6v8peuwew8Ob4mzDcmSMC/Lw8T50y4AoGNsftJJS/KQPx5nCwy1CQDAyCjQC1nfp/I8H/zs9CxbLcv7b1046+Qb22nYzbIqHX3hL77qxzRTRaSQSRVq9oV/WVWVhV4WsvgqHm2rEMbaIzbMnn+uX6tYxVCjVX9evfMYis5PgYQN31k2vKPR/nXNrOpJ1836SM9SE6sSE+s7fWZtamZYR4Wx/jlwZdewVXS/qTKrVSzkVPhjba937mnVWxn1pyreNFymD8N8BWSjtC9dOz80Z7P0s2vDXmrISs3Xo+fVia9ms3ukjN1L+nnT/aM+tGE9Uwr8RvoPAMrOwUJtVeWqPQqX1d+6pmll5HggzAPGWVd3OC7LQluOZw5gzE3p6wufi9ONyZPwryssiVMAALSX/mzwE+sZahMA0IA8zwYFVV3doe2GkBxPeoZeNqV7ZmVy0HCkWVb8w5n/M3Xt5S/+6oC/G/f/3lqFkQ8mql+WVyv1LEyzgErv+rJeyzwtS7+At6DCKIBKtxMFBDp+UWEWn/FlLCCz9sgFD95aVBWlFVHp8+WsSsgHFdW2rxw22LrWFvWJDwcUaHllFXP1zsOUnb/Y87+MP98yal9Kx7drePKvri3eJX0GmVUQ2jWV9Px8YKv+spCrev0VHK74vKwvhtP3ouf3af8Ka4ymbT86btqHtfrU6L7zrMKs7HmE4u/jsuugMEz3nx+a1Nqr66++9feOBYplYZP2769NPenPk9hxbehPu+98/+n87VprufZhAZhoWXr/ebqXdF7282ZDl6b3j9qnn9f0+um8bV17tqHv+/Salp2DnvOoNugeF/Wxv7fED91Zdp+Jv29bqfJrHcB4WjA73FH5QXxPnAXQ4fIQHtjxytDwGBmV3yFPV36HvDXOhv48fHPmVeGv4iwAAG3jJz09q22adeuLxoF/VJqHfP70uT0rnmwPAEDi/HmXPFR526I6V/y349+PmzOHoZoTi4/sWfulF/p/lWVhs7hosDx/rq87/9rMq750RlxS16JZpwwavnOk9IW5DQ3pKWCwZ5X5dRRiqIpIgZWoMkZhhf8yXkGBffGvL/ktHNG2onkFSv45bPrCX6FB+nw044fR037SZ2T5z1XVpgDLn5eWKYSxdlbDmA8PDGcpvk1pv+g8jT9ff65S6zx8P/i+9fw5qC0W2KXHkHRYQZ2fBR3i21h2PAU8PhC07f1+FZ4osPLrqt8U7Klv1EY9W83uBVFbNcToSPpefeif9abKQ4Vdvg9F16SsvV56nrZOrWOI36fOx9ZTG1WR5ttg/D2Z3jv+2qTHTe9l29b3h6cAy/db2bVNj+H3ld43xtZJ9y+N9Ku/R9N92DmWbaNgvuznIt1H2oZ6v3MUHNo9acce6j4ZKcI8YBzde3B4U19/MSQez8vDqHryZf3LqTjTBuY/p39RFcLeg/+MiOj1VcP6O1/a2LPvFhwYflf5y9rAPwvqz8KJM68I58RZAADayqNzT1uYV/5+H2f1j1iWT5976ipxFgCAlRDmNeeeA07+Rp6HT4WQlY/Iluev5iG7LM+6/nXHa3pvi0tX0uowD0B7UaCn6sGyMG+0WYjmw00MjWE2gXH0en/YufI2JkHejCvLX39V849taBUFVze6CvcvzY8TY0DH0nXe58a4oE38ywOtCfJ8Xyqw/Pav48wwpNuP5XVKrfrH0PCDytNhelfNwz1xEgCAttOXd10QJwtZ5c/Ci3t6WvtPVgEA6GDbX33GX73elU/PQ/6buGgwPU8vC0d0hf5bF806+fWFs05+qPL6t3v2/7sT7tn/1P+7YFbP7u30nD0Ao0NDQdrwspgYCPOAcVT5AXx/nBx1C2dX3z82vTptr3alYGWyhI0z1wvh7hjoKSD6yBhWo500M4QTyodPbwkLCxVYSiPXTYHZ/tXnJI+Yzk/Hk2NuDeGod1Snh6I2qK2eVS7qM712qly38dKfhT3jZCMG/YOAN74prBhjAQCANrN578n/nFf+UxdnC3nWxfDQAICa8pC/FicLeX+2bpxEDTtd9aXHZlxzxpZZ3ndinofyB3YVsilZyLaovP48z7rPzrP8ewr51l2n/5W4AoBJSENRahhbP2TqWLJn2dmz7dAYwjxgPOWhOoj3GNm4ZJhFhSFpqNEOFKwobPxGw/VJ7e3Id4Tw+Turfa1wb7LQ/aPrZOfUyHU7557WDq+psFKB3nENVuUrVFUbyigM1GdXPjLuQ4BuF9/rWvB/w6D4Mq/8b7MLw+g8ZRcAgBbJQq7h0gZkIYz92D4AgIkjz5+NU4Us6x+fb58noO2v/fI5M649/c1Z3n9EnofFlRcAFENrjtfwlv5Ze3q2nZ5Lh8YQ5gHja6P4Pm4UvlhFkqqs/HCQVmVlVG2l+X1vrFZiadrmU1ax5V++Wkvb+BBRx02ruaySzdN2tj8/JKLn17F9+mV2XO3flulVRsfw62hbv8zaYH1lL6tUM/VCrlrn5Jf5/rQ+seuhl+/LenzbbT92fO3PPtcyU6t9Rp+n1zK9bkaf7TYtzlT4+0jT/lhaV2zet8lTAKe+TcM3v69a7SmjfV23d5wZJ1ne2PC7Xa+veG5EIQ+vxykAANpWX971rTgZZVMX9/SsHWcAAECLbX/tly6ace3p07MpXTMqf2+8LuT5c/rHoPFjABgzM9fdWM/kHHhdv9dx8RMMhTAPGF/j+qWFD0cUeFz2SJypUPiRPmdNQZSG6RQ980yhx/V7h/BEDLiMprUvfa6X2HYW3mgbo3aoas3TOukyrTc7DhP6nT2rFVQW+Hjf3KP6rmNaeKZwRpWJ2k7BmrbT/q2NCpjKwiIFRRY+aT1tq2WqBtP+bVhHDfGoZVpHyz9xS3W5sWApDbrqnZOWqc1apiEfNa9jqG+13ae2XrGOjt+Ivd5Wfdd1U1WdqG90jk/EgTfUDqO2bvym6nHO2qXaFgsqLfjz17LsunkabtTCY1FFn9oi6jNdOx1L7Tnvvur+NG/3WRrKaV7r6OXDYE37flWfWRBr7dP9re0siBwqkB1TWdg0TtVV+ZtXWsFXZ/gUAADawxNh+ddX/gJxlU/ECQAAMEp2uLJ30Q7Xnr7fDteesf7SZV1vzLO+v8xD/p9F1V4IL+R5/krlP9HL4+oAgDZCmAeMp2zswzyFGhZW+BDGAhVT71lr2s5CMgUzCpOedvu685kV4Z1YAKVtFN4oFPIsTPIspDIKVnRcC6O0H31+7WPVeU9t0vF1TE+hlA0Hqe18G/UMN+2/LMBRaCY+ONT5auhMo31b2+yZeBYSKUDSEJA6J4VZtrzRc1LfWNWZraugys5F0/5a1qMAS+3wgZqncFL7tcq0DSvr2fPtrA1L4sj5Wje9lul1S92xpLrPMrpPrF12PSxY1HL1g/WdKMizkFMvhZEW9mla96HofOxa+zbrnre+0H4ViNq+tI7CRX+8tpQPHmaz8jtlaZwCAKBtfaC399XKf8T+N85Gy2fFCQAAMAY+cEvvqzOu/vK/zbjmjL1VtTfjmtPXmXHtGW/c4ZozVtnhmtOzuBoAoE0Q5gHja8yH2VSoYYHFcNULa0yrQ5AFMaKwaqo0jExZ0GYVgwriLJSS25cMDjbrVZMpDLJKMaPz84GYgspaAZnY/hWSWhDa6DmV7XfHqXGiCdp/Gr55CiRTCr9a/ey4t64eJxJlyy2wLKPrp371faewUBRw6hpruaoY1e/1rs9NT1W3t33Z9bp3/KKxxirzVq7gq5wJAAATQH/4RZwq5Fk2I04CADBYlsV/qlmVha63xEl0gCdfXhan0ArD7U+uA0wzz7gbjfumk+9FwjxgfDX0XKzRMpJArx6FZgpSLNC78pHBVXAjYdVU9rJgLKXgRsfUsUXVbmko5YNNe9UKj1Sdp7BH1XRpMCg6VwuCbIjNZ10Fm9jnvsJPGj2nkVLlm0KqZoePtCFC9ZLfxvMaT3Zv+X7TyyoK1eeaV/BsIV3a754qLdU/6f5aHWS2WhbCW+NkIc/D03ESAID21tV1VZwqZCFbm+fmAQBqeCm+V2WhO05hEjvm9kvCDtecHo6+fV5cgpE4Y+ENRX9+pIkgRrgOk4fuAfPth24fViimfRy06TuH3Fb7t/utFeGb9qH96XXT0/fHpZ2HMA9AoV7VUrMsALGKM1V82fPZZFqNyqx6rBKtmUopDXepIEchzi4bxIWRKu2siqsRCvkUDN1Q2ZeGyvQhj8IxnauFcv6Zc8bCIe3DArXhnNNIKODSeTczfKSunw0RqlcrtCIMtPu1VjCpAFIU7lm/67rVoqE/bVjOCWbd+F7o6goPxUkAANraY/nyyytvPDcPAACU+uZuh4aPbbZTnMNInTzjI+HEbf80ztVmod/856v/IrrWddA6aYXWjU/eN7DdRGch5mSqAtt53U2K66vrJButsU7x3ownX34hHLXlbkNuq3X+fucD49zI6XiLZp0S5+rzoaXRvarr2Qz1k7ZRMOmV7X+sEOYBHcQPQ1iLBR4Ke865pzrtabn242neh0N6bpmvcqpVaWYhlsI2VfLVY2GaDX8oOuZf3RZnStjwmNrGnjVn7JlsNgynqN31qtYUamlox/SZbzZcpjnlrjgR6RhWFaZwSechjZxT2rdW7bfEBWL2vEK/nuefZ2jXQuGjp2fMpdcg7Qt7Hl0jarWlbChPOycf8tm034/aqJdRZaVVQRrfRn9tJb1udlzR/aHz99vo/OtV87WJQT2ah/A/cRIAgLam5+blIX8+zhbyrG/ob5gAAAAwahT6KTSZuW79oYq0zvV7HRfnQhHi/e1dgwZemNAUYuochxN4tau9N9o23PHMI8V1UtjWLIVbJ8/4cJxrTwreLlt8d5xbQfdqo2GgUX9pG99XtfY/VniYKTCOFs5O/zXy6LEhEo2qyNJqPAUXFiwpZFJ4ZfNaX0GJD3wU1Pn9KlxRBZ4CkbIgUBVrNoyl9qVgTGwITs3ruDZUoqqrdp02uKpPyyxM9OvWonPSEJtlgaI/X9Hz5IYaVlHnm/adAicfjinItPPXunoemwI1O199bkNvSq1z8n2rUFJDffrwSvvx+xVdE8/3s+hzhVS2H7XvmFtXHF/8dfJt03VSGKx56yvrQ+uTsvvB072hCji7Hr4tonMSf/+oPQpIrR3qC9tewae/J63t6T2YtsW309qetsWO469v2r+jqdLGIf8bveDA0JdlK/5hTmWDGTtcGRbFWQAA2triuadV/hQSBv6Ulof88elze5LBzAEAne6f5837Rh6yY+Ks/oPx+LGHHcp/L0bZolmnjNl3Vp4qom5/5uE4p+9J1hkUGqlSyg8VqaoxBVCisMECpQv3+EQ48tbvFNOiKiF9Oa/QyZZr2bn3/yQ8Udmnqtb0pX26f+3Hgi1f2WPH9cu0Px9oaZ9vXX2tgWW7bbB5ERLVY/vTtk/94YWB4MCO5/vnhkq/+LCpXt+Igoiz7/vRSn2ThhyqYrpgtzkD+1YlkkKgNLy74MFbB87H+tX3V3ot1d4zFv5wYJldk1r89dS26XVZf7U3DSwr61u12/rPf572k0n3oWvh+8bfO56/Dun9YOdny3VN3vbGtYvrYPP+Gon6X/ek2H0ptlztfPf6mxb78D8ftbarJ/2ZOflX1w7sw19LSa+58efsz8f2PdT95vn2SLqujmXn5o9r18Du8XQ7XXMNFau+Sq+/9rfXhtsMLPN9qntIFY12HWvtf6wQ5gHjaCzDvLGkgEXDWvrAyqrNykK1WsrCPLSXNMwbioIxhYdDhbDtxgK9dgrzfrJnWG3qesHVFzYWAAIA0C4eOfW0r2Rd4QtxtvIfsezVTeeeMowB2QEAk9m5F11yQldXODvOVuQvHDtnzuQpl2lTi8YhzFMYsesG0wfCgDREsi/h02CuLEDwX8hbqGRf+Nt+tI5Cq+/85o4iYFFAoDbomWCatjDIvri346VBiUIF27dt44Mca1OjAYCFMrYPCxDU3jPeuX8RsGgdaaZvbD8+tFLbra/sc/EBVXodrH22nzSAEQuCLHDx567rsdEaa68UYpXxAZrtw85d1Kay66I2a0hIf57WFz7YETtv296uodgx0/61dbTNjlM3HjhX+9wHWRaIWbvt/qq1jn1u5+XvJfXdEy8vLdbRcRW+6Tz8+ZbtV+xaiO8rO479POi623FqXXNT1l67d6wd/mfRX4eU9bG1W/veeI2pg46n7f11EtuXv25G189+/n07rG2+b+342sbfd+k19/x9PRYYZhNAy6lS6q3J1zAKetLn1g1FlVg7xQoxtCcNh6lqwkaCPNF6GmozHcKz3WlITqsgbRcbrBfeGyfN8vgOAMCE8Fr++qBvffpDvtrinp614ywAAOggClQUFtQLeBS66Qt5+/JdX/jri319wa4v4mXa6msW78dv84HiXY7eao/i/aan7y/ejUIIhQ46pgUbCg9UpSP7bFQdPsj2reMpzLji0V8V86LPFE5Y8GXt/+0rLxbvRu1sho5j52ntUXstnNG0VVBJI31j/FCJWkf70TrqAwUXQ1EgovYZHVMBjOhdAYe10/aXtuETW+wapxrj22XnruBJdCyduyoZjc571ttnxLlqxZgPYizUUbss4LR7QNcwvV73Lnu6eLf+tfar8lLHVzgk9rm9X//k4KHLdH/ZcbZbZ8PifckrLxXvCpB0Xna97byueXxhMe9pH/rczkNhtJ2vHdv2KxY06troXeecXhP9zNh9rMo/f3+l11x0zlrHzkftSdcRBdBG10GhYxkdW+er/Uj1OifPNor0+0Ln7H9f+Oum87SgTWGgjuupj9K+ffbV3w9srzYolPRq7X8sEeYBGBX27D1RcKPhGX2l3lBU8aWQaKhhLzG+rnykOhxrM1RpeUPl+k4kGuaz3SpEl+chfQK1e6IgAADtb+vTT/9l5a2/OlcdNibP8/9TnQMAAJ3kF88+WhoEeKoOUxjiqTpJLGwxFuqJhmMsoyAmpS/+LdAoo2BQAYaFNwoILfQzCg6swk0UGFhA0yhVrqXsXMs00zf+/KwPFGSMBguWFDaKBUj1+riMv56iIKbWPhSKiSqvFGLp5YM8v50q9MRXf9WTBmDmrucfK97teHqVKbuuZsHSartVHWb78IGaSa+zKFCzvk4p+NLPln2udwVRaf+lfTwUnbOug1f285P+/NUK6MTCyXr0s6VA3ULE4VJ4qYo9u18UvDb7czrWCPMAtJyeW6bntOm5ZHr9ywPNDauo8E9DN36z+g+n0KY0dKqGQW02cFV13oaVl55rN1G05bCgWRj8p7Q8lP+JEgCANpaF/Nk4WZVN2StOAQCADlLvC/5WKQvvUgprLEixYfZ80GXVR1bRoxDSKomMVW0p8BtueDWZqJrJwjSFn75ibjRZJZp/eVYN6qv+arEgzKo77T0N0NLj+cqxRqkizO+j0aBRw1LavStWHeorFtudfmbsHBTalYWZup+0XMNnjoSuncJIq55UxWC7/5wS5gFouZnrVZ8tZq9mnpMntn2jQzdifOi6DrdaTVWazVRqYmX9IQwa+DPPwpI4CQDAhFH579niOFmV5eX/pBgA0LG6sv7fxsmqPLwxTmESUbVRGuilw/HpeXqqpPFsKEEbsrCMVabVW0dUoaOqKAtTbOjIlMIotUPBQ1kwpUDAAr+xCq+G2zdWXZUGkq1k1U7qL1VUpQFYq9m5WLVcGV1rhUWqorT21Kq6M1ZxaUGTH4Zx53U3Kd6tyms4alVSNkJtUqWZBYCehqMcjbC8ut/qEK2toHD13Pt/MnAONqRlGf1s6n635+YNl4byVNCse9OG421nhHkAAExAXXl4W5ws5HnyZSgAABNBnlXHqFqh/rdsAICOMyXLnoqThZzvMycle0aXvlQXvSuA8JU5Npyl/wJfX/4rZKlXUaPhFhUM2DpWaZeGPTbMoTn5V9fGqcGsokf7rRVMWeA3nPCqGpCsCDKtvf4ZaFZtZUFKI32jKkJPwZOCDP98QeOrEWs946wsIPJtNBZuqr8UnjTD9peeu78vJO0znbfOzYdrqlwzqrrUNfSVcwpyU9a/2o+GMrWgSS9/z9k19veMtvHXo9Z1tQo6hZB2Xxkd31egqc/T0DYNENOAS2Gqju2Xaxv7WavVx5IGdf6a2zCXNlSpaJ+2XzuvRu4l8fenjqvA1PNtUV9ZxadCwFTabknvGbFz0M9KrUA7ff6llO1/LOixBADGycLZ+jMoAKxsxpX1/xu98MDwYmWNFQOaZ+G0GVeEnjgHAMCE8HDPGf+vK+s/P85W5C9vNren/ME2AICOdMG8ebsvD9mtcVbPV11+3GFzVomzGCWLZp0y5t9ZKWyw4RgV/igQs2BD4YnoS3Qfuii08YGMQgobHtPoS3/70j79vBhmL1ZYpfvWdhYoqArLhzcKEBR41BtGUdVS/thGoZKCBVUXpQGCtjHqA1UL+fZqfzqu9ZM02jeiYMiHQb4NOicfoOicz1j4w4H1ra+s/aI22jCQfnl6bgp4dC3TfrTr4a+DsW2MhsNUAOvPXfurdc7+fhI7drpfT+vo+X5p/6Z9a9I+Tq+f9c1Q11XnZoGg70ffL365+D72n6lNCh41b/tN229ta6SPdf61rrn4c7P+SO8ltfWCB29d6V7y0rbYz5/WvWC3OSv9bOrnyu5nO256nmq7v+fLjqv7RFWG/uc0/T1Rqx/tZ2+sEOYB44gwD0AtQ4V5Cw4My7MsdMdZDbP58R2vCP8RZwEAmBAeOOWUd72he5U746z0bzb31IH/vgEAQJg3PhaNQ5jXCvYlfFlQNtYUEuj5eT68MgpHznjn/uPexrGkUKXs+W+6ZqpoS0OWdqKgSdVbvo0WPqUBJTBaKEsH0LAnX44TLfJXt8WJCWYk/fCl+ZU/pDwXZ0ZBq69RJ9F10fWZCH6yZ1jNB3nS1x/+O04CADBhbH366b9MvinseuSkk6oPHQEAoERGcQImAFXwaEjBeiFPJwV5qtSq9exADe/Y7PCbY636bMGpca5q2uprFpVeBHkYK4R5AIakkGPGlSHsc2MINw7/Oa4r2X+T1u5vNCkkUx/oddOg0fobp3PVftZfPS5oIYVQdo0wPJ+4JYSPTJA/R2+wXnhvnKzKQ/9OV4XaT3YGAKCNZSG8HierurvfE6cAAAhPb7jhXXGyKsuo4EZNZc//Gg8anlJDKZZRhZqGDewUCjZrPTtQn13z+MKVhiJtR354UlE1oaorgbFCmAdgSDPXC+H6vePMMFkY5qvx9t44hGsnSPyw0RrFsKgjonP9xu7VfbXaSTNDOKH6rGMMg4LWs3ap3usTwWt52DVOFvIQ/hAnAQCYgPLfxYmqbJV3xSkAAELvBz7wapwE6vLP3NK7QrOxpueH6fXu9TetWXmnoSY7oZpL10N9oWeM1Qov1Q9lQ2+2Gz2PTVV4dn310jl1UnUlxh9hHoAxYWGYwixPyydKdd5IKMxUJSLa029fqYbLE8ifxPdCFsKzcRIAgAknD2FpnIzyteMEAABAw1T5tWjWKQOv8QiJ7NgTodJstPnrMRnCSz0vz85nspwTJhbCPAADbKhGe9V6/tq+N65YJw3ivv3r2vvQuukzyXZar7w6z4b21MtP66VjeNqv/9y3yZ+T34+1y7dX55WyikJ7eX5/OqaqDv28p9Dy83fGmUQz+0nbo21TaX+l/P7LPje2nt7T62pG2r/17pf0PPx19+dg+/XLtK3N63O/r7J2PF05btrX7SzLwmZxstCfhWEO/goAwPjrCtmgCvMs9G8UJwEAAAAAFYR5AAoKZe5YUq2e02u3adXnr/lwRRRIfXOP6jofm16dV1AiCkPOuWfwPi6MAYxClLIwa7upIdxeOW56HA13+J09q9On3FUd5tOOqWP4Y2q/9rmGmtS8BTM2/OTGa4TwLw9U1zHah/Zl2z5RaYMPG/W5+kDt0Od+W/HDj553Xwif2rq6jvWLscCrlkb3oz7y7dF56Tlvad/ZeVp7fXilgEvsc/VLrbapilLX8InfV8MurW/ttP2MpH/r3S/aVudm56ohMLWuBXpW4altrottsvbacJmaVx+KtU1tUTtsPzqOzv+yR6rzE8jgLznzcG+cAgBgwsnz/mVx0qwW3wEAAAAAFYR5AIowSGHGce45tBaWWLhiFNzYM9+OfEf1fUEcGElBlD43CqWMghQFPinb17OvVN+99Vevvs+evvIxb4hhnY6pwMY+P6ryuQIdLfcU4Ch4ErVF62v/Wte21X58MKYQUcsaeY6a2mjrqdpQbF/NPM+u3n5ueqrah/b5Xm+rvmu5Z+cpOq7OXftQcKXg1F8XBbPiq9489Y3vO82rT9IAdjj9W+9+Ufimbe1cNQSmtlegZ7RtWRCcDpepttn9rLaoDxVOivZvAeVEkuVh3ThZ6MrD3XESAIAJJw9dz8TJqix7S5wCAMD0x/fC+ZdcskOcBIARefLl9N+VrUzPX7Rn5Y3HsxgBIcwDEO6NYdy0GJ4ZhSmq1vPe6taxkEbBiAIVhSb+cwUlPliqZ0lJmGfKjil2zA3dMtllg+ryNOTx24rmLeRJ2b4tUBuKb+NI1NvPnc9U26RKMr1UpVfGn6ftT2Gpha4WkorWVbilfdeShrBpf5vh9G+t+0UhXbo/uxYKJUXBrfhqPl37VFmIPNHl2eCKhXzV8LM4CQDARPRSfDerxncAAAp5ng8K86bk+ZpxEgCG5cYn7yvCuY/cdF6Y/3ysGiih9W5/5uHiOXk37HVcMf3th26PnwJjhzAPwIRUK1Bqln9mm6oTNaSklFUKtgMFU6p88y8LtcZaGraVqdW/raLqPBsiU9WaVq04mf3qgPCuTI8TMnno3/E/Qo3aSgAA2l9/yAb9dywPYZ04CQAAAIyKvTfaNly4xyfiXH0f22yn4n2jNdYJu22weXjqDy8U88BYIswDUDy3Tqxyyyh42XVanClhFVIf2XhFsHN3XNastCqwFjvmjpU265hlVWWqFNTyocImPb9N21oopmEcjVWv/daFemml31irVXFYj66H+kJVb+ozsUpMo32WVbTVoj5T1eZQ6vXvUPdLWVWoXQsbelMsvLNnJDYSME50WRb+T5ws5CH8IU4CADAhdYfstThppsR3AAAAYFwp9Dt5xkfinL5HWxre9sa14xwwdgjzABQBiMITPY/MgiKFIwp57Bl1aQAkeqacf66ZVUlZsCJ/dVuciNIgyub90I/1pM+x0zPmNCSjHVP7S5//Z89HsyDQ+LBIn1mFl1hQ6J/RpnBKy2x/YhV8PvSz6bLqvlpBXCP7seBK7TA6b3veXRpq2jlZX6jP1P7P31mdF9u20eo+HU/97YdPHU7/Sr37Zf9Nqveff5afroV/xp7oOul+0DkpVE6pv7Ufr1Yg6vu+nXWHkD4bInlqIgAAE0t/eL3yJzwvGzScNAAAACY/DV1pz6Xb56bz4lJ9h7NsYLmGvNRnNn/GwhviWlUaLtM+06tsOEwbXlOvI2/9TlzaGO3viUp7jtpyt7gEGDsrhukCMOYWzlZRTftQSOQDl+v3HlzppNDFB0EKUdJn4il88QGY7UPDLBq/nUIeBXTXVdZLKXBJnwtXdsy0XWftEsLeMdhJz0lhkAVXaVv1meYVUNqz3ny7td9rH6uGWWqHwqNP3BI/rLCgKT1/PdPNt0FVap76oJH9qB/TPkn7Q2GY2me+s+fgSjZJ10nb46X9J/6+GGn/1rpfpKxfykLHWvdQ2Xmm92F6Df29M94qbS39b/SCA8PCLFsR6PWH8J8zrwzJ2QMAMHE83NOze1fWfWuc1R+Ql0+fe+oqcRYAgHDexfNez7JsoHJ7Ssj3OHrOnOSfD6OVFs06pa2+s8LkphBOwZqeSaehLBW0aWhLq4hToKdn221c+eyMd+4fZq67cRGsnX3fj8Lf73xgUT1n+9DQmfpcod3f3nVVOHHbPx0I32wbPf9O0m3qsXXteMBYI8wDxlG7hXnjQWGOKrvSgE4suGqngKXTKKxThV1Z2IrRVTPMmx2erXzgI9ozK+t+MU4DADDhEOYBAIZy/sXz/hCybGBMn7wrO+K4Qw65KM5iFBDmYSwprDtj4Q/DN3c7tJhXxd2TL78wMC9pwCdapmfYab1jbr+kWOa30X4uW3x3Ed5ZIOjDuGbCvLL9A2OJYTYBjCsNDWlDeQJoQB7i0w+rsjwMfPkJAAAAAJNSFv4Ypwr58nzdOIlRkz8aJ4BRp2q8RkKy9Fl1qtQztz/zcGU/gz/fed1NineFdvcue7qY3m6dDYv34Zj19hlxChhr+aOEeQDGjYZH1JCKNqxiquw5chhbZc+cw/i5+8CwSZat+Ic4+meSO1wVBg8QDwAAAAAAMMH4Z+apmu6Jl5fGT+pLA7xafvvKi3FqeBo9DjBaCPMAjBs9q6xseE3xz0vTM9X2TZ6dh9HnnzmnZ83p2YQYX11d4YA4WcjyQNQNAJj4Vl31oThVyPQoJAAAMK7ykFGZhzGj4TB/8eyjxXCYemk4zaFo2MwnKi+rvtNwm3c880gxbSzA0xCab119rWL62Vd/X7zLkldeilND0/CeI6nqA0ZCv5MJ8wCMm4Wz40SJmetVP7cXz2wbe9/YffA14LmF46+7P1Sf2BzllT+DxkkAACaszU86Kf7zIQAAAHQiH8JpSExV5g1Fz9hTgGfPv9MQmAr3VOFnzr7vR+HEbf+0mLYg7oIHVzyt5Nz7f1K8NxrqaThQYJwsJ8wDAGCC6A9hqzhZyLNwf5wEAAAAAKBlspAviJPAqDto03cWz7zTEJtH3vqdIoBTMHfM7ZfENaoUztlQnOKfs6dQ78I9PjFoHe3nqC2r/y5aQZw+t+PodcFuc4rP/vauq8KNT95XVPtpeXpc0TJ9pnWAsVb5nXxvFqcBjIOFs4tHXgHASmZcqVHGBlt4YPh9Zal/yuSZlfW+GKcBAGNkcU/P2iF0v7/yO/m9IeQ7Vv5ANyUL2UbV97BpXA0Yc5V7MA6Jlj9auReX5yG7N8vDLX8Mfbdt3dv7XPUzAJh4zrv4kqezLLw1zupbzTOPPfRQ/i40ihbtf/KskGVXx1lg3KXhHNBR8vwAKvMADOnJl6vPTxsN2vd40nPgvjQ/zgBtbPGRYe0kyAt9/eGqOAkAGGWLe3resnjuaac/Mve0+0PWvazyO1lfbv11CNmHspC9vzK9BUEexpvuwepL96TuzXCC7tU3ZN3P6t6t3MP/8Oueno3i6gAwYWRZGPTtQZ7n68dJjJKuVbv/O04CAMbZa33dtxHmARjSMbeGsH/1WbIts++NReXRuAZpChI/f2cIJ82MC9qM2vftX8eZirSv/Hy6LiafZS+HFWNHVOR56Hvn1eGXcRYAMEoW9/Ts+Mjc3m/nWffiyuzJWQhbVz8BJpZ47/71lMq9XLmnL9W9Xf0EAICVbXd57//mef5AnAXGlQ1t+dQfXijegU6i38U7X9f7HGEegLrmPxfC7Okh7L1xXNAi1+0dwm7T4kwdqpxTG0bDTU+F8J0940wb2ijWYCmk02un9arzRiGkAlFR4HrUO6rTjVK/jnegWo/OOa3cVIWo2txoRWez67eCBdWt1h3Ch+NkVRaeiVMAgFHySE/vyXnW/cssZJ/IQlgtLgYmtMq9rGFhPx6y7vmqNv1JT8+U+BEAAINkWaj8DRcYXwryPnLTecX0ZYvvLobbBDpKFq6rvgEYNxPhmXkKVJoNiRplQ3d+Y/fqe0ph0yduqQZuM5MgqxUUFLY6pBwNCoY2XqMagKZ0fc65J4SzdpkY59IoXRtVTV5fOWcLNTtN5boP+m/0gtnh6coC/4yI62ZcEfaLcwCAFrq3p+dNb8y6LspCNisuAiatPOQ3vpb3H84z9QC0s/PnXfJQ5W2L6lzxu+vfj5sz5y/iLEbJwgN6NsryvsWVv4DyDz8AYFzky/Ose7MZV/c+SZgHjKORhnmqNtrH/Rupj01fMWSkhSGiMEyhmFjok25rfHDmq4t8WKQQ7vYl1YDp9J1X7LtW4FSLD/Nsn2LHqhfm1WqbLVdfyGWPVCsA1S/+fMuWVa7HStSuT2294vhq0yl3rThPVWE9UelLHW/DyvkrWBPtX+elqje1QYY6D9umVbRvf04K/p6utNUPK6pl4gPbWn3r+fMWO8f0HrBraHw4V+taqQ/qhXnpeaXHSNvs129Fu8X/fIm/tvrZUqVkMz8LZSrtTsO8/sqCgWWVmRNnXhHOibMAgBZRkLdG1n1HZXK76hJg8qv8peSB1/K+PQj0ALQrwrzxs2j/Uy6t/E3043EWADCW8vC9Ha49/RBNMswmMEFZGKfgQkGFwgQFEzZkosIMLROFT1pHQYnRtidsX12ud9H7kleq0wqx/Oc+uFDYYmHIvzxQXUdhh0ISC4eapWfyKVDRvtR2hSUWpuhdgYwCFtG0nbfe1Tb7TMu0nzuWVIel1OeiIMb6wwIjLVO7xT4z6l8dxwJGUZ/4gEcU2Gh/FgpZm7SdgiO1Qcu0Trqt9m99rHZoGws4RZ+XvUT9rP1bO/Wya6++s/WM5i1oFNvOLxMtq9W3ns7b+lkhptZXH+oe8MN26pxtf+oDhVxGy8qulc7N7jfdp2qT2qv9puel5TqGjq39qT/Pu6/6Wdn6rWi3+kPt0zXT5/pZ0M+B6Pr5gLhV7jkoHO6DvLzyvxeeDd+MswCAFloj6/p25Y0gDx2l8oeMrVfNui5iyE0A7SrPsz/ESbNmfMdoy/v+KU4BAMZYV+g6K04S5gET1YW/roYSVoGkqiAFGQqVFHB4x21bfVeApfUtnNnrbdV3X5XlK5rs8x2nVt/TUEcBiFWSKRhTe1T51Szt99rHBlcy+TDSghqdo4IqsXba+w1xudn4TdXP9LI2ansFM0/8vjpvtCytmPPhn/EhZkrnbv1obdq1sl+bVlgpdm3SijgdT+GRAj3rZx1L562Xrq0oQNK2CuHU/wqZ9Lm2tWuvY9r6RuuojUbH0zKv0b416mOxc7D+tWBT/D2qPlCbU+m10v4s2LPATO1VRWF6Xvo58NfP38tl68tI263gTtdGbZIj3THr3SMjsTwPc+JkIcvDMx+4JbwaZwEALfJIT+9fV37LHhRngY6ShWzvTbPunjgLAG2mb1mcqMrzDeIURtkO3//yXZX+PiPOAgDGSuV373bX9i6Ic4R5wESlyiILJYyFbvcurb6baavHicSzsQqvjEIJCytq8eHQcCm8UhWUH/qxnrtj0KWKK3uVqdV2DZmpYMYCs5ueWhG0jUR6LUTVZrXc+czK/bddvH4L4vWzPlHIZs/F03kphFJIpe0tAK11jZvRaN966Xmn/e4D2lqGus/q0c/BcI45knbrnlVVn9G2FhiPliwP74qThf4QfhwnAQAt8lBPzxYhy74SZ4FOdfLinp4d4zQAAIXnX+juDXkYhXFoAAClKr9zi9+9DmEe0IFUiaQgyCqurCLLKvGMBTrp8JCtpIoovZodmlDVWv7VaBho527DIipUswqsdqRKOw3pqPBurNo53L41PqRUaGr3kQ2dmVaOtot2bfeC/xvekWUhRr1VWX/45zgJAGiRKVn3Z7LKW5wFOlaedX0+TgIAUPjALb3LX+vrOjzP8/htCgBgtOh3rX7n6ndvXFQgzAMmKA3hqAohb0mstLMKr3pmT68OK2hhhYaUtOokhRZabs8MS4ebbDWratIz4IZi1W5WWTccGnbUhrOsVxW2fguq3WrZZYNqhaAPiKxS0iosRSGnwk4/fGQj3jqMtreib1Upp3tTFBIrCLZQ0IbObCVV2OmYI9VMuxX6KQQeK9nycFKcrMrDKzteE9zTFQEAI/VAT896eQh/EWeBDpcd9Oueno3iDAAAhZ2v633u9b7uPajQA4BRVPkdq9+1+p0blwwgzAMmqI/EKq0vza++y3n3DX6Wl4V7NmyjUYCkYRstrNDLnjkmFirZ0I1WxWb7E+0jff5ZGk4NxT+7ToGhtv+rkojCH9eq0065q/ouCp98P2g/9QIe24cCG+vHeqz/dBz/XDWj8/DnYn3wW9dum7a+tSpI3271s3/+m/pCwZEfwtGv3wgL5vScvfR6pRrp23rsGFbJZ8N2Gqtw84a6VrWGgrU+tmFTfRs1nd6H9e7LZtttYbA991DS+3aovm5Gnod942Qhrxw+TgIAWmTV0HVMFsJqcRboaKpQXSXr/kycBQBggL5cfv6Frv14hh4AjILK71b9ji0L8qTy53QA42XhbH0vP3wKKPzwlAry/HPWfAihkMiHQqq8S/l1VCVngYQqk2xf1+9dDUt8VaDCQL8/a4ftQ0GdDwvF79+Oq3BEIaMCLHtmmV/P78cfz7c7PS+1t6z6TuegEGmo56tZm0THUUWdzeu8ffvU7m/usfI10fPVbBvxbap1HmpfWXCoY6iCzH/mr49YPylgsuukYTpVTab5tL/0ma/8q9WmlN+/UZ8YBYF+iFYdx/fdUNfKf67PLqxcC3/edqz0OOoPBZNpH9r6I223pD9fZX3u7+PhqJx/ds9B4fD+PHw3LipMCeFD214ZfhRnAQAt8Mjc3juykL0nzgIdr/KXlAemzz11mzgLAOPuvIsv/mmWdVX+5lWV5/23HHfYYe+PsxgHiz76dzuHrPtzIcsPCiFjqHIAGJZ8ecizK7pC11nbXdu7IC4sRZgHjKOFIwzzhsvCirIAoyx4GwmFXafv3Np9toLCGFXLNTt85WRTFuY1yqrRaoV97WqitFthXuVndFllcu3qksILleXrxGkAQAvc29Pzpjdm3ct4Xh4w2B/zvvW37i3/V8EAMNYI89rXwgN6Nsryvs/ledg7y7Kt42IAQB3FM0izcF3Iur824+reJ+PiuhhmE+hAGjZSVUOePR9uNEK3dgvy5NrHVgx12als6En/jD60j/kHhksqbz7IC/1Z6I2TAIAWWSNM2blTgrz3f/2cONU+Npt76sDr8WX6NyxoF28I3RPsn2wBAMaDvoTe4ZozTpxx7RnbdK3S9daQ5weEkJ+Th/BTvSrTj1ZfANBpqr//4u/Dm/W7Ub8jX1vetb5+Z8645oy/aTTIEyrzgHE0XpV5NnSkH9ZQ1Ur7b7LiuWmtoH1quM2yYS7Hk6ry9Fw0G5K0U+k+0NCbw61QU9WljGQoyfEwUdtdQVUeAIyCxT29c0OW9cTZtnPK9deFi39ZHdt58dzTivcyCsPkfVtsES487Ihi2jvy4u+G3TabHo5+b/vkM2qzzkkh3p5fOzvc8pkTw9vX4T917aLyF5Vzps899cQ4CwDj6rx58y7LQnZwnA15ni067rBDZsRZAAAmPSrzgA6kIRX1LDQ9203DLOr1qa1bG+SJQqJ2CvIULupcz7uPIE+BpgLdkQR5elagXupTDdM6EUzUdud56J8SwkFxFgDQSlnYPE61pdP32Td8Ya8/K6Yv+HkcKzrxg3urD3c97F27lAZ5Csvevs7U0iBPYeFw6bgK5Gq1qx5to+BRFOBtMpWhAtpNFvLt4iQAtIOX4nshy/I3xkkAADoCYR7QoRTi6Jl59mrHoTBbzc55AlZktZyCW/XFcKkPJ+L9MxHbnVf+l+Xh6G2vDD+KiwAALVT5PbtRnGx7Z970X3FqsCsWzC/eN1p70OjMA374P/cVoWBqpMNu7rfd9kVl3XCq/W5f/Eicqvrpp0+gKq/NVH42eI4kAAAA0CYI8wAAaEd5eCXPw49CX3jfjKvDv8WlAICWy8oTsDby5AsvDFSxWRWeUdXdY0uXFpVtWi+lwE4hYDMVdFpP6+s1VOCnyj5rk99O7bJpm2+EhgP123m2TMfUS9Na/67HHxv4TNNqs81b22y+7Hz8McsqFf3n6fbWDr20Xj31zq09ZZvGCQAAAADjjDAPAIA2NOOq8MYdrwof2vGa0PzYZQCAZrR9mCfHv2/P4v2ffjy4UFtVd5/74J8WYd7jy5bGpVUKmvbYfIuieu7rBx1chHoWqilMUgio5/Fp2kIsBXKX3n1XsY09o68spLIAzZ7nJ6rQ03HkiIsuHNiH2nbK9T8olou2+9lvflO8NK19iR3Hb6fPjS279eHfhF022WTgWDu/fZPieXty8Lf+PXz38COLdRWAqr+0D81rHZ2zD+x0vlqmzy//5J8X5+MDU1tXn+ulde1zfaY+t890Pn7f3lDnBgAAAAD1EOYBmDS+/evqc9D0PtE9+XKcaFAj69daR8+Ra8Zw2jbaxwAAYATafphNBUYbvHnN4tl5PkwSBXQa7lL0WWr/7aufzXhb9TQXPvVk8W6Bkp6zp2kbhlNB3iE77VxMi6YVUqWVdT5AK/OPsw6IU6EIFH3bdDwFbXppWvtSoKfjWGgpCuUkrShUu3XOeqXPCFQf2XCdB+04sziuQjrRch3Th54brrXWwPmqHdr30y++WMzrnBXu+TbZ8wtFn+kYRn3pw03TzLm1kywEKvMAAACANkGYB2BS0XPQJioFWAoj9brpqbhwCH91W3X9Y26NC0p8aX51nX1KAjV9Nnt6Y+FZvf3Uo7advuI7wbqGewwAAIYrmwDPBVMgpSDKnk1nz8hTqKcASd6+ztSVwjwFdAqoGqXwSvuwYTn1qvWcvqEofGzG3U88Ubz77XTOCtfS5+vpXGtROJeq1wcKBGs988+CT98mrattrJrw01dcPtBXZUGeNHNuAAAAAFCGMA/AuFBg02y11lCejoGUvbeC2qi2NsrCNQvH5j9XnVdINZSN1mg+jPzG7iF8bHqcqeGkmSGcUP1H+StRO496R/XYQ6m3n1p0/goLZ64XFwxhOMcAAGCyU+hjVBmmKi+FSQr1/nK39xbLN1q7fLRQe37cnl87Oy4Zmo6hijn/smq3ycg/y05hZtmzB2vRUJ9pXwEAAABAqxHmARgXCq2u2zvOtMiGa1SDM723itrYTMCmcE3rWzimEEvzCqnazY1PjH67lrxSDQsBAEBrfPhPti3e//qaq4t3C9msIs0Ph6lwSkNIKmCqNySmGc9qsZ023rh4t2o4o3Btt82G+JdLI6CwU/u3IM4Hp29ds1pJl7ZJrNrvzseqFXr1jNe5AQAAAJg8CPMAlLIKM7007SkEss/0MvbMOr38kJE276lia6j9at7Y8It6WbWbXn6/Co0UnA0VHvnt032k9FlaQejbkp6DaLmnfkmf4+f3ka5v/DXwfVGL779Gqh6nrT64YjDtF3vVqir019vWsUpGe+298eBlOoak90fZcw59e+qdj+1f/eX7oNa1sVcjfQoAwHjTUJp++EwFbhpaU8v889qMBUYW6lnI96+3/7x4t+fBGf/8OLFn5Pnn8qlyLX1mnuf3adPP/O6l4l10DH8Oonm/zJ5Xp2ErjT1Pzg+DqW1uffg3cW4FO15ZW3zb/XFtWFGj46Vt0jP21Cbbh95Puf66YtqekWdDborCwVSj5wYAqC3L80F/a8zzUHvMZQAAJqEsvgMYBwtnhzxOthULZlS1pdBFzy/7zp7VKjMFIJ+/sxqaiQKTJ36/osrOPt94jRXLFLZs/KZq1ZrNP1HZ727TViyz7a6vbKOqNoU759wTwlm7VAMh0bIrH1mxLwUyn59RWWdh9XNtK/a8Nb+tp+3ss7T9nj67fcngc1HfqE+s3dqXhrlUX+mzy+I/ZFf/WN+Jho60kNHOw/ePhqK0z7VPsT63/Vqfp+xza4cd1/ev9afto+waKDz7lwdWzNt+02tg+7Hj2DUz1n7f3rJztP2m95Qdw9pmx/F9mLLruGtlG/WBzuUTtwxuu9ZRO/W5HSNtezup9BH/jQaAMbB47mlt+ecxUaBmAZDCoJ9++oRiWoHSERddODCvYMg/205DP+q5bgrhFMyJhs689O67irDq8k/+eREw+e0UTOkZe5Luz9b3FGAd/K1/j3PVYyo8S7c792e3DLTBzkGBlw/NVDVoFYa+zeKHrVSloWfbpW3RuUraFlUz2nEV0l142BGDjqdlonntw4I2v46/DqJgzz8rz59Lqt65tatKn/PnEQBt4dyLLjmhqyu4MaPzF46dM2fyjgENAECCP5gD42hhm4Z5acCl4GPHqdVgyQciYkFMGvbZvCgUumPJ4MBM+xELjhT2WBBjytpRFsBYcOOX+7AopWPZPtMgKZW2Pd1vGrT5sMtoGx9EpftQG37rhqPU5xbMSdn5eWkbpJF2pddAoZnt347p2yF+P2qn358pu06+z/W5DzMl/TzdPr3vUum9Imm/q08+Uulz3ZcWEPr7tN1U2s9/owFgDLRzmAeMN8I8AO2CMA8A0OkYZhPASvbfpFq1pTBEL4UhFnioUk0hkX2mIKzM+qvHiQYoWNHx0mfd7bJBdbk+98oCrWb4wKcZCrhE52znr75ohu1DQ1wahXppxVnZc/+efSVOlFD1oGfbp31Xj+9XBXnaZ63wTOeuQLKMnctNT1Xfdc4Kas2dz1SrK72ya5Je56HOJd1nSufSrsEdAAAAAAAAANRCmAdgJQqXVHGlYQ5FwY2qpYyqtfS5f02kkEThkoVxFkY2E3opxErPfzJRBZucvnP1vYwq3tR3Fk6mdI+ouk4WLK1WxLUDu+42/OmSOgEpAAAAAAAAALQDwjwAK9GQhQq3NPyigiqFeqqmEk1r2MlWUgWWqsDsGObpShu0fKSVeJ6GtFTVmYVwtarLylhgeXeNAKsRVrGogGs0qS91rZrtO/WPqg0V1tn5lgWdqr7T/tWXZZ8fGavztD+1xYe9apMqPMeS2qgQT8Nq6rprCE8AAAAAAAAAmAgI8wCUutBV4omFQjYEp6/UUyWXVWjp2W/ih4RUkKJtUnrGmZk9vRrwKPwRbaNQ6bhtq/OicE9qVYPZMa1tqhyz/Zk0iKs1TGgtqjhTu3wb9Ly3oVjb1Y9Wteb3Yc+vs2DM1pehqsfScFXnrL781NZxQYXfn+evgY6t/lBIZ0Nlatkxt1anxe/HnrVnVW6ezlP70f40XKpnQZ+ds+iaWX/YMawvxLezjD5Pz0VsX/cm4alVHwIAAAAAAABAuyPMA7ASBXb+uXhiz07TEJyqZlMYZZ/vtF618kqBjA2tqIothTMKbKwKy0IvvWuZAj4LdBQeab8Kf7RPBUSa1/FE4Ys9n0779mGijm1VYtZe8dsbG+7R2q4KNCkLpMqoHxTG2bH0+uYe8cOEAiVrj9pubS7bh4IxrW/t0Po6ZwVzFjhan6bseXO2L62vyjOrhvN9Z+0puwb2jDstt32pPRbElu1HlW6ieR++ie4j2ett1XejoE/t88cRtdcfQ8fWPtVWtUHr+wDQ2Od6aTrtR/W73QfW5xYwqq/K+hQAAAAAAAAA2kUW3wGMg4WzQx4n0aYULqnyzQKzoVigqaEcO51CNfWfVfChOTOu5L/RADAWFs89jT+PATVsNvdU/jwCoC2ce9ElJ3R1hbPjbEX+wrFz5qwTZwAAmPSozAOAOhRI7TotzjRAwzqqShDVSj+rzgMAAO3t8WXL4tTQTrn+unDX44/FucY0s/9GtHp/Y22itx8AAADA2CLMA4AaFORpaEd7xlsjNKyjf1Zdp1LfXVnpi3SYUwAAMHoUEF3w8xVjUit0q0frbzb31OL1w/+5Ly6t7wf33lPZbmnY4M1rxiW1DWf/Q1GIqP3t+bWzi7ZMNLom1n4AAAAAaBRhHgDUoOeu6bl7esZbI/S8Nj2Dz55V14k0zKieSae+q/UsQQAA0BoK7nyF19vXqY42puV67bJJ/RJ5rb947mlxrjFXLJgfLjzsiIFj1TOc/Q9l57dvEm75zIlxbvylAepQTt9n3/CFvf4szgEAAABAYwjzAKAGPfeumcoyPVfvqCaq+CYjnb/6Ta9GQ1AAANA8VaWdedN/xbkVjn7v7sXyS+++K+y33fZxaWsouDpox5lxDkKFHQAAAICxwMOsgXG0cHbI4yQADDLjSv4bDQBjYfHc08b0z2Pv//o54bGlS8Nh79qlmL/4l3cW75tMnRp++ukTimmj4RjN+7bYoqiIMwrzPn3F5UWVWiNVchre0Y6V7kvHUbXY7YsfCT/7zW+KZZpXMGhUfWbhYVlb/f7FV+SV7f/rBx1cN2xM9+fPU6GiQjTt459+/KOiP8X2aX1jdOwN11prYJnOf7fNpg8KQ7V/DQVqy+z8Naznwd/692KZpP1t5+b7Sur1t/VlWdWi3R9i2/lljV7vVqmcH38eAdAWzr3okhO6uoL7FxT5C8fOmTN2vxABABhnVOYBAAAAwBhRCKYw7NaHfxM2WnvtItC5/JN/XoQ1CoCMhUT6XAGOQrAjL/5u8ZnCIAumFGppXRtuU9P6XO+2XPvVc+60L720L38sUbh0/Pv2LD7XcTVvz6RToGXhk15qqx9aUtM6H/tc5+c/F79/BZk+bEupbX5/CrV0nnaORvv47uFHDtqn2qpAz8JSBXwK2rRM06KATMu0X9H2Csi0TOeubS2cU5Cn7awdR1x0YbFcbVH/is7N+l0a6e9adD6iNlgAaPeM7pOxDPIAAAAAtA/CPAANufGJ6vPQmvXky3GiAXrmXDOa2XctrdjHcM1/LoQvzY8zba6d+1r3Zlk/jsbxtM+/avyxOAAAlFIwIxYY6TlwCoqskstCIftcAY4CJYVCCqu03IIpBX0WRlm4pCE2LUjScu3XD4+poMhXvYmWqR1ix73zsceKd7FwTNRWVdkZhVmf++CfxrkwaNr4/e+/fbUiLw3nRMvUNr8PC7X+9fafF+9GwZuFW3+523uL97ufqPzBoELPppOnX3yxeDfaxihcFAst5ckXXhjYl+haWQWh+tAq5HRc9a9Y6Gr91kh/16L9lq2vdlj/AUAnyqZkz8fJKFslTgAA0BEI8wAMSQHG5+8MYa+3xQUNmHFl9XVhgwGgwpjZ0xsLYBTeaN/73FgNxIZDwaTtY7RCpnp0zE/cEsJJbf7YmWavY0rXx/Zxb/W7r5aye9P340jbXM8xt4awP9+jAQBawAI98/Z1VswrKEs/n/G2jYp3C6vKWLjkgzCFf6KqNavWKwuWVCXo6fiqLhOFSBaOpWz/b11zzeJdFH5ZsGXS/cszv3spTq2w8Kkni3e/P1GAqGo9T0NnGgv1FMYZhWIKGs0VC+aHD//JtnFuRYiqoTqNztn2JelwokNptL/rsTDRQl2FjTyrEECnW6W/f3GcLOR5/oY4CQBARyDMA1CoVyF201MhfGfPEDZaIy5owMLZIWzcxPoKZY56R2PH2HvjantGQsc6a8U/MK9J7RpOReJQ1KeNHH+kdF0VbFnoqfPRfKPVZc1ex9TM9UK4fu8406RG+t7uTW+kbRb1j/pJbTDqQwXOuv8AABgNaYDXSjZUpH81Q8GShVP23Lt2Z6GYwjCrAvRBnag6T9V2CuHKQjMtt/O2oUHLKgpTI+lvq85ThaUohLTqQAAAAACdiTAPQBGYXLZipKRSCmVGiyrt2rVCTZV7o+Gtq49NKKR+Vbhl109hqea/Mfgfy7elRvpe/Tga96b6R/3kw+UFS6shMAAAo0FVZ3tsXn2G226bTS8CJh8aWRXbThs39wcIG5rRD5k5FB1Xx7dgS89780N3qprNbPDmagVdvYrBZtSqQFR7rH/KWEWcDeEpCsXUVoVhP/yf+0qr29Q/ClGvveeeoo98aKZwT8/Ms/O2oU3rGU5/l9F56JzVBt0PAAAAADobYR7QAaway16NPqfNhkg8557qu69SUgDo92kvBXNl9Dw8W8cPjakKKA2TqOCmrF1+u1rVZPa5Xr6NzbChO+sdx7OKt3R9v9wPMWntsmU6Z7+8jG2rV1qhZpVjeg11PdWH/jhlz5hLr2dZu/y5pe1J+XOvFcr5/ek11LXT53599cF2UwcvK1Pr3vPbld23Wp4a6rwBABgOVb0puLGhLG0oyFOu/0HxLuf+7JYimLKwyJQNVZmyZ7BZ4CXv//o5xbtfZnRcBVwWbGnoSasa1PqqzFN7xarINJyl39eRF3+3eLdA0g9/+duXarfZAjjtz7ZVoKXjWaWdDcXp/fU1V5f2jwI8tVdhZK3qNg1Lqv5JhwJNAzmrzEv5c5N6/S3p+mV0HjofHdMPDQoAAACgM2XxHcA4WDg75HFy1CgAUZiiIR1VCaYwQ89q+9j0atWWApW0Kk8VSaIwQ0MYqvLJAiur6LJQwyqVFJg8UTmWhlS0aiYt23Va9Tha/85nBleE+WXWLjue6Jjal7a387DPbX2x9up4G7+p8aozBTgK1azN/nzteN4J21fPV32mz+042s76U3ReV1b61Nqiz3WMZ1+pttmOZ31v7fd0LsdtW71m1k5br6xfrG2e2qEgVvw5im9vvf2LXVu7h2y//lp7ab+m96Do3O9YEsJ1lXVEx7y9Mq9tpFbf23XfrXJfWf+n94YMde/5c0zPx/9MqE/8vVDWz6Olcq34bzQAjIHFc08b9T+PpRR0pUNVqvIrpaEdjYKdCw87Is5V+c8v/cQnwyHf+VacC+ELe/3ZoOfWqbrOP7vtls+cODDkpEInVaCZ9FgK0yzIUqh3yE47F2GbQisLINP963wUxu35tbPjkmrItcsmmwwKxS7/5J+vFMBJvfaKb5P4tqTUT2l/pLROeoy0X7QPewafXS/fTn+MWu0v66dadI6qKkyv+1iq9At/HgHQFi6YN2/35SG7Nc7qmXnLjztszipxFgCASY8/mAPjaOEYhHlpaCJpeGHzaaikQMS2S9dRwGFBjn3mwxqxQGWn9UK4+7kV4ZDRdn64SQVNaWjjAyOdy0cq6/owzx9T+1OI5s+1Hh86HVP5K8E391hxLOPbZLQsDaZ8KGf94dsuWk/9ZqFS2TkYHcMHbgqftF1ZcKXPnvh9+XmnwZr4oMvm9Sw4O0e164bKdv5zH5KWtcFL+8zWt/NM5016zmV9L+n5an/qWx/WDXXv+Xup7HzS+11qtWe0VI7Hf6MBYAyMV5gn4xnSdBIFaKrq80EdGkOYB6BdEOYBADodw2wCk5yCPAUx3o7VUZLCvdXRkWqqF4pZMKTgR6GHQpg0kBKFXAqT0jBFFIqUbSN6Ppn4MEz7SMOjaavHiUgVZM1SkKMwKw3yyuh8ReekcEevtLLRpPvTtVD1mW2nIK8W9af2q/UsyBO7ZtrW9qN9DpeCLPWZQlWjPk6vV1nfLHklTjjWP3aPlbFzSK+dqu3UR0P51NbVNtuxbnoqhP1X/gf9de+9snsJAABMPqoO1DChBHkAAAAAJjLCPAA1KSyxwEiBXZlT7qq+lwUmolBq4zWqlVJlFFTZMcaLqq10fqpia5SqylS15V+NUGCVblcWaKo/bZ8WAFp4Jaoi8/totBpxtC0pCfhaTSGc7ql/eaA6ryE0y/pwqHvP7juFuTIWbQcAQPT8N3vmHEaXnv93/Psqf3ACAAAAgAmMMA+Y5DTUYFq5ZaHFdnWqpxRs2TCXCosUeKU0VKEqpBQsGVV6pTR8pdZTcOcpZFHFlwVSnlWK+QBrtOz1tmrwoyquoY5n1VwaurFZZdeiFgugfN+oWtGumVUujpRV3A3nfMpYtZ0PxvSsQK/WOWjoTPVRI/Q8QfWlrle9isqye0/3qEI8C0R1jwMAMFbe//VzBsI8PadNz2VD66lv9dpts+mlz+QDAAAAgImEMA+Y5PRcMFHwZs67rxpepSGID+J+GwMYW8cq82wdhX0axlAhnwVcWnbhr6vTohBFtA9Vsil88e3Q5xvG/esZZfJ03EaVVqqq8kNRKrix9Sws8qGRbdsoO0dRJZwdLw0k0/3aEJg++PPVX7Z+GgyWXQudT1lFoPomXa6AU32p6j5dD9/OWtVntfhtdQ11Pv54PvxSW/z6aTjn2b2ge8yoelN96++p9Bx0bB3nyOR5dLWuqVXi6XpZv3r17r10eFl/PYbS7D0GAEDqp58+Qc/pG3gRNI0O69+j3+seqgsAAAAAExQPswbG0cLZIY+To0qBiQ0lKAqj/LCY6eeqVkqXKRBR5ZpCGQ3pqLCnrMpMIY2e7+aHzbTjKTRRaGTr2Lyto2NqnzqWhTUKqSyYse0U/KgtRuurssz2JToHBWUKjNLzFfvMWHWWnbOqthRM+TYq9NJz/sQvF22v4Chd7rcRBXw+oEw/N0PtJ+1/q95LWV9Z+8qui5T1R7q++l/Pq/Pt99fKpPeO+lKBnq5jI31oavW90ed6xl46xGgj955fR/u2c7frbv1R9rNQ65q1WqWN/DcaAMbA4rmnjcmfx4CJaLO5p/LnEQBt4YJ583ZfHrJb42zI83z5cYfNWSXOAgAw6fEHc2AcjVWY18kUyqiaKg3zOkUa5k0mOjdV+41GsObDvPFCmAcAY4MwD6iNMA9AuyDMAwB0OobZBDCpKcgrG4axUyjsUjXlZAvy5NrHqs87HA26b1TFBwDARPL4smVxqr5G12sn49FmPd8QAAAAANoBYR6ASUuVW3omnz3HrRNd+UgIx20bZyYRXVsFlKMVUmpITg0pCgDARHDX44+pgirs+bWzww/udeNmOwrDtI5eP/wf93DbNmdt/tfbfx6XjI0jL/5uOGSnneMcAAAAAIwvwjwAk5ae5TYWzzZrV3qu3q7TVn6m3USmc9Lz7s67b/SGTtVzGvVcvE4OgQEAE8vOb98k3PKZE+Ncubevs46GFI1zrXPK9dfFqSoLFtPlw6U2bzJ1apwbGwo+377O1HD0e3ePSwAAAABgfBHmAcAk9Y3dJ9+zAnVOeo7ddXvHBaNA++7kEBgAgEaVDUOpYFEB3On77BuXTDyqXJzI7QcAAAAw+fAwa2AcLZwd8jgJAIPMuJL/RgPAWFg897QJ8+cxVbtd/Ms741woqvFUcSeqJtMwm18/6ODwTz/+UXhs6dJiueb32277YlpUNfeFvf5sUNWZlpl0/Qt+fls486b/inPVSjmjMG+PzbdYKfjSNlJW2Zaeg7n8k39eBIHGt0kOe9cuxXHsPEXncfviR8LPfvObgc+l1vmovdYv79tii3DhYUcMWmb9qaFK73zssZqBnqoPD/7Wv8e5wdehjD+Gqgx/+ukTiumJoNKX/HkEQFu4YN683ZeH7NY4G/I8X37cYXNWibMAAEx6VOYBAAAAQJtTCHbrw78pwjS9FEYp1FK45X36isvDdw8/slhHAZfmFT7VomfDaT2tr3BM69s+FWpdevddA8dUEGVBnQIzBVQK5jSt9mk7Tfvwr4wCNtunsSDP9uHX8cNs+uFC1bbj37dn0W5T73zUL6LPFeSJgjXtX2Gi9q1ja5t6FORZ+3QdjrjowvjJyizwtHNRn2kZAAAAADSDMA/AuJj/XAg3PhFnOsiTL8eJDmHPuNP19rS8zLd/XV3fXgAAoBpwKTT73Af/NC4JA2HUv97+8+LdKMCyKrG/3O29xfvdT9T+Q5eeDbf/9tXKtQ//ybbF+zO/e6l4f/rFF4vwycKwf5x1QPEuCqYUgllwpio2H7TVojZZpZw9V09Bmjnl+h8UAZmvDqxFIZlCQFUAWhVdvfNR+9TetDJQ52Fhop1XPfrc2nfQjjMHqu5SCkP1mV0H0blqmT4DAAAAgEYR5gEYF//yQAh7bxxnxojCQx8qfWl+nBgDFk5d+Ou4oAMouNx/k+oz7hYk33FpeRrmav1z7gnhO3tWt9l4jdqhHwAAnWThU08W729dc83i3Sj0UrWet+Faa8WpanglT77wQvFeRiGYH97SszBMFYCqWJOyoTObYW1SmKVQTeGjP76GzNxts+lxrr6N1l47Tq1Q73zEgjWrMFQ7FMg1o9FhMjVUp9g5i7XNPgMAAACARhDmARhzqr5SmDPWFB4qRFSgp5DoyHfED8aAhVPtSsGawkZdm1b67SvV96eTikRdi2tLvsNSH81crzo9e3oIT/y+Og0AAEaPgjq97Fl0v31pRSWbKtVsGEsNL6lhLFtBQ1mqws2Hg1YBOFK1zkesOk9DdMoVC+Y3VAXoadhSO4YNydmqtgMAAABAGcI8AGNO1VdjXZVnPrV1CJ+4JYSN1qi+UKXrocDxqBYGnOrfO5+phoQfKbne+txX52n+ur3jTIUCwI3fFGcAAOhgM962UfGeDpep4Ro11GQt9qw8G3YypQBKgZSGflRod8tnToyfVKl6TZVrCtws1FPl3EhZIGjPsBO1pVYlYa1hLFNDnY9Rf9hQl41WARpto1BT+9dLz86rZZdNqv96zT+z0EI/+wwA0JhX+vv/GCcLWfE/AAA6B2EegDGl8Ga3aXGmQlVyNgSlPrNnrNm8Z9Vj9vJsmSrL/D7SYRpV9aXQ6qQGRlPyz2/z7bShOv3n+95YXZayz/V6ouR5eb6tQw376feVVtDV2o8tV/v8OZS1V9ulfa5lto1e/pl/2oeW6RjWF+l+v7F7tb+t2s7bqbKsrDpP1NbLHqmGrwAAdDqFXBpS88yb/msgDFKo5J/HZkNxen99zdXFdja0o21r0m30vLrUP/34R3GqKn2e3OPLyoO2WkN7KiBUIKgQzMI7Lfvh/9xXTKu9Gn7T2qrn6umY/jj22e2LK39YcBo5H1F/6DiqqrOhRFO1zisdHtMq88pYxZ+ug9EzDv0z9wAAjTnh8MN/GSersqw7TgEA0BH4VyzAOFo4O+RxsmNY0OTDNAVE+9xYHWLx9J2rwY/WU5ijIMivo+ep6XOFRqraUlhkFCZpH8dtW600UzD1+Tsrf+jfvlpxpoBIVXmaV3Wg1vWVYGVsHwogdSwdV20U7ev6yvaqKNOxPzZ9xXlZe8/aZUUVorbdtbIfW0cB2JWVc1QbrG1+fU/bpudlfaMwTW3Qfu24ds6ivrxjyYr+StexY4s/vm1nfaTj3F6Zt3O2ZRoKU0Ni7jg1hFPuqp6jrp31r7VX/LbWDr/MpP3ZiSp9wH+jAWAMLJ572oT585iCLQVdRpVnFoiJAj4fLmk4ST1DThSA2bCToio7Vdypks1omQJDUXXbBm9ec9A2omo0oxDO1texFCyWHcN7/9fPKa20823162gfCgZ13grgTt9nv7ptqnc+/ll66isNsXnhYUfEJVV+e98moyo7VeYZfwzfDs+fj4K8Rp+51w4q/cGfRwC0jfPnXTLov9nHzjmU31EAgI7Bf/SAcbRwdni98jalOtcZFEop+PHDOZYFUBYA+aBH21qw5IMwo8/TgE/LRAGcBVbNhETWDgsRjdqssMuOpWkts3mFXJK2xYd52reeKWfnXNY3Jg23tH8fzPn2WcBmfZMGo5K2xfZjYV46b8ra4Y9l0utjgWEa3Gl/ad9qW4Wtvr2diDAPAMbGRArzgLFGmAegnRDmAQA6GcNsAuNr5fGQOsBbV48TiVrLTRoYlUkrvOyZawqLFBrJkSVh2VDWT9qm4/igLqUKtl02iDM1KCQrC+7KKEBTIKfwy4I8uTf+w3YFZfpMLx07pSq5Zth+pyXnrQpFVet5I32u3ZJX4oSj8+1wj8Z3AAAAAAAAAB2OMA8YT3kof5gISqmSzQIrVW6VPYOuzEjDplrsOXF6KWhThZqoqq1RCuZsHzqfp2tsq0o4q1RTWKf1Ve1mFFTqc3s1Eny2q6FCXQAAAAAAAADoJIR5wPjqyDBPQ0s2S8HZefetCKs0JGcjGqmQGw4NXXnnMyva4yvJrDowDebS8FFDXaptto961XM2XKitKwuWhrDd1BXTrVRrvwosNTxnK6XVf6pYHE715KSSU5kHAAAAAAAAoIowDxhfHTfMZlmV3LMx3PMhn03bZwrOjCrfVJk3FAVuCsgaHcqyjLXDhp00fqhJVcipMs/TcJRaZlV61hab17sP9xRW1qs01GeqTPRUwabgUMdSf/iKQAv/JD2WaN6vb+x8y/ar42s7H7Qp3Csb1lP8Mf/lgeq7nsNn+7P3dAhTSYdL7TR5FpbHSQAAAAAAAAAdjjAPGE9ZeDhOdQxVovlgTkGYnvcmCo4UaullYZ0+U+iz/ybVcEjDSyoQsso8H1qJPVdOLwVuNtykgig7jra3ISq1b62r4S5Tvh2fv7MayJnZ01cMd6n9qj1qn+1Hz7RTeKdjaZ0NK9OqaNM2WseHZfpcfWIBoI6bUuWf2qB19dLxVMEmOpa2tWPpZeetY1nYpuX+Xct1TuoLbStqj4WG2q+Oa/vV8a+v7NeCNvW9BXb63A/7aQGqlutl1ZF+ewW16qM0uNP5a5s0vOww98Z3AAAAAAAAAB0ui+8AxsH82eH9XSH8JM52BIVnx9w6Os90U7ikwEzPl0P7U2inoUi5XivL8nDADleFa+IsAGAULZ57Wh4nASQ2m3sq3xkAaBvnz7tk0H+zj51zKL+jAAAdg8o8YByt0hXuqrx11HB6qsLSUJu+igudSdWIHf9svBpee0MoqRUFAEw2jy9bFqcmB53PkRd/N85hrFzw89sUug28AAAAAEw+hHnAONru8vD7PBSBXkdRJdYNozCEooZ8tOewob0pzFWwmw6xiRAqvxMe2PnSQNwNAJOYAi+FLkdcdGFcMjnofA7akZL7saQA9cyb/itc/sk/V5Vp2GTqVAJVAAAAYBKiHB0YZwsPDCdXfhJPj7Mdw54LZ89WGyk9Y83zz2ZD+9H1Wjg7zmCwPPzjjKvC38Q5AMAoG69hNk+5/rpw68O/CT/99AlxyfhThdeH/2Tb8PZ11olLGnfX44+Fu594Ihz93t3jkslB1+n0ffaNc2NH/fnbl14K+20XHxRdoeuj4O7rBx08sFxhnkJUu4+0zqV339Wy+4phNpE677LL3pK9/vp7KpN7Vl47almeh031nmVZ8Q4Ak0We54/qPcvCo3meLc+yXM+3v2VKCLcdPWcO/wgXwJjiD+bAOLvrkLDelD+GJyp/MFgtLgLQuZaH/rDZjKvDk3EeADDKCPOqfnDvPeHTV1webvnMicMK8xQiTcYgbzyukQK6Pb929qDQrlFq8+PLloYLDzsiLhkZwjzI1y66aKMpXV2fC3m2d8jC1nExAHS2PDyQZ/l1ff39X/vM4Yfzd3gAo44/mANtYMHscG7lh/G4OAugU+XhezOuCofEOQDAGGhFmGdBWOoLe/3ZoIBLwx/+7De/iXOhGBLRgqL3f/2c8NjSpeF9W2wRdttselGB5T/32x72rl0GqsX8clvfL9Pwizu/fZNi2j9PTcfxgU9ZmKdg6OJf3llMa7kCJqMhHT2FeVIr0FOl2cHf+vc4t4L2+8P/ua84X1F7bT1ru1Wkie8TC71EwdcVC+YPnLf1vfWrpG1O25Rer7Iwz18nDSlq1z3tT/H9J2lQ6q+T375emKdtjn/fngPX1LPz8dd8pAjzOtu5l1yyc1d/+FzlD6kHhSybEhcDALw8Xx5CdkUe+s867rDDFsSlANByPDMPaANTsvC1ylvlP/4AOll/dzgrTgIAJhgFbAqL9FIwIzttvHHxLgqB3r7O1IF1tL6nwEjbWfCkQMYozNJybaflCogUvokFQNrWQict07zCIB/kKazSPhQqKURSMCTav4VSCpG0rgIlBYbaRgGahnK0touCKtF6Wt/CtjJaRyGT2uPPXft+5ncvFQGaPpNzf3ZLsY6OKQqotG+1WcvVD3ZsBWPWHrVfIZftX9uoz797+JED69j5ig++9LmOr20slNS66mcdT+enfYm/Tnc+9lixrfah/rRrIhYE6nO9tI36Vn1hn9v9YNdDbdLLAkqdk46t/eqlaQv/yuh8dO6tCvLQuXp+8pMp58+bd3pXHn4ZsvBxgjwAqEO/Iyu/K7Osa75+d+p3aPwEAFqKMA9oA9tdEX6Th/DFOAugA1V+B5wx8/LAv+IDgDFW+f074n9QNeNtGw1Uyil0UeCioMpCFQvjGn32msItbWvh3IZrrRUO2WnnYlrLFXQ9/eKLxbzoWDqmBUXGqrosoLKqM4VgCq8sQPJhmoVmvoJMbVcoZhRMaShH8YFaLQufqo48Ze35y93eW7zrvNLgSYGc6Nz12QZvXrM4nrVHYZUd2/Mh1v7bV4/zuQ/+6aDtdB5GoaH2a9uobRYCigJRzauvdX52LTy7nrYPuya6DgoCdXxjoeu/3v7z4l3noLBP1EZdQ9G+dA3Ewk+1TS8f8KbsGjd6jwG1XDBv3nobPPX0D0LITo6LAAANy07W71D9Lo0LAKBlCPOANrHjleEf8xCuiLMAOsuNy54LvXEaADC2RvyMEwuMFOKomkohkR+u8fbFjxTLGmEVaZ6CHL+/lH1mQZECOg3VaXT8dL8KIOXuJ54o3odi5zgSadhYRuGdp+NaEFbPRmuvHadWsHMsoyBTlXHeLptUQzn131DKrpOx8PKtaw4+F90DFuBpiE6r+tNL19BCweFS+NhKlb+bPBon0SH05fPyPLs1ZNnecREAoFmV36H6XUqgB6DVCPOANjKlKxxVebu3OgegE+QhPPD6quHwD9zCULsAME5eiO8jdsr1PyjeT99nv+Ld+Iqw4dKwjxb8aH9PvjC42arssuezXXvPPeHDf7JtMd0OrCJPz8bz77Z8KKo6s3O3oS8nOp27qu4s5NW5WXXdcKjKERgJDQu3PA8XhSxsHRcBAIar8rtUv1MZchNAKxHmAW1ku8vD77u7wq55CNfERQAmtxuXrxr22PnS8FycBwCMubwlYZ6CGFV7aWhEX6knquJKA6iyoSJr0fPaVGmn8EevsqowC+/suW2+kk7b6vi+Mk7PqhP/XL/RZENYKrSyZ+A1Qs+WU2WhnXurqs98lZyxYTJHWiFXq+pR12CPzavhncJZXQ9VHVqop/McLoWDNnxp6+RU5nWQDZ5+uoeKPABoocrv1OJ3KwC0CGEe0GYU6O14ZTgg5OGUyiyVOsAklYdwxtLnwn4EeQAwvrIWDLOpYRkVUClosmozLbNKPQvTLGjTu+bTgE/zCgQ9BT5+PYWG6Xai8E7H1zCf9sw4Y0GftUfSZ8YZC/mMVQD6ILCs7ZJWCxr1hYIzC+T0SofttCDNhqg0PnDTfqz60Fi7/LF/+1L1HPy5KDz1bbZhLn01nK6hPbvOlJ1nev5pG3Ru6lvtzz6za+4DNxsW1aTDfvrnInp2fqm0T0eq8rPB30U6xLmXXLJz5YrzjDwAaLns5PMuvnjHOAMAI1L58zmAdjX/4LBj1h8+E/Lw8SwLq8XFACau5ZWf5yv6u8NZMy8PC+IyAMA4WtzTOzdk2Yj+1bSqx9KQSVRB99NPn1BM+3UU9ChMUvAmCrdUfecDoss/+ecDQZuquCzk07aieQVP/ll6Crv++pqrB46ZUlWc0X7SZ9H5z1U5p7DJn5eWHXHRhQPt1D40pOieXzu7mJe0TaJAy69jFD6evs++RaCm4MvYckk/0/41X3Zsbafn3lm/iiolr1gwf6D//DVRfx38rX8vpqWsP+1z285fJy377uFH1jz/9L5Q/1ngpnDPtzO9Hv6a6xzEr+/vD7F+0rqNDl86lDyEc6bPPbWxEkpMaOdffMmlIQsfj7MAgFbKw/eOPezQQ+IcAAwbYR4wAdx7cHjL8v5wbGXyoMoPLc8wACYYPRcvy8N1lYmvzbh65BUgAIDWWdxz+vtDlv8kzmIUKLj6px//aFDIaGGWD7jQZvJwwGa9pzL8/yT3tYsu2mhK1rU4ZBnPdQKA0ZDny5fn/Zt95vDD+S4AwIgwzCYwAWx3efjfHa8Mp1Re2/QvD+tklb9YV/5y/Y95CDdX3n+a50H/bJdnWgDjSz+DjxY/k5WfTf1rdv2svr5qWF8/uzOuCn9DkAcA7eflsPyuyu9shhMcRXc+9thKz/l765prFssI8trXH0PfijFIMWlN6er6HEEeAIyiyu/Y7q6uz8Q5ABg2KvMAAAAAdLRH5vbekYXsPXEWLWbDTWo4UaPhKv9x1gErPbMP7UGjCkyfe+o2cRaT2PkXX3J/yBj9BQBGVR4eOPawQ/nvKoARoTIPAAAAQGfLw/VxCqNAz79TFZ6eyWcvPWuOIK99ZSFcFycxiZ132WVv6fQg77lnnolTwOiY6PdYz2d5dGpLVH7XXjBv3npxDgCGhco8AAAAAB3tgZ6e9VbNup+o/OVotbgI6FgadnZ53rfZO3p7GR58kjt/3rxZIWRXx9m2dNN1PwjXXHppnFthvWnTQu9Xz45zzVNA8dySJWGbHXYIx33+C3EpWu3uO+4Ia0+dGjbfaqti/nvf/lb4+FGfLKYnu4cffDB89bTeYvqTxx0fdtp112J6IjnvrDPDVttuG/bad79i3l8/hZTz7/zFwGdoRH7AsXPm8CxaAMNGZR4AAACAjrZ1b+9zWQj/FmeBDpdfQZDXMfaM721LQcGsQw4ppnvPPiecP++S4l1B3EgqhhQEKshrRzqvY+ccGucao5ClHSnA+uE1VxfBloKhD+2zb/xk7IxX3yjA1L06USmsW2+DDQaFdQry7N4898yvEOQ1r+1/5wJob4R5AAAAADre8rzva6pIirNAx8ry/rPiJCa/HeN7W5u67uCR6RQwqNJJgZ5CoslGQaNCy0YpJGvnoRw/POuAokJN102vsdTufdPOVHVXVkWpcF2B3kcP/lhcgkblebZdnASAYWGYTQAAAACoeKSn96+zLPuHOAt0ojM2m3vqKXEak9z58+b9JITs/XG2bWmoxm+dd25R5WRhkA1h6IcvVHBz/6JFxbSUBWI2vKaxYTYV+PSceEKxTPv8/uWXDay3x4c+NCjU8OuK/9zaKp89tWelYRZVJbbl1tsMtNn25duqZap68sOI+uFG0yFGdd6SDhfq2yJl/eGHglR7v3vBNwfO29pslVhlQ5umx/DXox5/Prquvj/9dZZ6/S3+HETnYcN61uqblK+ETIdeTY+fnqOu6a033xznBrfftk3vqXr95O/R9Fzr3QderT5ppt91bR964P7SQK8W3492jr7/FAQ+/+yzA/2l+bS6z59/2TnqGP5e1jlpn820c/zkPz12zpwPxBkAaBqVeQAAAABQMb235x81xGCcBTpKHvIbH837Vnz7i0kvz8OmcXLC2mTzzYt3C230Jb9eCgF8sCCa3/2DHxxYxw+zqRBDYYYodDni6GOKdRQ2KHhQsCE+nNHnCkn0uQ3lqPBCy0TBmD+Oju9DH23jwxTReaTLFFbc9uMfD7Rb7HwVfCjA1Ev7t+UWstk2aoPWTfmhIBX+HP+FLw6sr36w4ETrKGDxQ1baMfSZ1lFfad76SoGStk9faqMCHPWhKLi0duq6+WMM1d/6XO22Nij80rCeUqtvUvpMbdf22o/W9+vq+DquPtd66hejdtx/zz3FZ3oV/VxZX+3y1C/Wt2qj5tU/KR3X7lE7V9tXvfvAq9cnjfa7+kRt9HR8u4b+peWiabtOerdz1M+WtVftV5itefWlgkXfV7pm22y//UC7dM/Zfav7SsfwNG/h5EQwGX7nAhhfhHkAAAAAEL2c9x9Vebu3Ogd0hjyEB17L+w//QG8vQ81iQlBQppBCQYECAwUwGs7RKDgRCxoUVCiwqPeML6tKUphglV22/h0/u6V4v/n664r9WFWV1rPALw1wbBhCVXlpfYUrniqJtK2ndXVengIQBTxG0zpfHU9VSwqQ9FL4YRVlaq/fz67v27MIRsoCJKO2WB/Y+hZMarmO4c9RoZZdA1FfWQhoLNzRS5+p79IqOQWnRn3/bKzKkqH6+8Vly4rljz38cPHuq7Nq9Y1n94ddZ52L2qz+VV/Z+T7y0K+Ld623fqU9os/UDj/cpB1D7fZ839pzA22fns79wfvuK6Z1rv4a1rsPvHp94tXrd/WX+j1lAaFeovapTyzAtetk77+8/efFu9Fx7LPpW76jeLf2ah+65/xzFXX/aZk+03bpz0utdgLAZEWYBwAAAADRdr29v38579s1D/k1cREwqaki77W8b4+te3ufi4vQIbIsm1BVIgpIrBpIoYCFFBaKrLXOOsW7KDjRl/wWjKh6Sts0Yt31149TVT4s0H4szDEWSlh4YtaeOjVODZ+CGoUZqj6yc2+kEkkhj4Im2yatsiqTPptQLNRMWbvSvtpq222L5fpc21pwU1SwVdpkIavnr1tqqP7WMXR9dH46T4VzZaFdLbo/0jDIqj11X1mIaf2v87D92/VOr7PWV7s937cW6mloyJQFdDqWKtJ0j2v9Zu6DRvukXr+XUWhnbVfbdAz7GdRwnGJt06tMer94tg87htj9Z59NdBPtdy6A9kOYBwAAAACOAr3pc3sOyPP8lDwEKpUwmZ3xWN6/H0EeJgJV7FhVUK1qo1oUhIyEDxjGgyqS7NztNVSbVDWVblMrnBtNqqpSsKgqq9HoR1XgWQWhhV2tpCDMqiotIE2r4VpFgVlxbadNK+5ZHcuq3qTR+2A0+0SBptqWPstO0rY1+3MKAKiPMA8AAAAASkzv7Tkjy/velYf8O3kIr8bFwISmgLpyT38v5H0zN5t76ikMrYmJrlZlnAIHVYpJEY4kAYwfVrAWq4jSc75E1X2qnPJeWLq0eLeKrlqGE2RpG7XdKgwbVVYd1kq12qVqMy23c9VQlaoQUwg1nCBxqP7W/hUuad8KjyzAqjecqOcrCY0N+6j7Ssv1XDqdj/ZvoZ7uNV/B5+m+qlcFam17127vLd49ez6cgjIdT32pqrRm7oOR9kk9qvKzYNazn4+RHKNsH3Zd7LOy6lEA6CSEeQAAAABQw2a9vQumz+05Ksv7NqvMnqFni1U/ASaWeO/+4/LKvVy5pw/RvV39BGhvS5+vFo6mYZ1RaKGgww8lmT4LzUIhCwrs86ECPYUiCsZsuEgLYLTcpM+Os7Cp7JloYkMGKqioNVSiZ0Mv+gotBUw+gErPw555Z+cpanNZ2GLhlfWz2HR6DH+ctF1aN32G3FdP6x14rpqxvrNj2PFF+1C7TSP9rWP6doofQrLeNZ65y7uLd7//H15zdXHNLXz0943R0Jo6vg3BacdXX6j99ty3sntWz3v0+0/5ayY2NGUj94Gp1yeN9Lvx+1Af6Fz1TEFru5apPfbzoXMz+sz61fbjhxa1nxN7L9tH+sxEY9dDfVXWbgCYrLL4DgAAAABowOKenrVD6H5/5W9T7w0h3zEPYUoWso2q74HnoWDcVO7BR+PUo5V7cXkesnuzPNzyx9B3G0NpInX+vEsqt0x705f1PvBSiFNr6D4FGwo7jKqSPP+59qOQRPtWWGBDBqbDESp0SZ83pmCi58QT4tzgNinY8KFiur3/XMdV8GXzqvpSQKQARFV1fhjDtB9UGWWBit+nP17aFoUwZaGIAjejCjpJj6WAxUKTRo+hKrOyoMX3vdExFKLZ9fHXpF5/S3qcRvom5a97ul56X6X9qOul8MzYdTRpH9W7h4e63+vdB16tPinbvqzffX+oDQon/TXwfH+U9WPZ9VOlne8Tfx6+7f4+MP566H5VtaLm613fdlLpI76LBzBs/AIBAAAAAADoMBMhzBtrCiMUEPhKsrFWFuYBmBwI8wCMBMNsAgAAAAAAAG1AlUz1nrkGAAA6E2EeAAAAAAAAOlrZc73GmtqgIQPtmWsAAACGMA8AAAAAAAAdyz/XS88/88/+Gktqg55B5p+5BgAAIIzTCwAAAAAA0GF4Zh4AjC2emQdgJKjMAwAAAAAAAAAAANoUYR4AAAAAAAAAAADQpgjzAAAAAAAAAAAAgDZFmAcAAAAAAIAJ4blnnolTGErPZ0+MU81TPx8759AR7WOia7d7bayuxXic98MPPhi+9+1vxbnGnXfWmfxOANAxCPMAAAAAAADQ1hRkKFwa6gt/hQJ333FHnAvDCgia4fd/03U/aJtgQe3a/YMfHHZ75t/5i3D+vEvCEUcfU/RpJ9H9UwSZJ57QNuc+0us5FO1X56yXrv1Y++ppveFdu703zjVGP2/rbbBBnAOAyY8wDwAAAAAAAG2t96tnh2122CHO1bb5VluFhx64vwhkFIA0GhAozFA40Kwtt96mOI4FiGMdLvgw0dP57LXvfiNqj/bxwtKlca5xtdpUz3C2GS077bpr+OypPXGuNdKQuVmtuJ71aL8Kb8eD+uWTxx1f/Ow248H77gsfP+qTBHoAOgZhHgAAAAAAACaND+2zb/jWeecWAUijAYGqsIZDwc/999xTHE9hy1hSAKZjpxSOKOQYiZm7vLvok+9ffllTIctwhj1UiHrrzTfHuclH/aHKs+FqxfVsZ0uff674OWqGwtEPzzogzgFAZ8jiOwAAAAAAADrE+fMuyePkmFLYc/+iRcW0Ku2O+/wXimnRF/Q+9Jh1yCGDAjJtK1ttu2245tJLi+l0H/UoNLLtxFciaXjB9Hii4T2fW7KkmC77vIzCF4V7ogqv717wzYF9aN6HYwp6fJC4x4c+NCi4SfvEb29hnqoWPW3zw2uurtkvOtfUetOmrbSfWvz5Se/Z5wxUR9k1So+ttlpgl14zuy61KsP8PWPt9MusT9K+8u0y6TqqCFt76tSBZdY2W8/3d3qt0mvpz9H3p22nY1lo1cw9kl5PO46OoWFQ/fmoD/2+h7pn03OSdBt/XuL71X4+dN+uu/76K/1c+m3T8xqqP9P7zH+ubc898ysDfdzKPhlNlZ89vosHMGzd8R0AAAAAAAAdYp/Zs+fGyTGjL9zfuMYa4fOnnxHevcce4fLvXhi23m67MHW99QaFJ4d96ujwlg03DJd+69/Dqm9YNWz+juoX+Hf+/LYiwNl6++3D8V/8u2LbH1x2WfjdSy+G7WbOLNbRfk75zKfDDVddWbx0HB1TX+bfdP114R/+5V917sW+lr/+elhr7XXC33zqL4ttH7j33mIbO6bam2VZERhYe6y9RsGYHcu223DjjYv17rjllvDQAw+E47/wxXDwEUeExb95qFj2gf+zd7GtD3n+4jMnFNv8x7e/PXA++vwrf/fFIjzR9lq+6O67wy67716EWTqnP7z8cnFsnY/2q3DlRzdcH9afNq1Yr4zWV8ChftB5zb/zziJk0jHtfOxcdJwLv/HPRdu1P/XvP//D3w9sr+X/+/RTxbY69uOPPFKEO9qHbaN2Xvu97xXb2HX3ffxf3//+QLv00n497UPLFRDp3rFl2v9HD/5Y2HbHHQfuH99Xane6L107HVvXWveattUy9b2ule1/2fPPF9dq1z3fP3C9zzrl5PBnH/1oce9p/7pWtn8Fkk88+mhxr2jZFd/9btG3r/zhD8U1FPWzzkPL1d+N3CNl11N9rXP41X//d3hLdUMdAAAhsElEQVRh2bLimOrXn/7njcV90NXdVZyH1lG4lt6zRn2mttnPnNqt9unny37mdH0UGNvPjdqn62c/V2qnluka28+lzu+mH/ygaMtulf7Tva119LPqr4f6U8G1Pld//uiGGwbO2+6zWve+2vDGN71pYP1W9cloq/TvipQRAJrEMJsAAAAAAAAYdQqnbFhIVfaoQsao8khhjVXeKOxQtY+vpBNV3lhVjdbVNrZPBQDaj0IjvbR/q/zRUH4KmdQGUfWOqB1aV7S+pm3/qjTa9X17FtNWUeWfIafgS0GcttG72mr7NwqbrIpJFYVWfSU3X39dcT62b52P2qAKI+3nxWXLiuWPPfxw8e4r9lT1pP7R9jq+VSjpXX1Si/Zr5yuqVtI+bN/6TPPGjmPs/NXX4ttkx9ZL+7FKMlW+2T7UF/r8+WefLea1vd0H2sa3zdM6CnLT/rW+++XtPy/2a31tz0pUyJSy66ttjM5L16oeBWoaflRs/9YenY9VCoruB9E1VSAldq9Ym029e2So62n9b/0qtszaWuu5h6oG1HWxn7mUzk33ou8Xu6a6dz3/c2nnt8322w9M289RreunZ0/6n0/9HBf3d+wXDZ1r0nsyNZI+AYB2RpgHAAAAAACAUacv9PWFvUIwvfTlvwUJCkLsi3ujL/jFgiNRoOJpGws/FM5oP7Z/CwK1vX2Jr3BPn4mFD7Xo8zR4MarEUlBgn+u9CMKSc1CQVYtCyPR8pm/5juJdAZ76RiGJAje1Wce0MGW4fPtU4SSqCmuUna+q4NQmtdOCklp0HkOtMxS7VhYi6Zoq+DLqS3/t/TCLZXxoKnf87Jaa19qo79Prayzcs+NvsvnmQ+7P1LtHhpK2RwFaI3Te+rmxn7EyFiKn7dN9bwG6Se9jqbdvsQC6jK6lwnSj82z03h9unwBAuyPMAwAAAAAAwKizwMuqZRR6KKBqFQUUVv3kX0UotkG1As+qwBT2WJhVj4Y5tIBGVOEnVlk22hR4aBhEUThp7RgpVawpMFF/1AqoalE/WuWZgkb10VA0XKP1o46bVmg1wgI4UXBrAa3RfeWvu161AjULB+ff+YuiLY30gdazc7Cw0KondY/peFYxptBY59yurN3jyfenfzYeAKAcYR4AAAAAAABGncIzfYGvChsFHwpfHrzvvuKzsmofC86seq+MtvFDOD70wP3FdEqhoQIshTg6tg3bWI9CBg0xaMGQp6qhZ91wiMOhiqG0DTb8nyq7VH2mQMiCIgv1fKXicOgaKDxRn/vqRC0fivpQfWnBrEI9PzxiGQtNrR8tzG2WhXc2dKYP4Mr6cii6b2778Y+LQM8P41hGfa6ATkNm+mthdJ20jioQ9bn2nd7P7WStddYp3u1nTNJrqHtQHnno18W70X0/0mo360/1o91HnipS7XcDAKCKMA8AAAAAAABjYqVnbcVAxobg9JV6qkSzSjpJwxqtq20siNFQh6rc8s9J07SFX9+//LLi3fhnw4mvtksDs7TKSsGSju2Xaxs7toVy/tlctn8LTWxoRr8PtVFBkPWLHwrSWBAjakOZekHjuWd+pXj3wxam1XW+rWqD+t5CufQ5huKDtfTY/rqpf2qFbvUCQdEx1DcKIq3vTFlfWoBbi+4b9Z9CI99+SZ+plgZaet5cSs9589KhJ31wJo3cIybt07L1tI6ft+q79Lii89X976+l+k7LbN9aR8Gr1rH9qj/9z5zouL59tq4/rk1bm+yc7V62n037XCG67hP/+yCtpE3v/ZH2CQC0uyy+AwAAAAAAoEOcP++SPE6OGQUBfjg9BQU+UFIY5p91piDPV46JquU8VfV46TEU/qhaSl/oqxLI89sqyLAhHO24CrgsMLBKK82rikiVaek+7XzSNmh9VQza/sWOne7D2mt8G0SVTFap6PtLIYyG5PTrp/0raR97tm/ffu1XVVhqp+0rvQaqVrMwzG9rx/d9a/vTfK1rk15TT+1XkFb2vLVG7p+UAiIFyX44zvT6qV8UOvk2at8WhOn8FRL5Y9v1MDqOhZh+iFJT6x4pu56+P0XHV0Br6+nYRxx9zKD22D2b8tdS6+jZgWqnvw/LjmfX27dPx9XzF9P7WVWsPjS07dNjW3/Y9S+7Dro/fV9aP7eyT0ZT5Zz5Lh7AsPELBAAAAAAAoMOcPw5hHgB0MsI8ACPBMJsAAAAAAAAAAABAmyLMAwAAAAAAAAAAANoUYR4AAAAAAAAAAADQpgjzAAAAAAAAAAAAgDZFmAcAAAAAAAAAAAC0KcI8AAAAAAAAAAAAoE0R5gEAAAAAAKBjPffMM3FqsO99+1vh4QcfjHMh3HTdD8Kxcw4deE10tc57uFq9v7EyUds9XLqP777jjjg3OsajT3VOOrdm9Xz2xDgFAO2NMA8AAAAAAAATisIC/8W9grdmWTjXc+IJK4UPCga0bK111inmNX3NpZeGz57aE86fd0lYb9q0cN5ZZxafpbStD/2GEzCMJoUXatdw+sxvo/NSv9j5qh99+NnudP3U7nPP/EpcMvnpWj14331hp113jUtaR9fe7vnHHn44Lh0bug+/dd65YeYu745LGqP7efcPfnCln38AaEeEeQAAAAAAAGhrCiF8ULTeBhsU7wqU9Npy622K+Wbste9+4ZPHHR/nBrvjZ7eE4z7/hYHjiAK8zbfaqphWAPDskiXFdEpBie131iGHFMdpJ71fPTtss8MOca456mcFILoeov7R+SrknGh0fff40Ifi3MhYsNnudF9//KhPxrnW0s9G79nnxLmxNf/OXxT3oP95bYSumX4+m90OAMYDYR4AAAAAAADalkI8Vd2k9CW8quVu+/GPW1pppC/4d33fnnGuSl/2KwQzzz/7bFh/2rQ4t7K1p04t3qeuu17xPlmon++/557ierRbSDleFGzqPpwIdF9P1uDKgvZG6bqNVrAJAKMhi+8AAAAAAADoEOfPuySPk0PSl94Wpqn65aun9RbTogo0BTwK3Gy5ln3/8svCc0uWDKpM07CG9y9aVEyLhqv0NPyjthFVTNkX7bZvHbuRL+xVOXbrzTcX06pAUwWWpyqqNHxRRZEPOTRUYNo+00h7bB3rH1FIqKEojf9MGumf47/wxYF26rpYBWEZ3w+qKvRhpA0R6rdNz1n9pNCykcDD94ndB2J9lPa5zn3p888NLPPXW/z9lO4zrXb096ek/Zoe25+j+kjhpPrG95eOMX3Ldww6rtr4rt3eO7DM+tSOn95D4u9pfw3SNuscX1i6dGCZ7w9dF+PPzbdXx/b3Vnrv+D5I7wXj9yfah1+W9qvx18o0c2/b+anPdb/Z8awP/LZpH6fHTj9Pr73/XNv+8JqrB34G7Dj6naHQ066F9ZffV62+GErlXPkuHsCwUZkHAAAAAACAmvSltb68lu9e8M3ii3i99KW3vvBWSOWH2FOQp9BJX8YbC49sW31B7kMKfa6hK/WZgg19oa/9KvSwL+v1rm30JbxoWl+w610vra/wQe92HH05r2VG06rks8/tvIw+9+0qo3bo3JqtBFLYonPTcRVcqJ9Mvf7R+Rbn54b1VEjkw6CU+sX3g7ZVX5bR8vScNe9DELFn7aUvHceob+yYuj80r88VvtnQnuoD3VNapn7QuaaBofpW64nuOd1b2qf6Xe2ye8AHafpc+9O8nave/fXWsdQ3ZRTUidZT29QG7U/0rjb6duke177sOuj6+v5Qf22z/fYDx9Y10DLR+dvPh9qu/drPmfrJ+kP3hdbT9nZutn+tY/2n5/7ZccTf82qj7wOx+83T/rQvvWw9LdPxdZyy8Er9q2ts/W+/A7yhfvZtma6rhnHVvI6n3wHqrw/POmBgnfT5hjq2/Uyp3/x5q23apz6zz2++/rriM+1X23o27Kp+Zzz0wP3FNtq3v25apnX8dQCAsUKYBwAAAAAAgLps2MiPHvyx4l30JbvoeVWeQjlVvygIUCii4EVfkNv6oiBELFjR8+cevO++YlrBhgUdChAsPLEv7fW5hQGDgprKMRUA+CEytR+r9FE7NH3E0ccU82UsIKnF2qv1mmFf/D/y0K+Ld/WLDdM5VP/ofNPQUZVCFo6VUYWT9mnS7T31cXrORX/G9hkfTNn+dE18JZQ/jp3PYw8/XLxbn6kCzfP3lLfWOusU73Y/yYf22bd4/+XtPy/eFYjqGtvnFhpaUKrqP4Ux1v+1rr0+t6Da0/7UD+pPz46pz+2cLdDScgVJOq61VywYsqDRPvM/P2qvvw+0LwsZZ+7y7uL9xWXLinejfdr9Ijp/HzTpZ0R9aDSte6MsjNK10P4sLBWtp/Mso1CrCBRj/6ca+dk3arcFhnauaqvuf5tW2zxdG/t8q223HXTP6x7w97Vvw1A/P3avat86hn5WrQ/seqTXAQBGG2EeAAAAAAAAGmKhnljYkkqfE2cBll9fX/7rS3IL8CxgUEinKhh9mV4rIBALXXwQZAGEAgbtRy8L8sTaYV/+D5cFjc3QuSg8UKWQ2qUKIhver5H+aZYFDtYPm2y+eWllVTMs4FA/W4iT9mXZ/aGASqwPfEWigqah2uXvJ39PKGRSuLPu+uvHJVUKdbRcn1soZFVzkgZTWlef1wr6dG/qPrLwS0Gi9W8tquwS317rK/+Z7iVfAanr7ftUfd7I/eqP41kf2X2nlz9eStdC952GnxRtX2vf9vOm4UhraebeLjtOvX1L2XChYuft7x31o93D9ahtKd1TADDeCPMAAAAAAAAwbGl4NxwKWIqqpmnTii/hFTpYBVOzVCmlffmXpNVVwzGSc1V4Z8MQKhzSOVpA1GoKLnTeFjwqrPJDEI6EhifUfmtVa9Wj6ihdXwVBeqnabzjSAK8WBUTqB6vQUtvTISZ1z+l89FnZ9bDztAo6PWOvkYCtEVadp3td/VEWGlkIp2soaWVjI3T+/udBr1ohnQJyq9zTOdcKLofTjlZTn1n/1AspAWAyIMwDAAAAAABA02z4RFV91WPVNba+Uahj4YU9k0qVNkXQMG3aQAVToyxgqbWdBUA+sLGqsUapcskPndgoHVMhkoVLFuqpTxrpH1/x1ggFdwo6VImk4ymsUghVS6Mhpa6Trk0jFU52PlYdJ7pG2l7VbY1UuKV0TqI+q1XhpdBWy/W5hnJUUGZhsUItPxSj0floGwvMUuo/VRFqX6rUG4qe/SbWXrH7zj4TtVHVinf87JaiP3xAqvUVUtnwsmXPoxtKrT6qxyolFeSpL2sFl3ZP+lAvHXqykXt7uHQtFMDa8KZ+SE2dtzT7OwQA2hlhHgAAAAAAAJqWPi/LvshPv0C3AEfrG3telg8v0mdopdVXjVQCKXRR1ZsPUSwotGDh5uuvK94VliigkbLnX/nQz7PzbZZCJN8uUSDSaP+IhSIKMspCKc+GSjT2jD7RMwrLWPt0fAUungJCLfNDG1q1nw2n6Ol8dD3S/vLDVtYKimrRc+20T9vOhmdVf4j2qX374Vf9sJ6ivjb+Gtuz3Ox+8RQ66tx1Tuk1Mf4eskBM7TW673TsdFhRVSuWXcs0ACurrLRqU38eurb++qZ9JAqWa93fop9rVbr54DFl18D3r85X52gheaP3tvrWt8f60v/Mp+fqh28Vq8yzz3UOuhfS8/bSnwNtm973mvdVvdamdqhMBNBZsvgOAAAAAACADnH+vEvyONkQhTyqgvH0Zbl9IZ9+ri/w0+dZ6Yt0H1qomsboC34/TJ4CG1/9pYDFvmT/8+M/Hf793K8X0+LbIQo99CW+UeWOfeGvL/Z9sKDPrBpLFVCqjvLb+jaKtVNDeaahjGf9oX1a6JGef7qPev0j/rzUP6L5sr6udz18X6oqzJ7d54+vPlU1l+a1jqqoag1jaO1Mr2F6XYwCE/X5UH1o63npfSHpNfX7LduHtdefr/WP31fa/+o3DQtaVpWoCjrj7zff12XXyWg9PbMvDTf9ftWf1r9l96qOe+6ZXym9tum18fdlGeu3tA9Saf9qvwr01AZ//evd2/4c1WaFm/7e1X4UpqU/l+mxdd117Xw/p+dt16bsZ6CsjWnbdn3fnoPutaH6MVXZH9/FAxg2foEAAAAAAAB0mPOHGeY1++V1p7L+8sEOVlBwYkFTLRbWDBX6jRUFQ6ru5P7HcBHmARgJhtkEAAAAAAAAWkhD8KlCiCBvZQo6J2K/aEhWgjwAwHghzAMAAAAAAEBdPCeqOXqOmH9uG1bQMIwf2mffOFebPTfNno02njTEKdcTADCeCPMAAAAAAABQk3+OmN41RCJqs+eftcPQkO1CQ2bq+WN6KRQbqjLPP/NPzzxTn44HHdeem8b1BACMJ8bpBQAAAAAA6DDNPjMPADAyPDMPwEhQmQcAAAAAAAAAAAC0KcI8AAAAAAAAAAAAoE0R5gEAAAAAAACjQM+KS2lZM88dLNvHZHLTdT8onss41karX0e638l+vWUk5/i9b3+reKYiAHQawjwAAAAAAAAgUlhgFDoobGrWsXMOLV43X39dXLLCuWd+Jez6vj3jXG1qh/bRc+IJccnkoxDvwfvuCzvtumtcMvrqXZuR6PnsicV+/f3TjNFqVzN823XftzpYHOk56n5Rm9ZaZ524BAA6B2EeAAAAAAAAOlYavnz8qE8WgYMoeNtr3/2K6WacP++SsN60aXFuBVUU7f7BDzYUXqkdsw45JM61znDDptFwx89uKc5zLNW6NiPV+9WzwzY77BDnmjda7WrGlltvU9wfVim53gYbFO+tMtJz1P1y3Oe/0PJ2AcBEQJgHAAAAAACAjqThLsuqjxSiKdD76MEfi0ta45GHfj2scLBVFNTcf889cW78qUKRYKZ9KGTW/fGt884d1/u0jH5OG6loBYDJKovvAAAAAAAA6BDnz7skj5PjSkMTPrdkSdjjQx8q5m+9+ebiXdU7qnQSBW73L1pULFO4pqBBVOUjqnb76mm9xbQoiPNBhKqMbBvpPfucgQDJnl2nap+hKEzwQ15+9tSesPlWW8W5KqvoMzovX3lmQ3bWC0oUuFk/GDtXSduRHiP9/JPHHT9QCWhhnvWtUT98eNYBA+ejPv3uBd8cWK/Z63TE0ccMXBO/jlE/XHPppcV02eeeHdv461dG57ju+uvX7WPtc5vtty+m7VzS+0bsnIy/DiZtn6rzGrmfTCP3TFlf+eXqE3/NfR/Z/rVf9Yttkx6nUWX3p/j7LFXrHP3PrrZX5Z31d9n+tJ+ya+D7QnT+8+/8xcCysms7Hirt57t4AMNGZR4AAAAAAADGhYIJBRQKmBQ06It6hWQKRxQaiIIRC5EeeuD+4ot6Y2GAttG2CgD0Bb6FZvpcQZ4+00tBiz2vSyGMggO9FBJYsKdt9ZmOr+V6t4DMjqNwQMfVctG71tXx7Vg6L2Of+8ChjNqgdW0fOo5n7bDjqD0KVqyvJG3n9y+/rFiufWtd9a3aUoRQsV0+sNJ6PhyVZq/TD6+5ulhH10rr2PUQTd/24x8Xn+sl1vcpG+7Rr6uhT2vR9S4LmspoPQ0rqf2qn3Rt1B/G2mTH1vmrrzzNa9hUW6eZYTat72vdM1KvrxROaVtRn/h9+PvBlllFpua1nc5f/eWpPfayvk9pP3Ys25fOuyzIG+ocFR7bz7PuUwXKWkf3kQ/g7WexFvWF9X1xjA02KJbpumpf7RDkAcBIEeYBAAAAAABg3Kwfv9y3L9z1Bb++mE9DGYVCqubRF/X6wl4UGmldqyhToKAv7y00e2Hp0uLdQgtfiaSAStvqpf0pjFJ4UoQ6lWNZ0KNtVOWjEMKOM3OXdxfvWi4KG7SfWpVJvs21KDxRqFavWkpBpNphx1F7FFgUId0zzwyEURrOU9Sn1r8Wtml7taUI6CrtUijn+VDOa+Y6aR+i/et4zz/7bDEvCqcUgBlN67x9kOb5dcva5aUhZD3+etn1fHHZsuJd94vapHDJHP+FLxbvFkzqmuvchhsUDXXPSKN9pUpIo4rDZyvXIKXrZ23dZPPNi3f7+RCFZbov9NI9oTAtDfvEKgONhXBlGjlHo3Ozny/97Imdp34m0mA7ZW3wIaTuuw/ts2+cA4CJjTAPAAAAAAAA48qCIqMQKKXgJKVgI13XggAFERYiKORRWPHYww/XDcsUdig08IGZPHjffUVIpX3o5Yc0FLVjq223jXPDo6pDHbfs3I2qotK+mr7lO4p3nZu2VXiiQFLtVJhiwVorDPc6mSJwrPSjtU8vC17L6Br4sEzb2/CYKVWsWaVaI8rabuGWhaFrrbNO8S5aX+eme0F0LWq1pRFD3TPN9JVvZy317isLwOw4FopaP9Si7dQHFsKlmvm5mLruenFqeCxctkpUUR/WO28AmEgI8wAAAAAAANB26oVCzVClkYU8qjbS8JLDofZY5ZK9FDRZ9dBItWo/Cu9s6EJVzSmcadW+ywznOikwTftyqNDFKuLKwlgLoxqpAGsVBW3D1cz1GE5fNWvp888VVY/pcYaqOlRwVqvybTTvuVpUnafroiBf98Su79szfgIAEx9hHgAAAAAAANpKo1VPqsSxZ4EZBROiSh19oa8QSCGPwgmFevqyv9mgQdVFtbazYMUPJSnNhj3aT7pNuk/1iaqdPKsm09CJap8q1LQvna+Feqraq6WRqq5amq1OU7t8dVujdA21TVmVoc5ZIW0rKxB9taOn62OVZjqP9H4oG96yTCP3zHD7ajhUFZf+HA3FqvLsXFKNnGOr6WdeffbL239eVLqOZbgLAKONMA8AAAAAAABtQ8GNvvD3FVgKTbQsDU9UeaPlVrUlGorQP1+rbGhCH0A0EsDYM9U0bKWxoFAUKtpz68Sep5a2V9Jww9jwoLbP4rltMWCx/bxrt/cW774dqo4qnoUXz0lhX/qss7WnTo1TtcMUG1JR26bPwStT7zp56XWz575ZNZ0ogCzrK9FnPsjz/S7nnvmVpobXlLRN9qw8Y6GQQkJjx7RqNQtWra/t80YDvUbumaH6yoJr3359NtQ1sPVte4VeWsffV1rf93Pqjp/dMnDP1tLIOaZtkbLzMn7bMh89+GPFMdddf/24BAAmhyy+AwAAAAAAoEOcP++SPE6OO4UTabWZqspM+rmCG19xozDFnvElCvL88IAaZtJTtZoFXwpJLLBR8KDlPsjy7VCI4J+VpwDNB1kavtNCFLVBoZ32pf1qPb9t2kaj8MTCR4UeRxx9zMC5WbuHake9/vJ9pf33fvXsYtofV+1V9ZnNWx80e530me97305/PPnsqT2lz13zfepZ/ykc8tcrVbZf3yadq4Zm9PeP76+yc/L85zo/BUg6L+tba18j55feMxZe1uqrsuU/vObqgfZYGxo93/S+8vdHytZN+6NMvXNM26LPxZ+X7vubr79u0HUe6rg6Z/9z3i4q7eK7eADDxi8QAAAAAACADnN+m4V50sphEtF6E+U6KcipFZaiNRSCqzKPn9nmEOYBGAmG2QQAAAAAAAAANETPowMAjC3CPAAAAAAAAIwbPWOs0eeMYfxMlOtEVd7YoCoPAMYWYR4AAAAAAADGhT1PSy8Nj6hnuqH9TKTrRJA3+vwzGgEAY4NxegEAAAAAADpMOz0zDwA6Ac/MAzASVOYBAAAAAAAAAAAAbYowDwAAAAAAAAAAAGhThHkAAAAAAAAAxtTdd9wRvvftb8W52p575pk41Xo6vp4BqJeeCwgAQLsizAMAAAAAAAAwZhTQfeu8c8PHj/pkXLIyC9luvv66uKS1Hn7wwXDrzTeH3rPP0TMkw3NLljQULgIAMB4I8wAAAAAAAAC0hIK6m677QZwrN//OX4TPntoT58opYFtv2rQ4Nzq22WGHsN4GGxTTe3zoQ6NaBQgAwEgQ5gEAAAAAAABoiZ4TT4hTtU1dd72w+VZbxbnxoeMf9/kvxLlqCGnBHgAA7YYwDwAAAAAAAMCoUEhmQ2bqdd5ZZ4ZNNt980DLPL9fQl8bvR5V//nl3aSWg5tNlxf5qVN7p+X33L1oUPrTPvnEJAADthTAPAAAAAAAAwIhY2CbXXHrpQMimajcbUlPDWqoaTsv0rDqxz2z7Tx53fDHEZjrMprbRMrntxz8OW269TTE/65BDiuNZUNfz2ROLeaM2WLvKaDs9v0/7oTIPANCuCPMAAAAAAAAAjIgP2xSMaXqvffcr5jWkpYK8Z12lnWiZDbepSjvN77TrrsV8Pdtsv/3AetO3fEfx/uKyZcV771fPLt6N2qCAsJabr7+uCA2trQAAtCPCPAAAAAAAgA6T5/mjcRIYEx+edUAxbObDDz5YzM+/8xdh1/ftWUyLhrncattt41x9666/fpxqjd0/+ME4BYwOfucCGCnCPAAAAAAAAACjShV4qoD74TVXF/MP3nffQHVdrWfZjYVWB4MAAIwGwjwAAAAAAIAOk2WBKhGMuY8e/LGiAk/Vef75dDb9/LPPFu9GlXzD4Z+1NxQNrzlzl3fHOWB08DsXwEgR5gEAAAAAAABomTSUM1aJ99XTesO7dntvMW30vLxbb755oEpPz9BTKOer9mza7/+FpUsHvRtV/plvnXdunCrng0VgNOR5tjxOAsCwdMd3AAAAAAAAdIh9Zs/eMYTsPXEWaJnfvfRiEcrdcNWVYdU3rBo2f8dW8ZMqff6Hl18OB86ZE5dU7bL77uHOn98WbrjyymLbd7773WGNN70p3H3HHWHxbx4K09/xjtBz4gnFuo8/8kixnz+++upAUDf/zjvD1tttF6aut154+6abhR9cdlmxH70+e2pPuOOWW8JP//PGgXWMQsNv/OM/rLQcaKUsy79/w1VX/WecBYCmZfEdAAAAAAAAHeL8efNmhZBVH14GjCGFc0uff64Y3hLoHPkBx86Zc02cAYCmMcwmAAAAAABAh8lXWeW/4yQwpu742S08ow4dZ0oIt8VJABgWwjwAAAAAAIAOc9zHPva/IQ8PxFlgTKgqT8+n4xl16CiV37VHz5nzXJwDgGEhzAMAAAAAAOhEWX5jnAJG1XlnnRmOnXNo+P7ll4WPH/XJuBToDHmWXxcnAWDYeGYeAAAAAABAB/raRRdtNCXrWhyybEpcBABopTxfvjzv3+wzhx/+ZFwCAMNCZR4AAAAAAEAHqn65nF0RZwEALZddQZAHoBUI8wAAAAAAADpUf1f4pzgJAGixPPSfFScBYEQI8wAAAAAAADrU8YceelcI+RlxFgDQMvkZxx122II4AwAjQpgHAAAAAADQwZ7ZcMPekOc3xlkAwEhVfqcWv1sBoEUI8wAAAAAAADpY7wc+sHxKFg4PeXggLgIADFfld6l+p+p3a1wCACNGmAcAAAAAANDhjp4z57kpWb4HFXoAMAKV36H6XarfqXEJALQEYR4AAAAAAACKQO+Zt224H8/QA4DhyM/Q71CCPACjIYvvAAAAAAAAQOHcSy7Zuas/fC6E/KCQZVPiYgCAl+fLQ8iuyEP/WccddtiCuBQAWo4wDwAAAAAA4P9vFGAFExcvlmFhYipm+M/owcDIoAEVHgWjYBSMgpEN/jPc+M/4f8vff/8m5sfGPoGKjoJRMApGAY0AAwMAU17AUryB7fcAAAAASUVORK5CYII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1" name="Picture 3" descr="C:\Users\ales.urban\Pictures\bez názv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725" y="422249"/>
            <a:ext cx="8803275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295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229600" cy="193022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</a:rPr>
              <a:t>METODIKA </a:t>
            </a:r>
            <a:r>
              <a:rPr lang="cs-CZ" sz="2400" b="1" dirty="0">
                <a:solidFill>
                  <a:schemeClr val="tx2"/>
                </a:solidFill>
              </a:rPr>
              <a:t>VYTVÁŘENÍ MÍSTNÍCH A KRAJSKÝCH AKČNÍCH PLÁNŮ PODPORY POZITIVNÍHO, AKTIVNÍHO A ZDRAVÉHO </a:t>
            </a:r>
            <a:r>
              <a:rPr lang="cs-CZ" sz="2400" b="1" dirty="0" smtClean="0">
                <a:solidFill>
                  <a:schemeClr val="tx2"/>
                </a:solidFill>
              </a:rPr>
              <a:t>STÁRNUTÍ</a:t>
            </a:r>
            <a:br>
              <a:rPr lang="cs-CZ" sz="2400" b="1" dirty="0" smtClean="0">
                <a:solidFill>
                  <a:schemeClr val="tx2"/>
                </a:solidFill>
              </a:rPr>
            </a:br>
            <a:r>
              <a:rPr lang="cs-CZ" sz="1600" b="1" dirty="0" smtClean="0">
                <a:solidFill>
                  <a:schemeClr val="tx2"/>
                </a:solidFill>
              </a:rPr>
              <a:t>(MPSV 2015)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051720"/>
            <a:ext cx="8229600" cy="4257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1800" dirty="0"/>
              <a:t>Pozitivní přístup k demografickým změnám a </a:t>
            </a:r>
            <a:r>
              <a:rPr lang="cs-CZ" sz="1800" dirty="0" smtClean="0"/>
              <a:t>stárnutí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800" dirty="0" smtClean="0"/>
          </a:p>
          <a:p>
            <a:pPr>
              <a:lnSpc>
                <a:spcPct val="110000"/>
              </a:lnSpc>
            </a:pPr>
            <a:r>
              <a:rPr lang="cs-CZ" sz="1800" dirty="0" smtClean="0"/>
              <a:t>Vymezení dobré praxe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800" dirty="0" smtClean="0"/>
          </a:p>
          <a:p>
            <a:pPr>
              <a:lnSpc>
                <a:spcPct val="110000"/>
              </a:lnSpc>
            </a:pPr>
            <a:r>
              <a:rPr lang="pt-BR" sz="1800" dirty="0" smtClean="0"/>
              <a:t>Témata </a:t>
            </a:r>
            <a:r>
              <a:rPr lang="pt-BR" sz="1800" dirty="0"/>
              <a:t>politiky pozitivního stárnutí na samosprávné </a:t>
            </a:r>
            <a:r>
              <a:rPr lang="pt-BR" sz="1800" dirty="0" smtClean="0"/>
              <a:t>úrovni</a:t>
            </a:r>
            <a:endParaRPr lang="cs-CZ" sz="1800" dirty="0" smtClean="0"/>
          </a:p>
          <a:p>
            <a:pPr marL="0" indent="0">
              <a:lnSpc>
                <a:spcPct val="110000"/>
              </a:lnSpc>
              <a:buNone/>
            </a:pPr>
            <a:endParaRPr lang="cs-CZ" sz="1800" dirty="0" smtClean="0"/>
          </a:p>
          <a:p>
            <a:pPr>
              <a:lnSpc>
                <a:spcPct val="110000"/>
              </a:lnSpc>
            </a:pPr>
            <a:r>
              <a:rPr lang="cs-CZ" sz="1800" dirty="0" smtClean="0"/>
              <a:t>Nástroje podpory a implementace politiky pozitivního stárnutí na krajské a obecní úrovni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800" dirty="0"/>
          </a:p>
          <a:p>
            <a:pPr>
              <a:lnSpc>
                <a:spcPct val="110000"/>
              </a:lnSpc>
            </a:pPr>
            <a:r>
              <a:rPr lang="cs-CZ" sz="1800" dirty="0" smtClean="0"/>
              <a:t>Monitoring, evaluace a indikátory politiky stárnutí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800" dirty="0" smtClean="0"/>
          </a:p>
          <a:p>
            <a:pPr>
              <a:lnSpc>
                <a:spcPct val="110000"/>
              </a:lnSpc>
            </a:pPr>
            <a:r>
              <a:rPr lang="cs-CZ" sz="1800" dirty="0" smtClean="0"/>
              <a:t>Na co je dobré myslet při přípravě a realizaci plánu (politiky)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800" dirty="0" smtClean="0"/>
          </a:p>
          <a:p>
            <a:pPr>
              <a:lnSpc>
                <a:spcPct val="110000"/>
              </a:lnSpc>
            </a:pPr>
            <a:r>
              <a:rPr lang="cs-CZ" sz="1800" dirty="0" smtClean="0"/>
              <a:t>Příklad dobré praxe </a:t>
            </a:r>
            <a:r>
              <a:rPr lang="cs-CZ" sz="1800" dirty="0"/>
              <a:t>(</a:t>
            </a:r>
            <a:r>
              <a:rPr lang="cs-CZ" sz="1800" dirty="0" smtClean="0"/>
              <a:t>Plán aktivního stárnutí ve městě Brně)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40160" y="4149080"/>
            <a:ext cx="7859216" cy="2005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2600" dirty="0" smtClean="0"/>
          </a:p>
          <a:p>
            <a:pPr marL="0" indent="0">
              <a:buFont typeface="Arial" pitchFamily="34" charset="0"/>
              <a:buNone/>
            </a:pPr>
            <a:endParaRPr lang="cs-CZ" dirty="0" smtClean="0"/>
          </a:p>
        </p:txBody>
      </p:sp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36496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4911" y="836712"/>
            <a:ext cx="8043477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8572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8064896" cy="4425355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/>
              <a:t>K</a:t>
            </a:r>
            <a:r>
              <a:rPr lang="cs-CZ" sz="2900" dirty="0" smtClean="0"/>
              <a:t>raj podepsal s MPSV memorandum o spolupráci na podzim roku 2016</a:t>
            </a:r>
          </a:p>
          <a:p>
            <a:endParaRPr lang="cs-CZ" sz="2900" dirty="0" smtClean="0"/>
          </a:p>
          <a:p>
            <a:r>
              <a:rPr lang="cs-CZ" sz="2900" dirty="0" smtClean="0"/>
              <a:t>Mezi </a:t>
            </a:r>
            <a:r>
              <a:rPr lang="cs-CZ" sz="2900" dirty="0"/>
              <a:t>kraji ČR </a:t>
            </a:r>
            <a:r>
              <a:rPr lang="cs-CZ" sz="2900" dirty="0" smtClean="0"/>
              <a:t>je výslovně </a:t>
            </a:r>
            <a:r>
              <a:rPr lang="cs-CZ" sz="2900" dirty="0"/>
              <a:t>koncepce přípravy na </a:t>
            </a:r>
            <a:r>
              <a:rPr lang="cs-CZ" sz="2900" dirty="0" smtClean="0"/>
              <a:t>stárnutí zastoupena </a:t>
            </a:r>
            <a:r>
              <a:rPr lang="cs-CZ" sz="2900" dirty="0"/>
              <a:t>pouze v Kraji Vysočina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i="1" dirty="0"/>
              <a:t>„Koncepce rodinné a seniorské politiky Kraje Vysočiny na období 2017 – </a:t>
            </a:r>
            <a:r>
              <a:rPr lang="cs-CZ" sz="2900" i="1" dirty="0" smtClean="0"/>
              <a:t>2021“</a:t>
            </a:r>
          </a:p>
          <a:p>
            <a:endParaRPr lang="cs-CZ" sz="2900" i="1" dirty="0"/>
          </a:p>
          <a:p>
            <a:r>
              <a:rPr lang="cs-CZ" sz="2900" dirty="0" smtClean="0"/>
              <a:t>Obecně platí zahrnutí problematiky seniorů do koncepcí rodinné politiky, popř. sociálních služeb.</a:t>
            </a:r>
            <a:endParaRPr lang="cs-CZ" sz="2900" dirty="0"/>
          </a:p>
          <a:p>
            <a:endParaRPr lang="cs-CZ" sz="2900" b="1" dirty="0" smtClean="0"/>
          </a:p>
          <a:p>
            <a:r>
              <a:rPr lang="cs-CZ" sz="2900" dirty="0" smtClean="0"/>
              <a:t>Proto je nutná </a:t>
            </a:r>
            <a:r>
              <a:rPr lang="cs-CZ" sz="2900" dirty="0"/>
              <a:t>reflexe specifik celého regionu s podporou dalších zainteresovaných subjektů , včetně samospráv měst a obcí</a:t>
            </a:r>
            <a:r>
              <a:rPr lang="cs-CZ" sz="2900" dirty="0" smtClean="0"/>
              <a:t>.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u="sng" dirty="0" smtClean="0"/>
              <a:t>Zahrnuje to:</a:t>
            </a:r>
            <a:endParaRPr lang="cs-CZ" sz="2900" dirty="0"/>
          </a:p>
          <a:p>
            <a:r>
              <a:rPr lang="cs-CZ" sz="2900" b="1" dirty="0" smtClean="0"/>
              <a:t>analýzu </a:t>
            </a:r>
            <a:r>
              <a:rPr lang="cs-CZ" sz="2900" b="1" dirty="0"/>
              <a:t>regionu </a:t>
            </a:r>
            <a:endParaRPr lang="cs-CZ" sz="2900" b="1" dirty="0" smtClean="0"/>
          </a:p>
          <a:p>
            <a:r>
              <a:rPr lang="cs-CZ" sz="2900" b="1" dirty="0" smtClean="0"/>
              <a:t>identifikaci </a:t>
            </a:r>
            <a:r>
              <a:rPr lang="cs-CZ" sz="2900" b="1" dirty="0"/>
              <a:t>potřeb </a:t>
            </a:r>
            <a:endParaRPr lang="cs-CZ" sz="2900" b="1" dirty="0" smtClean="0"/>
          </a:p>
          <a:p>
            <a:r>
              <a:rPr lang="cs-CZ" sz="2900" b="1" dirty="0" smtClean="0"/>
              <a:t>návrhy </a:t>
            </a:r>
            <a:r>
              <a:rPr lang="cs-CZ" sz="2900" b="1" dirty="0"/>
              <a:t>konkrétních </a:t>
            </a:r>
            <a:r>
              <a:rPr lang="cs-CZ" sz="2900" b="1" dirty="0" smtClean="0"/>
              <a:t>opatření</a:t>
            </a:r>
          </a:p>
          <a:p>
            <a:pPr marL="0" indent="0">
              <a:buNone/>
            </a:pPr>
            <a:endParaRPr lang="cs-CZ" sz="3600" dirty="0" smtClean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chemeClr val="tx2"/>
                </a:solidFill>
              </a:rPr>
              <a:t>Akční plán přípravy na stárnutí v rámci příslušného kraje </a:t>
            </a:r>
            <a:endParaRPr lang="cs-CZ" sz="3600" b="1" dirty="0">
              <a:solidFill>
                <a:schemeClr val="tx2"/>
              </a:solidFill>
            </a:endParaRPr>
          </a:p>
        </p:txBody>
      </p:sp>
      <p:pic>
        <p:nvPicPr>
          <p:cNvPr id="5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1497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Demografický vývoj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041" y="98072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Stárnutí populace je nejcharakterističtějším rysem </a:t>
            </a:r>
            <a:r>
              <a:rPr lang="cs-CZ" sz="2800" dirty="0"/>
              <a:t>demografického vývoje </a:t>
            </a:r>
            <a:r>
              <a:rPr lang="cs-CZ" sz="2800" dirty="0" smtClean="0"/>
              <a:t>nejen v </a:t>
            </a:r>
            <a:r>
              <a:rPr lang="cs-CZ" sz="2800" dirty="0"/>
              <a:t>České republice, ale i v dalších zemí </a:t>
            </a:r>
            <a:r>
              <a:rPr lang="cs-CZ" sz="2800" dirty="0" smtClean="0"/>
              <a:t>Evropy</a:t>
            </a:r>
            <a:r>
              <a:rPr lang="cs-CZ" sz="2800" dirty="0"/>
              <a:t>.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u="sng" dirty="0" smtClean="0"/>
              <a:t>Projevuje se: </a:t>
            </a:r>
          </a:p>
          <a:p>
            <a:r>
              <a:rPr lang="cs-CZ" sz="2800" dirty="0" smtClean="0"/>
              <a:t>výrazným nárůstem </a:t>
            </a:r>
            <a:r>
              <a:rPr lang="cs-CZ" sz="2800" dirty="0"/>
              <a:t>starších věkových </a:t>
            </a:r>
            <a:r>
              <a:rPr lang="cs-CZ" sz="2800" dirty="0" smtClean="0"/>
              <a:t>kategorií</a:t>
            </a:r>
          </a:p>
          <a:p>
            <a:r>
              <a:rPr lang="cs-CZ" sz="2800" dirty="0" smtClean="0"/>
              <a:t>celkovým poklesem podílu obyvatelstva v produktivním věku na </a:t>
            </a:r>
            <a:r>
              <a:rPr lang="cs-CZ" sz="2800" dirty="0"/>
              <a:t>celkovém počtu </a:t>
            </a:r>
            <a:r>
              <a:rPr lang="cs-CZ" sz="2800" dirty="0" smtClean="0"/>
              <a:t>obyvatelstva</a:t>
            </a:r>
          </a:p>
          <a:p>
            <a:r>
              <a:rPr lang="cs-CZ" sz="2800" dirty="0" smtClean="0"/>
              <a:t>prodlužující </a:t>
            </a:r>
            <a:r>
              <a:rPr lang="cs-CZ" sz="2800" dirty="0"/>
              <a:t>se </a:t>
            </a:r>
            <a:r>
              <a:rPr lang="cs-CZ" sz="2800" dirty="0" smtClean="0"/>
              <a:t>pravděpodobnou dobou dožití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  <a:endParaRPr lang="cs-CZ" sz="3400" u="sng" dirty="0" smtClean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40" y="6213401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193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34" y="-38742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555776" y="105273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Děkuji za Vaši pozornost!</a:t>
            </a:r>
          </a:p>
          <a:p>
            <a:endParaRPr lang="cs-CZ" sz="1600" dirty="0" smtClean="0"/>
          </a:p>
          <a:p>
            <a:r>
              <a:rPr lang="cs-CZ" sz="1600" dirty="0" smtClean="0"/>
              <a:t>Bc. Martina Doupovcová</a:t>
            </a:r>
            <a:endParaRPr lang="cs-CZ" b="1" dirty="0" smtClean="0"/>
          </a:p>
          <a:p>
            <a:r>
              <a:rPr lang="cs-CZ" sz="1400" dirty="0" smtClean="0"/>
              <a:t>Krajská koordinátorka </a:t>
            </a:r>
            <a:r>
              <a:rPr lang="cs-CZ" sz="1400" dirty="0"/>
              <a:t>projektu „Implementace politiky stárnutí na krajskou úroveň</a:t>
            </a:r>
            <a:r>
              <a:rPr lang="cs-CZ" sz="1400" dirty="0" smtClean="0"/>
              <a:t>“</a:t>
            </a:r>
            <a:endParaRPr lang="cs-CZ" sz="1200" dirty="0"/>
          </a:p>
          <a:p>
            <a:endParaRPr lang="cs-CZ" sz="1600" dirty="0"/>
          </a:p>
          <a:p>
            <a:r>
              <a:rPr lang="cs-CZ" sz="1400" dirty="0" smtClean="0"/>
              <a:t>E-mail</a:t>
            </a:r>
            <a:r>
              <a:rPr lang="cs-CZ" sz="1400" dirty="0"/>
              <a:t>: </a:t>
            </a:r>
            <a:r>
              <a:rPr lang="cs-CZ" sz="1400" dirty="0" smtClean="0"/>
              <a:t>martina.doupovcova@mpsv.cz  </a:t>
            </a:r>
          </a:p>
          <a:p>
            <a:r>
              <a:rPr lang="cs-CZ" sz="1400" dirty="0" smtClean="0"/>
              <a:t>Mobil: </a:t>
            </a:r>
            <a:r>
              <a:rPr lang="cs-CZ" sz="1400" dirty="0"/>
              <a:t>778 455 760</a:t>
            </a:r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40" y="6213401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9228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Demografický vývoj v České republice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8014056"/>
              </p:ext>
            </p:extLst>
          </p:nvPr>
        </p:nvGraphicFramePr>
        <p:xfrm>
          <a:off x="1547664" y="1412776"/>
          <a:ext cx="6641708" cy="4720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427"/>
                <a:gridCol w="1660427"/>
                <a:gridCol w="1660427"/>
                <a:gridCol w="1660427"/>
              </a:tblGrid>
              <a:tr h="157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2017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2030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2050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7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Počet lidí nad 65</a:t>
                      </a:r>
                      <a:r>
                        <a:rPr lang="cs-CZ" sz="2400" baseline="0" dirty="0">
                          <a:effectLst/>
                        </a:rPr>
                        <a:t> </a:t>
                      </a:r>
                      <a:r>
                        <a:rPr lang="cs-CZ" sz="2400" baseline="0" dirty="0" smtClean="0">
                          <a:effectLst/>
                        </a:rPr>
                        <a:t>let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1 800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(16% obyvatelstva)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</a:t>
                      </a:r>
                      <a:r>
                        <a:rPr lang="cs-CZ" sz="2400" dirty="0">
                          <a:effectLst/>
                        </a:rPr>
                        <a:t> 500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/>
                        </a:rPr>
                        <a:t>(22% obyvatelstva)</a:t>
                      </a:r>
                      <a:endParaRPr lang="cs-CZ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3</a:t>
                      </a:r>
                      <a:r>
                        <a:rPr lang="cs-CZ" sz="2400" dirty="0">
                          <a:effectLst/>
                        </a:rPr>
                        <a:t> 200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/>
                        </a:rPr>
                        <a:t>(33% obyvatelstva)</a:t>
                      </a:r>
                      <a:endParaRPr lang="cs-CZ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7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Počet lidí nad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dirty="0" smtClean="0">
                          <a:effectLst/>
                        </a:rPr>
                        <a:t>85</a:t>
                      </a:r>
                      <a:r>
                        <a:rPr lang="cs-CZ" sz="2400" baseline="0" dirty="0">
                          <a:effectLst/>
                        </a:rPr>
                        <a:t> </a:t>
                      </a:r>
                      <a:r>
                        <a:rPr lang="cs-CZ" sz="2400" baseline="0" dirty="0" smtClean="0">
                          <a:effectLst/>
                        </a:rPr>
                        <a:t>let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   200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(1,8% obyvatelstva)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   400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(3,6% obyvatelstva)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   600 </a:t>
                      </a:r>
                      <a:r>
                        <a:rPr lang="cs-CZ" sz="2400" dirty="0" smtClean="0">
                          <a:effectLst/>
                        </a:rPr>
                        <a:t>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(6,3% obyvatelstva)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37312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2354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461" y="757337"/>
            <a:ext cx="3023048" cy="309634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/>
                </a:solidFill>
              </a:rPr>
              <a:t>Predikce vývoje počtu obyvatel dle věkové struktury v roce 2050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4601708"/>
            <a:ext cx="7859216" cy="1869702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800" b="1" dirty="0" smtClean="0">
                <a:solidFill>
                  <a:prstClr val="black"/>
                </a:solidFill>
              </a:rPr>
              <a:t>→ </a:t>
            </a:r>
            <a:r>
              <a:rPr lang="cs-CZ" sz="1800" b="1" dirty="0">
                <a:solidFill>
                  <a:prstClr val="black"/>
                </a:solidFill>
              </a:rPr>
              <a:t>v roce 2050 se předpokládá 1/3 populace starší 65 </a:t>
            </a:r>
            <a:r>
              <a:rPr lang="cs-CZ" sz="1800" b="1" dirty="0" smtClean="0">
                <a:solidFill>
                  <a:prstClr val="black"/>
                </a:solidFill>
              </a:rPr>
              <a:t>let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800" b="1" dirty="0"/>
              <a:t>Pozitivní reflexe </a:t>
            </a:r>
            <a:r>
              <a:rPr lang="cs-CZ" sz="1800" b="1" dirty="0" smtClean="0"/>
              <a:t>situace! Vyšší </a:t>
            </a:r>
            <a:r>
              <a:rPr lang="cs-CZ" sz="1800" b="1" dirty="0"/>
              <a:t>věk dožití je úspěšným civilizačním výdobytkem</a:t>
            </a:r>
            <a:r>
              <a:rPr lang="cs-CZ" sz="1800" b="1" dirty="0" smtClean="0"/>
              <a:t>!!!</a:t>
            </a:r>
            <a:endParaRPr lang="cs-CZ" sz="18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800" b="1" dirty="0" smtClean="0">
                <a:solidFill>
                  <a:schemeClr val="accent1"/>
                </a:solidFill>
              </a:rPr>
              <a:t>→ Nutná příprava </a:t>
            </a:r>
            <a:r>
              <a:rPr lang="cs-CZ" sz="1800" b="1" dirty="0">
                <a:solidFill>
                  <a:schemeClr val="accent1"/>
                </a:solidFill>
              </a:rPr>
              <a:t>opatření nejen pro seniorskou populaci 65+, ale i pro osoby předdůchodového věku</a:t>
            </a:r>
            <a:r>
              <a:rPr lang="cs-CZ" sz="1800" b="1" dirty="0" smtClean="0">
                <a:solidFill>
                  <a:schemeClr val="accent1"/>
                </a:solidFill>
              </a:rPr>
              <a:t>! Čím dřív začneme, tím lépe. </a:t>
            </a:r>
            <a:endParaRPr lang="cs-CZ" sz="1800" b="1" dirty="0">
              <a:solidFill>
                <a:schemeClr val="accent1"/>
              </a:solidFill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8381" y="0"/>
            <a:ext cx="4915619" cy="461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3560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15244"/>
            <a:ext cx="8064896" cy="45660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/>
              <a:t>Projekt </a:t>
            </a:r>
            <a:r>
              <a:rPr lang="cs-CZ" sz="1800" dirty="0" smtClean="0"/>
              <a:t>Oddělení politiky stárnutí „</a:t>
            </a:r>
            <a:r>
              <a:rPr lang="cs-CZ" sz="1800" i="1" dirty="0" smtClean="0"/>
              <a:t>Implementace politiky stárnutí na krajskou úroveň“ </a:t>
            </a:r>
            <a:r>
              <a:rPr lang="cs-CZ" sz="1800" dirty="0" smtClean="0"/>
              <a:t>se zaměřuje </a:t>
            </a:r>
            <a:r>
              <a:rPr lang="cs-CZ" sz="1800" dirty="0"/>
              <a:t>zejména </a:t>
            </a:r>
            <a:r>
              <a:rPr lang="cs-CZ" sz="1800" dirty="0" smtClean="0"/>
              <a:t>na: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b="1" dirty="0"/>
              <a:t>systémovou a metodickou podporu </a:t>
            </a:r>
            <a:r>
              <a:rPr lang="cs-CZ" sz="1800" dirty="0"/>
              <a:t>rozvoje aktivit zaměřených </a:t>
            </a:r>
            <a:r>
              <a:rPr lang="cs-CZ" sz="1800" dirty="0" smtClean="0"/>
              <a:t>na </a:t>
            </a:r>
            <a:r>
              <a:rPr lang="cs-CZ" sz="1800" b="1" dirty="0" smtClean="0"/>
              <a:t>institucionální </a:t>
            </a:r>
            <a:r>
              <a:rPr lang="cs-CZ" sz="1800" b="1" dirty="0"/>
              <a:t>zajištění politiky přípravy na stárnutí </a:t>
            </a:r>
            <a:r>
              <a:rPr lang="cs-CZ" sz="1800" b="1" dirty="0" smtClean="0"/>
              <a:t>na </a:t>
            </a:r>
            <a:r>
              <a:rPr lang="cs-CZ" sz="1800" b="1" dirty="0"/>
              <a:t>národní, krajské a místní úrovni </a:t>
            </a:r>
            <a:r>
              <a:rPr lang="cs-CZ" sz="1800" dirty="0" smtClean="0"/>
              <a:t>v návaznosti na </a:t>
            </a:r>
            <a:r>
              <a:rPr lang="cs-CZ" sz="1800" dirty="0"/>
              <a:t>strategický dokument </a:t>
            </a:r>
            <a:r>
              <a:rPr lang="cs-CZ" sz="1800" i="1" dirty="0"/>
              <a:t>Národní akční plán </a:t>
            </a:r>
            <a:r>
              <a:rPr lang="cs-CZ" sz="1800" dirty="0"/>
              <a:t>podporující pozitivní stárnutí pro období let 2013 </a:t>
            </a:r>
            <a:r>
              <a:rPr lang="cs-CZ" sz="1800" dirty="0" smtClean="0"/>
              <a:t>– 2017.</a:t>
            </a:r>
          </a:p>
          <a:p>
            <a:pPr algn="just"/>
            <a:r>
              <a:rPr lang="cs-CZ" sz="1800" dirty="0" smtClean="0"/>
              <a:t>Oblast </a:t>
            </a:r>
            <a:r>
              <a:rPr lang="cs-CZ" sz="1800" dirty="0"/>
              <a:t>přípravy na stárnutí je dosud upravena </a:t>
            </a:r>
            <a:r>
              <a:rPr lang="cs-CZ" sz="1800" b="1" dirty="0" smtClean="0"/>
              <a:t>prostřednictvím </a:t>
            </a:r>
            <a:r>
              <a:rPr lang="cs-CZ" sz="1800" b="1" dirty="0"/>
              <a:t>národní koordinační strategie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projektu je především formulace tezí státní sociální politiky v oblasti přípravy na stárnutí a (zejména metodická) </a:t>
            </a:r>
            <a:r>
              <a:rPr lang="cs-CZ" sz="1800" b="1" dirty="0"/>
              <a:t>podpora její implementace na úroveň vyšších územně samosprávných celků a následně rovněž na úroveň samosprávy (která je svou působností nejblíže </a:t>
            </a:r>
            <a:r>
              <a:rPr lang="cs-CZ" sz="1800" b="1" dirty="0" smtClean="0"/>
              <a:t>občanům</a:t>
            </a:r>
            <a:r>
              <a:rPr lang="cs-CZ" sz="1800" dirty="0" smtClean="0"/>
              <a:t>). 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002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 rodinné politiky a </a:t>
            </a:r>
            <a:r>
              <a:rPr lang="cs-CZ" sz="3600" b="1" dirty="0">
                <a:solidFill>
                  <a:schemeClr val="tx2"/>
                </a:solidFill>
              </a:rPr>
              <a:t>politiky stárnutí</a:t>
            </a:r>
            <a:br>
              <a:rPr lang="cs-CZ" sz="3600" b="1" dirty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Oddělení politiky stárnutí MPSV</a:t>
            </a:r>
            <a:endParaRPr lang="cs-CZ" sz="3600" b="1" dirty="0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93267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NAP 2013 – 2017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224" y="1265859"/>
            <a:ext cx="4114800" cy="5112567"/>
          </a:xfrm>
        </p:spPr>
        <p:txBody>
          <a:bodyPr>
            <a:normAutofit/>
          </a:bodyPr>
          <a:lstStyle/>
          <a:p>
            <a:r>
              <a:rPr lang="cs-CZ" sz="1700" b="1" dirty="0" smtClean="0"/>
              <a:t>Strategické oblasti a priority:</a:t>
            </a:r>
          </a:p>
          <a:p>
            <a:endParaRPr lang="cs-CZ" sz="1600" b="1" dirty="0" smtClean="0"/>
          </a:p>
          <a:p>
            <a:r>
              <a:rPr lang="cs-CZ" sz="1500" dirty="0" smtClean="0"/>
              <a:t>- Realizace </a:t>
            </a:r>
            <a:r>
              <a:rPr lang="cs-CZ" sz="1500" dirty="0"/>
              <a:t>politiky přípravy na </a:t>
            </a:r>
            <a:r>
              <a:rPr lang="cs-CZ" sz="1500" dirty="0" smtClean="0"/>
              <a:t>stárnutí</a:t>
            </a:r>
          </a:p>
          <a:p>
            <a:endParaRPr lang="cs-CZ" sz="1500" dirty="0"/>
          </a:p>
          <a:p>
            <a:r>
              <a:rPr lang="cs-CZ" sz="1500" dirty="0"/>
              <a:t>- Zajištění a ochrana práv starších </a:t>
            </a:r>
            <a:r>
              <a:rPr lang="cs-CZ" sz="1500" dirty="0" smtClean="0"/>
              <a:t>osob</a:t>
            </a:r>
          </a:p>
          <a:p>
            <a:endParaRPr lang="cs-CZ" sz="1500" dirty="0"/>
          </a:p>
          <a:p>
            <a:r>
              <a:rPr lang="cs-CZ" sz="1500" dirty="0"/>
              <a:t>- Celoživotní </a:t>
            </a:r>
            <a:r>
              <a:rPr lang="cs-CZ" sz="1500" dirty="0" smtClean="0"/>
              <a:t>vzdělávání </a:t>
            </a:r>
          </a:p>
          <a:p>
            <a:endParaRPr lang="cs-CZ" sz="1500" dirty="0"/>
          </a:p>
          <a:p>
            <a:r>
              <a:rPr lang="cs-CZ" sz="1500" dirty="0"/>
              <a:t>- Zaměstnávání starších pracovníků a </a:t>
            </a:r>
            <a:r>
              <a:rPr lang="cs-CZ" sz="1500" dirty="0" smtClean="0"/>
              <a:t>seniorů</a:t>
            </a:r>
          </a:p>
          <a:p>
            <a:endParaRPr lang="cs-CZ" sz="1500" dirty="0"/>
          </a:p>
          <a:p>
            <a:r>
              <a:rPr lang="cs-CZ" sz="1500" dirty="0"/>
              <a:t>- Dobrovolnictví a mezigenerační </a:t>
            </a:r>
            <a:r>
              <a:rPr lang="cs-CZ" sz="1500" dirty="0" smtClean="0"/>
              <a:t>spolupráce</a:t>
            </a:r>
          </a:p>
          <a:p>
            <a:endParaRPr lang="cs-CZ" sz="1500" dirty="0"/>
          </a:p>
          <a:p>
            <a:r>
              <a:rPr lang="cs-CZ" sz="1500" dirty="0"/>
              <a:t>- Kvalitní prostředí pro život </a:t>
            </a:r>
            <a:r>
              <a:rPr lang="cs-CZ" sz="1500" dirty="0" smtClean="0"/>
              <a:t>seniorů</a:t>
            </a:r>
          </a:p>
          <a:p>
            <a:endParaRPr lang="cs-CZ" sz="1500" dirty="0"/>
          </a:p>
          <a:p>
            <a:r>
              <a:rPr lang="cs-CZ" sz="1500" dirty="0"/>
              <a:t>- Zdravé </a:t>
            </a:r>
            <a:r>
              <a:rPr lang="cs-CZ" sz="1500" dirty="0" smtClean="0"/>
              <a:t>stárnutí</a:t>
            </a:r>
          </a:p>
          <a:p>
            <a:endParaRPr lang="cs-CZ" sz="1500" dirty="0"/>
          </a:p>
          <a:p>
            <a:r>
              <a:rPr lang="pt-BR" sz="1500" dirty="0"/>
              <a:t>- Péče o seniory s omezenou </a:t>
            </a:r>
            <a:r>
              <a:rPr lang="pt-BR" sz="1500" dirty="0" smtClean="0"/>
              <a:t>soběstačností</a:t>
            </a:r>
            <a:endParaRPr lang="cs-CZ" sz="16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788024" y="1268760"/>
            <a:ext cx="38884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1700" b="1" dirty="0"/>
              <a:t>Identifikace řešených </a:t>
            </a:r>
            <a:r>
              <a:rPr lang="cs-CZ" sz="1700" b="1" dirty="0" smtClean="0"/>
              <a:t>problémů:</a:t>
            </a:r>
          </a:p>
          <a:p>
            <a:pPr lvl="0"/>
            <a:r>
              <a:rPr lang="cs-CZ" sz="1600" b="1" dirty="0" smtClean="0"/>
              <a:t> </a:t>
            </a:r>
            <a:endParaRPr lang="cs-CZ" sz="1600" b="1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Neprovázané </a:t>
            </a:r>
            <a:r>
              <a:rPr lang="cs-CZ" sz="1500" dirty="0"/>
              <a:t>veřejné politiky </a:t>
            </a:r>
            <a:endParaRPr lang="cs-CZ" sz="1500" dirty="0" smtClean="0"/>
          </a:p>
          <a:p>
            <a:pPr marL="285750" lvl="0" indent="-285750">
              <a:buFontTx/>
              <a:buChar char="-"/>
            </a:pPr>
            <a:endParaRPr lang="cs-CZ" sz="1500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Nedostupné </a:t>
            </a:r>
            <a:r>
              <a:rPr lang="cs-CZ" sz="1500" dirty="0"/>
              <a:t>bydlení, zejm. nájemní pro osoby s nižším </a:t>
            </a:r>
            <a:r>
              <a:rPr lang="cs-CZ" sz="1500" dirty="0" smtClean="0"/>
              <a:t>příjmem</a:t>
            </a:r>
          </a:p>
          <a:p>
            <a:pPr marL="285750" lvl="0" indent="-285750">
              <a:buFontTx/>
              <a:buChar char="-"/>
            </a:pPr>
            <a:endParaRPr lang="cs-CZ" sz="1500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Nastavení </a:t>
            </a:r>
            <a:r>
              <a:rPr lang="cs-CZ" sz="1500" dirty="0"/>
              <a:t>penzijního </a:t>
            </a:r>
            <a:r>
              <a:rPr lang="cs-CZ" sz="1500" dirty="0" smtClean="0"/>
              <a:t>systému</a:t>
            </a:r>
          </a:p>
          <a:p>
            <a:pPr marL="285750" lvl="0" indent="-285750">
              <a:buFontTx/>
              <a:buChar char="-"/>
            </a:pPr>
            <a:endParaRPr lang="cs-CZ" sz="1500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Nedostatečné </a:t>
            </a:r>
            <a:r>
              <a:rPr lang="cs-CZ" sz="1500" dirty="0"/>
              <a:t>systémové zajištění péče a jejího </a:t>
            </a:r>
            <a:r>
              <a:rPr lang="cs-CZ" sz="1500" dirty="0" smtClean="0"/>
              <a:t>financování</a:t>
            </a:r>
          </a:p>
          <a:p>
            <a:pPr marL="285750" lvl="0" indent="-285750">
              <a:buFontTx/>
              <a:buChar char="-"/>
            </a:pPr>
            <a:endParaRPr lang="cs-CZ" sz="1500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Strukturální nezaměstnanost u </a:t>
            </a:r>
            <a:r>
              <a:rPr lang="cs-CZ" sz="1500" dirty="0"/>
              <a:t>lidí nad 50 </a:t>
            </a:r>
            <a:r>
              <a:rPr lang="cs-CZ" sz="1500" dirty="0" smtClean="0"/>
              <a:t>let</a:t>
            </a:r>
          </a:p>
          <a:p>
            <a:pPr marL="285750" lvl="0" indent="-285750">
              <a:buFontTx/>
              <a:buChar char="-"/>
            </a:pPr>
            <a:endParaRPr lang="cs-CZ" sz="1500" dirty="0"/>
          </a:p>
          <a:p>
            <a:pPr marL="285750" lvl="0" indent="-285750">
              <a:buFontTx/>
              <a:buChar char="-"/>
            </a:pPr>
            <a:r>
              <a:rPr lang="cs-CZ" sz="1500" dirty="0" smtClean="0"/>
              <a:t>Genderové nerovnosti (zajištění </a:t>
            </a:r>
            <a:r>
              <a:rPr lang="cs-CZ" sz="1500" dirty="0"/>
              <a:t>seniorek a </a:t>
            </a:r>
            <a:r>
              <a:rPr lang="cs-CZ" sz="1500" dirty="0" smtClean="0"/>
              <a:t>jejich penzí) </a:t>
            </a:r>
            <a:endParaRPr lang="cs-CZ" sz="1500" dirty="0"/>
          </a:p>
        </p:txBody>
      </p:sp>
      <p:sp>
        <p:nvSpPr>
          <p:cNvPr id="6" name="Šipka doprava 5"/>
          <p:cNvSpPr/>
          <p:nvPr/>
        </p:nvSpPr>
        <p:spPr>
          <a:xfrm flipV="1">
            <a:off x="5045915" y="5517232"/>
            <a:ext cx="3751824" cy="769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045915" y="5732944"/>
            <a:ext cx="3751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</a:rPr>
              <a:t>Desatero </a:t>
            </a:r>
            <a:r>
              <a:rPr lang="cs-CZ" sz="1600" b="1" dirty="0">
                <a:solidFill>
                  <a:schemeClr val="bg1"/>
                </a:solidFill>
              </a:rPr>
              <a:t>přípravy na stárnutí 2018 – </a:t>
            </a:r>
            <a:r>
              <a:rPr lang="cs-CZ" sz="1600" b="1" dirty="0" smtClean="0">
                <a:solidFill>
                  <a:schemeClr val="bg1"/>
                </a:solidFill>
              </a:rPr>
              <a:t>2022</a:t>
            </a:r>
            <a:endParaRPr lang="cs-CZ" sz="1600" b="1" dirty="0">
              <a:solidFill>
                <a:schemeClr val="bg1"/>
              </a:solidFill>
            </a:endParaRPr>
          </a:p>
        </p:txBody>
      </p:sp>
      <p:pic>
        <p:nvPicPr>
          <p:cNvPr id="9" name="Obrázek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0805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/>
                </a:solidFill>
              </a:rPr>
              <a:t>Strategie přípravy na stárnutí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15895"/>
            <a:ext cx="7632848" cy="5069160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Strategie přípravy na stárnutí na léta 2018-2022</a:t>
            </a:r>
            <a:r>
              <a:rPr lang="cs-CZ" sz="2400" dirty="0"/>
              <a:t> (dále jen „Strategie“) navazuje na Národní akční plán podporující pozitivní stárnutí </a:t>
            </a:r>
            <a:r>
              <a:rPr lang="cs-CZ" sz="2400" dirty="0" smtClean="0"/>
              <a:t>.</a:t>
            </a:r>
            <a:endParaRPr lang="cs-CZ" sz="2400" dirty="0"/>
          </a:p>
          <a:p>
            <a:pPr algn="just"/>
            <a:r>
              <a:rPr lang="cs-CZ" sz="2400" dirty="0"/>
              <a:t>Účelem této strategie je předložit </a:t>
            </a:r>
            <a:r>
              <a:rPr lang="cs-CZ" sz="2400" b="1" dirty="0"/>
              <a:t>ucelený rámec pro politiku stárnutí</a:t>
            </a:r>
            <a:r>
              <a:rPr lang="cs-CZ" sz="2400" dirty="0"/>
              <a:t>, která je ze své podstaty agendou průřezovou a týká se různých oblastí života společnosti, a tedy i různých oblastí veřejných politik. </a:t>
            </a:r>
            <a:endParaRPr lang="cs-CZ" sz="2400" dirty="0" smtClean="0"/>
          </a:p>
          <a:p>
            <a:pPr algn="just"/>
            <a:r>
              <a:rPr lang="cs-CZ" sz="2400" dirty="0"/>
              <a:t>Strategie uznává, že </a:t>
            </a:r>
            <a:r>
              <a:rPr lang="cs-CZ" sz="2400" b="1" dirty="0"/>
              <a:t>osoby nad 50 let jsou velmi rozmanitá a heterogenní skupina</a:t>
            </a:r>
            <a:r>
              <a:rPr lang="cs-CZ" sz="2400" dirty="0"/>
              <a:t> lidí resp. část společnosti (obyvatel) a proto se snaží přijít s takovými opatřeními, která zahrnou různé </a:t>
            </a:r>
            <a:r>
              <a:rPr lang="cs-CZ" sz="2400" dirty="0" smtClean="0"/>
              <a:t>skupiny a zohlední je.</a:t>
            </a:r>
            <a:endParaRPr lang="cs-CZ" sz="24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5726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1"/>
                </a:solidFill>
              </a:rPr>
              <a:t>STRAPS 2018 – 2022 v podobě pracovní verze</a:t>
            </a:r>
            <a:endParaRPr lang="cs-CZ" sz="28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1"/>
            <a:ext cx="7859216" cy="485313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Specifický cíl č. 1: Zajištění dostatečných příjmů státního rozpočtu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2: Zajištění dostupného bydlení pro všechny generace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3: Změna parametrů pojištění osob samostatně výdělečně činných v důchodovém systému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4: Snížení rozdílů v odměňování mužů a žen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5: Zvyšování mezd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6: Odstraňování strukturální nezaměstnanosti </a:t>
            </a:r>
            <a:r>
              <a:rPr lang="cs-CZ" dirty="0" smtClean="0"/>
              <a:t>u starších </a:t>
            </a:r>
            <a:r>
              <a:rPr lang="cs-CZ" dirty="0"/>
              <a:t>lidí na trhu práce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7: Podpora prevence a rehabilitace za účelem zlepšení zdravotního stavu obyvatelstva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8: Systematické budování bezbariérového veřejného prostoru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9: Ochrana práv spotřebitele a lidských práv seniorů </a:t>
            </a:r>
          </a:p>
          <a:p>
            <a:pPr>
              <a:lnSpc>
                <a:spcPct val="170000"/>
              </a:lnSpc>
            </a:pPr>
            <a:r>
              <a:rPr lang="cs-CZ" dirty="0"/>
              <a:t>Specifický cíl č. 10: Podpora dobrovolnictví a zapojení starších osob do komunitního života 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13682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/>
                </a:solidFill>
              </a:rPr>
              <a:t>Implementace politiky stárnutí na krajskou úroveň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7815808" cy="4525963"/>
          </a:xfrm>
        </p:spPr>
        <p:txBody>
          <a:bodyPr>
            <a:normAutofit/>
          </a:bodyPr>
          <a:lstStyle/>
          <a:p>
            <a:pPr algn="just"/>
            <a:r>
              <a:rPr lang="cs-CZ" sz="1800" b="1" dirty="0">
                <a:solidFill>
                  <a:prstClr val="black"/>
                </a:solidFill>
              </a:rPr>
              <a:t>Kraje a obce znají nejlépe potřeby svých obyvatel, mají lepší přehled o místních podmínkách a disponují širokou škálou </a:t>
            </a:r>
            <a:r>
              <a:rPr lang="cs-CZ" sz="1800" b="1" dirty="0" smtClean="0">
                <a:solidFill>
                  <a:prstClr val="black"/>
                </a:solidFill>
              </a:rPr>
              <a:t>kompetencí.</a:t>
            </a:r>
          </a:p>
          <a:p>
            <a:pPr algn="just"/>
            <a:r>
              <a:rPr lang="cs-CZ" sz="1800" dirty="0" smtClean="0">
                <a:solidFill>
                  <a:prstClr val="black"/>
                </a:solidFill>
              </a:rPr>
              <a:t>V </a:t>
            </a:r>
            <a:r>
              <a:rPr lang="cs-CZ" sz="1800" dirty="0">
                <a:solidFill>
                  <a:prstClr val="black"/>
                </a:solidFill>
              </a:rPr>
              <a:t>roce 2015 bylo </a:t>
            </a:r>
            <a:r>
              <a:rPr lang="cs-CZ" sz="1800" dirty="0" smtClean="0">
                <a:solidFill>
                  <a:prstClr val="black"/>
                </a:solidFill>
              </a:rPr>
              <a:t>převedeno </a:t>
            </a:r>
            <a:r>
              <a:rPr lang="cs-CZ" sz="1800" dirty="0">
                <a:solidFill>
                  <a:prstClr val="black"/>
                </a:solidFill>
              </a:rPr>
              <a:t>financování sociálních služeb ze státu na kraje, aby byl respektován princip subsidiarity. Stát podporuje a motivuje obce v jejich snažení různými dotačními tituly (např.</a:t>
            </a:r>
            <a:r>
              <a:rPr lang="cs-CZ" sz="1800" i="1" dirty="0">
                <a:solidFill>
                  <a:prstClr val="black"/>
                </a:solidFill>
              </a:rPr>
              <a:t> </a:t>
            </a:r>
            <a:r>
              <a:rPr lang="cs-CZ" sz="1800" b="1" i="1" dirty="0">
                <a:solidFill>
                  <a:prstClr val="black"/>
                </a:solidFill>
              </a:rPr>
              <a:t>Obec přátelská seniorům</a:t>
            </a:r>
            <a:r>
              <a:rPr lang="cs-CZ" sz="1800" dirty="0" smtClean="0">
                <a:solidFill>
                  <a:prstClr val="black"/>
                </a:solidFill>
              </a:rPr>
              <a:t>).</a:t>
            </a:r>
          </a:p>
          <a:p>
            <a:pPr algn="just"/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>
                <a:solidFill>
                  <a:prstClr val="black"/>
                </a:solidFill>
              </a:rPr>
              <a:t>Cílem je </a:t>
            </a:r>
            <a:r>
              <a:rPr lang="cs-CZ" sz="1800" b="1" dirty="0">
                <a:solidFill>
                  <a:prstClr val="black"/>
                </a:solidFill>
              </a:rPr>
              <a:t>zajistit větší spoluúčast krajské správy </a:t>
            </a:r>
            <a:r>
              <a:rPr lang="cs-CZ" sz="1800" dirty="0">
                <a:solidFill>
                  <a:prstClr val="black"/>
                </a:solidFill>
              </a:rPr>
              <a:t>a samosprávy při plnění cílů koordinované politiky přípravy na stárnutí.</a:t>
            </a:r>
          </a:p>
          <a:p>
            <a:pPr marL="0" lvl="0" indent="0" algn="just">
              <a:buNone/>
            </a:pPr>
            <a:endParaRPr lang="cs-CZ" sz="18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000" b="1" dirty="0" smtClean="0">
                <a:solidFill>
                  <a:srgbClr val="1F497D"/>
                </a:solidFill>
              </a:rPr>
              <a:t>V </a:t>
            </a:r>
            <a:r>
              <a:rPr lang="cs-CZ" sz="2000" b="1" dirty="0">
                <a:solidFill>
                  <a:srgbClr val="1F497D"/>
                </a:solidFill>
              </a:rPr>
              <a:t>roce </a:t>
            </a:r>
            <a:r>
              <a:rPr lang="cs-CZ" sz="2000" b="1" dirty="0" smtClean="0">
                <a:solidFill>
                  <a:srgbClr val="1F497D"/>
                </a:solidFill>
              </a:rPr>
              <a:t>2016 došlo k podpisu </a:t>
            </a:r>
            <a:r>
              <a:rPr lang="cs-CZ" sz="2000" b="1" dirty="0">
                <a:solidFill>
                  <a:srgbClr val="1F497D"/>
                </a:solidFill>
              </a:rPr>
              <a:t>memoranda o spolupráci mezi MPSV a kraji </a:t>
            </a:r>
            <a:r>
              <a:rPr lang="cs-CZ" sz="2000" b="1" dirty="0" smtClean="0">
                <a:solidFill>
                  <a:srgbClr val="1F497D"/>
                </a:solidFill>
              </a:rPr>
              <a:t>ČR, které se týká realizace </a:t>
            </a:r>
            <a:r>
              <a:rPr lang="cs-CZ" sz="2000" b="1" dirty="0">
                <a:solidFill>
                  <a:srgbClr val="1F497D"/>
                </a:solidFill>
              </a:rPr>
              <a:t>politiky </a:t>
            </a:r>
            <a:r>
              <a:rPr lang="cs-CZ" sz="2000" b="1" dirty="0" smtClean="0">
                <a:solidFill>
                  <a:srgbClr val="1F497D"/>
                </a:solidFill>
              </a:rPr>
              <a:t>stárnutí!</a:t>
            </a:r>
          </a:p>
          <a:p>
            <a:pPr marL="0" lvl="0" indent="0" algn="just">
              <a:buNone/>
            </a:pPr>
            <a:endParaRPr lang="cs-CZ" sz="1800" dirty="0">
              <a:solidFill>
                <a:srgbClr val="1F497D"/>
              </a:solidFill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609850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5867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1782</Words>
  <Application>Microsoft Office PowerPoint</Application>
  <PresentationFormat>Předvádění na obrazovce (4:3)</PresentationFormat>
  <Paragraphs>239</Paragraphs>
  <Slides>20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Snímek 1</vt:lpstr>
      <vt:lpstr>Demografický vývoj v České republice</vt:lpstr>
      <vt:lpstr>Demografický vývoj v České republice</vt:lpstr>
      <vt:lpstr>Predikce vývoje počtu obyvatel dle věkové struktury v roce 2050</vt:lpstr>
      <vt:lpstr>Odbor rodinné politiky a politiky stárnutí Oddělení politiky stárnutí MPSV</vt:lpstr>
      <vt:lpstr>NAP 2013 – 2017</vt:lpstr>
      <vt:lpstr>Strategie přípravy na stárnutí</vt:lpstr>
      <vt:lpstr>STRAPS 2018 – 2022 v podobě pracovní verze</vt:lpstr>
      <vt:lpstr>Implementace politiky stárnutí na krajskou úroveň</vt:lpstr>
      <vt:lpstr>Cíle projektu z pohledu centrální úrovně</vt:lpstr>
      <vt:lpstr>Cíle projektu z pohledu krajské úrovně</vt:lpstr>
      <vt:lpstr>Cíle projektu z pohledu veřejnosti</vt:lpstr>
      <vt:lpstr>Klíčové aktivity projektu</vt:lpstr>
      <vt:lpstr>Snímek 14</vt:lpstr>
      <vt:lpstr>Regionální odborné platformy</vt:lpstr>
      <vt:lpstr>Snímek 16</vt:lpstr>
      <vt:lpstr>METODIKA VYTVÁŘENÍ MÍSTNÍCH A KRAJSKÝCH AKČNÍCH PLÁNŮ PODPORY POZITIVNÍHO, AKTIVNÍHO A ZDRAVÉHO STÁRNUTÍ (MPSV 2015)</vt:lpstr>
      <vt:lpstr>Snímek 18</vt:lpstr>
      <vt:lpstr>Akční plán přípravy na stárnutí v rámci příslušného kraje 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Fröhlichová Jana Mgr. (MPSV)</dc:creator>
  <cp:lastModifiedBy>Eva Šenfeldová</cp:lastModifiedBy>
  <cp:revision>220</cp:revision>
  <cp:lastPrinted>2018-03-08T05:19:40Z</cp:lastPrinted>
  <dcterms:created xsi:type="dcterms:W3CDTF">2017-05-10T11:12:39Z</dcterms:created>
  <dcterms:modified xsi:type="dcterms:W3CDTF">2018-03-13T14:16:18Z</dcterms:modified>
</cp:coreProperties>
</file>