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slides/slide90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9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s/slide82.xml" ContentType="application/vnd.openxmlformats-officedocument.presentationml.slide+xml"/>
  <Override PartName="/ppt/slides/slide9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9.xml" ContentType="application/vnd.openxmlformats-officedocument.presentationml.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slides/slide87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358" r:id="rId4"/>
    <p:sldId id="310" r:id="rId5"/>
    <p:sldId id="315" r:id="rId6"/>
    <p:sldId id="316" r:id="rId7"/>
    <p:sldId id="317" r:id="rId8"/>
    <p:sldId id="318" r:id="rId9"/>
    <p:sldId id="319" r:id="rId10"/>
    <p:sldId id="320" r:id="rId11"/>
    <p:sldId id="321" r:id="rId12"/>
    <p:sldId id="322" r:id="rId13"/>
    <p:sldId id="323" r:id="rId14"/>
    <p:sldId id="324" r:id="rId15"/>
    <p:sldId id="325" r:id="rId16"/>
    <p:sldId id="326" r:id="rId17"/>
    <p:sldId id="327" r:id="rId18"/>
    <p:sldId id="328" r:id="rId19"/>
    <p:sldId id="329" r:id="rId20"/>
    <p:sldId id="330" r:id="rId21"/>
    <p:sldId id="331" r:id="rId22"/>
    <p:sldId id="332" r:id="rId23"/>
    <p:sldId id="333" r:id="rId24"/>
    <p:sldId id="334" r:id="rId25"/>
    <p:sldId id="339" r:id="rId26"/>
    <p:sldId id="335" r:id="rId27"/>
    <p:sldId id="336" r:id="rId28"/>
    <p:sldId id="337" r:id="rId29"/>
    <p:sldId id="338" r:id="rId30"/>
    <p:sldId id="260" r:id="rId31"/>
    <p:sldId id="261" r:id="rId32"/>
    <p:sldId id="262" r:id="rId33"/>
    <p:sldId id="263" r:id="rId34"/>
    <p:sldId id="264" r:id="rId35"/>
    <p:sldId id="265" r:id="rId36"/>
    <p:sldId id="266" r:id="rId37"/>
    <p:sldId id="267" r:id="rId38"/>
    <p:sldId id="270" r:id="rId39"/>
    <p:sldId id="361" r:id="rId40"/>
    <p:sldId id="348" r:id="rId41"/>
    <p:sldId id="271" r:id="rId42"/>
    <p:sldId id="272" r:id="rId43"/>
    <p:sldId id="273" r:id="rId44"/>
    <p:sldId id="274" r:id="rId45"/>
    <p:sldId id="275" r:id="rId46"/>
    <p:sldId id="276" r:id="rId47"/>
    <p:sldId id="278" r:id="rId48"/>
    <p:sldId id="349" r:id="rId49"/>
    <p:sldId id="279" r:id="rId50"/>
    <p:sldId id="280" r:id="rId51"/>
    <p:sldId id="281" r:id="rId52"/>
    <p:sldId id="285" r:id="rId53"/>
    <p:sldId id="340" r:id="rId54"/>
    <p:sldId id="289" r:id="rId55"/>
    <p:sldId id="291" r:id="rId56"/>
    <p:sldId id="292" r:id="rId57"/>
    <p:sldId id="293" r:id="rId58"/>
    <p:sldId id="294" r:id="rId59"/>
    <p:sldId id="295" r:id="rId60"/>
    <p:sldId id="296" r:id="rId61"/>
    <p:sldId id="309" r:id="rId62"/>
    <p:sldId id="297" r:id="rId63"/>
    <p:sldId id="298" r:id="rId64"/>
    <p:sldId id="299" r:id="rId65"/>
    <p:sldId id="300" r:id="rId66"/>
    <p:sldId id="301" r:id="rId67"/>
    <p:sldId id="304" r:id="rId68"/>
    <p:sldId id="303" r:id="rId69"/>
    <p:sldId id="342" r:id="rId70"/>
    <p:sldId id="346" r:id="rId71"/>
    <p:sldId id="353" r:id="rId72"/>
    <p:sldId id="354" r:id="rId73"/>
    <p:sldId id="343" r:id="rId74"/>
    <p:sldId id="350" r:id="rId75"/>
    <p:sldId id="351" r:id="rId76"/>
    <p:sldId id="344" r:id="rId77"/>
    <p:sldId id="345" r:id="rId78"/>
    <p:sldId id="305" r:id="rId79"/>
    <p:sldId id="341" r:id="rId80"/>
    <p:sldId id="306" r:id="rId81"/>
    <p:sldId id="307" r:id="rId82"/>
    <p:sldId id="308" r:id="rId83"/>
    <p:sldId id="352" r:id="rId84"/>
    <p:sldId id="355" r:id="rId85"/>
    <p:sldId id="356" r:id="rId86"/>
    <p:sldId id="364" r:id="rId87"/>
    <p:sldId id="363" r:id="rId88"/>
    <p:sldId id="357" r:id="rId89"/>
    <p:sldId id="359" r:id="rId90"/>
    <p:sldId id="360" r:id="rId91"/>
    <p:sldId id="362" r:id="rId9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37" autoAdjust="0"/>
  </p:normalViewPr>
  <p:slideViewPr>
    <p:cSldViewPr>
      <p:cViewPr varScale="1">
        <p:scale>
          <a:sx n="71" d="100"/>
          <a:sy n="71" d="100"/>
        </p:scale>
        <p:origin x="-114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196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9AA10-C401-4617-BC04-57283DFC75D7}" type="datetimeFigureOut">
              <a:rPr lang="cs-CZ" smtClean="0"/>
              <a:pPr/>
              <a:t>13.10.2014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D8465-76B2-42B6-9F33-9927A23D12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9AA10-C401-4617-BC04-57283DFC75D7}" type="datetimeFigureOut">
              <a:rPr lang="cs-CZ" smtClean="0"/>
              <a:pPr/>
              <a:t>13.10.2014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D8465-76B2-42B6-9F33-9927A23D12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9AA10-C401-4617-BC04-57283DFC75D7}" type="datetimeFigureOut">
              <a:rPr lang="cs-CZ" smtClean="0"/>
              <a:pPr/>
              <a:t>13.10.2014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D8465-76B2-42B6-9F33-9927A23D12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9AA10-C401-4617-BC04-57283DFC75D7}" type="datetimeFigureOut">
              <a:rPr lang="cs-CZ" smtClean="0"/>
              <a:pPr/>
              <a:t>13.10.2014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D8465-76B2-42B6-9F33-9927A23D12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9AA10-C401-4617-BC04-57283DFC75D7}" type="datetimeFigureOut">
              <a:rPr lang="cs-CZ" smtClean="0"/>
              <a:pPr/>
              <a:t>13.10.2014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D8465-76B2-42B6-9F33-9927A23D12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9AA10-C401-4617-BC04-57283DFC75D7}" type="datetimeFigureOut">
              <a:rPr lang="cs-CZ" smtClean="0"/>
              <a:pPr/>
              <a:t>13.10.2014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D8465-76B2-42B6-9F33-9927A23D12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9AA10-C401-4617-BC04-57283DFC75D7}" type="datetimeFigureOut">
              <a:rPr lang="cs-CZ" smtClean="0"/>
              <a:pPr/>
              <a:t>13.10.2014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D8465-76B2-42B6-9F33-9927A23D12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9AA10-C401-4617-BC04-57283DFC75D7}" type="datetimeFigureOut">
              <a:rPr lang="cs-CZ" smtClean="0"/>
              <a:pPr/>
              <a:t>13.10.2014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D8465-76B2-42B6-9F33-9927A23D12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9AA10-C401-4617-BC04-57283DFC75D7}" type="datetimeFigureOut">
              <a:rPr lang="cs-CZ" smtClean="0"/>
              <a:pPr/>
              <a:t>13.10.2014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D8465-76B2-42B6-9F33-9927A23D12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9AA10-C401-4617-BC04-57283DFC75D7}" type="datetimeFigureOut">
              <a:rPr lang="cs-CZ" smtClean="0"/>
              <a:pPr/>
              <a:t>13.10.2014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D8465-76B2-42B6-9F33-9927A23D12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9AA10-C401-4617-BC04-57283DFC75D7}" type="datetimeFigureOut">
              <a:rPr lang="cs-CZ" smtClean="0"/>
              <a:pPr/>
              <a:t>13.10.2014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D8465-76B2-42B6-9F33-9927A23D12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E9AA10-C401-4617-BC04-57283DFC75D7}" type="datetimeFigureOut">
              <a:rPr lang="cs-CZ" smtClean="0"/>
              <a:pPr/>
              <a:t>13.10.2014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AD8465-76B2-42B6-9F33-9927A23D122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MARC 21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3XX Údaje fyzického popisu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300 Fyzický popis (O)</a:t>
            </a:r>
          </a:p>
          <a:p>
            <a:pPr>
              <a:buNone/>
            </a:pPr>
            <a:r>
              <a:rPr lang="cs-CZ" dirty="0" smtClean="0"/>
              <a:t>310 Současná periodicita (NO)</a:t>
            </a:r>
          </a:p>
          <a:p>
            <a:pPr>
              <a:buNone/>
            </a:pPr>
            <a:r>
              <a:rPr lang="cs-CZ" dirty="0" smtClean="0"/>
              <a:t>321 Předcházející periodicita (O)</a:t>
            </a:r>
          </a:p>
          <a:p>
            <a:pPr>
              <a:buNone/>
            </a:pPr>
            <a:r>
              <a:rPr lang="cs-CZ" dirty="0" smtClean="0"/>
              <a:t>362 Údaje o číslování (O)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4XX Údaje o edici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490 Údaje o edici (O)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5XX Poznámky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500 Všeobecná poznámka</a:t>
            </a:r>
          </a:p>
          <a:p>
            <a:pPr>
              <a:buNone/>
            </a:pPr>
            <a:r>
              <a:rPr lang="cs-CZ" dirty="0" smtClean="0"/>
              <a:t>501 Poznámka Společně s: (přítisk)</a:t>
            </a:r>
          </a:p>
          <a:p>
            <a:pPr>
              <a:buNone/>
            </a:pPr>
            <a:r>
              <a:rPr lang="cs-CZ" dirty="0" smtClean="0"/>
              <a:t>502 Poznámka o disertaci</a:t>
            </a:r>
          </a:p>
          <a:p>
            <a:pPr>
              <a:buNone/>
            </a:pPr>
            <a:r>
              <a:rPr lang="cs-CZ" dirty="0" smtClean="0"/>
              <a:t>504 Poznámka o skryté bibliografii, atd.</a:t>
            </a:r>
          </a:p>
          <a:p>
            <a:pPr>
              <a:buNone/>
            </a:pPr>
            <a:r>
              <a:rPr lang="cs-CZ" dirty="0" smtClean="0"/>
              <a:t>505 Poznámka </a:t>
            </a:r>
            <a:r>
              <a:rPr lang="cs-CZ" dirty="0"/>
              <a:t>k</a:t>
            </a:r>
            <a:r>
              <a:rPr lang="cs-CZ" dirty="0" smtClean="0"/>
              <a:t> obsahu</a:t>
            </a:r>
          </a:p>
          <a:p>
            <a:pPr>
              <a:buNone/>
            </a:pPr>
            <a:r>
              <a:rPr lang="cs-CZ" dirty="0" smtClean="0"/>
              <a:t>515 Poznámka o nepravidelném číslování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520 Resumé, atd.</a:t>
            </a:r>
          </a:p>
          <a:p>
            <a:pPr>
              <a:buNone/>
            </a:pPr>
            <a:r>
              <a:rPr lang="cs-CZ" dirty="0" smtClean="0"/>
              <a:t>521 Uživatelském určení </a:t>
            </a:r>
          </a:p>
          <a:p>
            <a:pPr marL="514350" indent="-514350">
              <a:buAutoNum type="arabicPlain" startAt="546"/>
            </a:pPr>
            <a:r>
              <a:rPr lang="cs-CZ" dirty="0" smtClean="0"/>
              <a:t> Poznámka o jazyku</a:t>
            </a:r>
          </a:p>
          <a:p>
            <a:pPr marL="514350" indent="-514350">
              <a:buNone/>
            </a:pPr>
            <a:r>
              <a:rPr lang="cs-CZ" dirty="0" smtClean="0"/>
              <a:t>550 Poznámka k   vydavateli</a:t>
            </a:r>
          </a:p>
          <a:p>
            <a:pPr marL="514350" indent="-514350">
              <a:buNone/>
            </a:pPr>
            <a:r>
              <a:rPr lang="cs-CZ" dirty="0" smtClean="0"/>
              <a:t>580 Poznámka k propojovacím polím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6XX Věcné selekční údaje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 smtClean="0"/>
              <a:t>600 Vedlejší Věcné Záhlaví – osobní jméno (O)</a:t>
            </a:r>
          </a:p>
          <a:p>
            <a:pPr>
              <a:buNone/>
            </a:pPr>
            <a:r>
              <a:rPr lang="cs-CZ" dirty="0" smtClean="0"/>
              <a:t>610 VVZ – jméno korporace (O)</a:t>
            </a:r>
          </a:p>
          <a:p>
            <a:pPr>
              <a:buNone/>
            </a:pPr>
            <a:r>
              <a:rPr lang="cs-CZ" dirty="0" smtClean="0"/>
              <a:t>611 VVZ – jméno akce (O)</a:t>
            </a:r>
          </a:p>
          <a:p>
            <a:pPr>
              <a:buNone/>
            </a:pPr>
            <a:r>
              <a:rPr lang="cs-CZ" dirty="0" smtClean="0"/>
              <a:t>630 VVZ – unifikovaný název (O)</a:t>
            </a:r>
          </a:p>
          <a:p>
            <a:pPr>
              <a:buNone/>
            </a:pPr>
            <a:r>
              <a:rPr lang="cs-CZ" dirty="0" smtClean="0"/>
              <a:t>648 VVZ – chronologický údaj (O)</a:t>
            </a:r>
          </a:p>
          <a:p>
            <a:pPr>
              <a:buNone/>
            </a:pPr>
            <a:r>
              <a:rPr lang="cs-CZ" dirty="0" smtClean="0"/>
              <a:t>650 VVZ – věcné téma (O)</a:t>
            </a:r>
          </a:p>
          <a:p>
            <a:pPr>
              <a:buNone/>
            </a:pPr>
            <a:r>
              <a:rPr lang="cs-CZ" dirty="0" smtClean="0"/>
              <a:t>651 VVZ – geografické jméno (O)</a:t>
            </a:r>
          </a:p>
          <a:p>
            <a:pPr>
              <a:buNone/>
            </a:pPr>
            <a:r>
              <a:rPr lang="cs-CZ" dirty="0" smtClean="0"/>
              <a:t>653 Rejstříkový termín – volně tvořený termín (0)</a:t>
            </a:r>
          </a:p>
          <a:p>
            <a:pPr>
              <a:buNone/>
            </a:pPr>
            <a:r>
              <a:rPr lang="cs-CZ" dirty="0" smtClean="0"/>
              <a:t>655 Rejstříkový termín – žánr/forma (0)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7XX Vedlejší záhlaví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700 Vedlejší záhlaví – osobní jméno (O)</a:t>
            </a:r>
          </a:p>
          <a:p>
            <a:pPr>
              <a:buNone/>
            </a:pPr>
            <a:r>
              <a:rPr lang="cs-CZ" dirty="0" smtClean="0"/>
              <a:t>710 Vedlejší záhlaví – jméno korporace (O)</a:t>
            </a:r>
          </a:p>
          <a:p>
            <a:pPr>
              <a:buNone/>
            </a:pPr>
            <a:r>
              <a:rPr lang="cs-CZ" dirty="0" smtClean="0"/>
              <a:t>711 Vedlejší záhlaví – jméno akce (O)</a:t>
            </a:r>
          </a:p>
          <a:p>
            <a:pPr>
              <a:buNone/>
            </a:pPr>
            <a:r>
              <a:rPr lang="cs-CZ" dirty="0" smtClean="0"/>
              <a:t>730 Vedlejší záhlaví – unifikovaný název (O)</a:t>
            </a:r>
          </a:p>
          <a:p>
            <a:pPr>
              <a:buNone/>
            </a:pPr>
            <a:r>
              <a:rPr lang="cs-CZ" dirty="0" smtClean="0"/>
              <a:t>740 Vedlejší záhlaví – neověřený související/analytický název (O)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76X-78X Propojovací pole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765 Originál (O)</a:t>
            </a:r>
          </a:p>
          <a:p>
            <a:pPr>
              <a:buNone/>
            </a:pPr>
            <a:r>
              <a:rPr lang="cs-CZ" dirty="0" smtClean="0"/>
              <a:t>780 Předcházející záhlaví (O)</a:t>
            </a:r>
          </a:p>
          <a:p>
            <a:pPr>
              <a:buNone/>
            </a:pPr>
            <a:r>
              <a:rPr lang="cs-CZ" dirty="0" smtClean="0"/>
              <a:t>785 Následující záhlaví (O)</a:t>
            </a:r>
          </a:p>
          <a:p>
            <a:pPr>
              <a:buNone/>
            </a:pPr>
            <a:r>
              <a:rPr lang="cs-CZ" dirty="0" smtClean="0"/>
              <a:t>787 Nespecifikované propojení (O)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80X-830 Vedlejší záhlaví pro edici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800 Vedlejší záhlaví pro edici – osobní jméno (O)</a:t>
            </a:r>
          </a:p>
          <a:p>
            <a:pPr>
              <a:buNone/>
            </a:pPr>
            <a:r>
              <a:rPr lang="cs-CZ" dirty="0" smtClean="0"/>
              <a:t>810 VZ pro edici – jméno korporace  (O)</a:t>
            </a:r>
          </a:p>
          <a:p>
            <a:pPr>
              <a:buNone/>
            </a:pPr>
            <a:r>
              <a:rPr lang="cs-CZ" dirty="0" smtClean="0"/>
              <a:t>811 Vedlejší záhlaví pro edici – jméno akce (O)</a:t>
            </a:r>
          </a:p>
          <a:p>
            <a:pPr>
              <a:buNone/>
            </a:pPr>
            <a:r>
              <a:rPr lang="cs-CZ" dirty="0" smtClean="0"/>
              <a:t>830 VZ pro edici – unifikovaný název (O)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020 Mezinárodní standardní číslo</a:t>
            </a:r>
            <a:br>
              <a:rPr lang="cs-CZ" dirty="0"/>
            </a:br>
            <a:r>
              <a:rPr lang="cs-CZ" dirty="0"/>
              <a:t>knihy (O)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b="1" dirty="0" smtClean="0"/>
              <a:t>Indikátory:</a:t>
            </a:r>
          </a:p>
          <a:p>
            <a:pPr>
              <a:buNone/>
            </a:pPr>
            <a:r>
              <a:rPr lang="cs-CZ" dirty="0" smtClean="0"/>
              <a:t>nejsou definovány</a:t>
            </a:r>
            <a:endParaRPr lang="cs-CZ" dirty="0"/>
          </a:p>
          <a:p>
            <a:pPr>
              <a:buNone/>
            </a:pPr>
            <a:r>
              <a:rPr lang="cs-CZ" b="1" dirty="0" err="1" smtClean="0"/>
              <a:t>Podpole</a:t>
            </a:r>
            <a:endParaRPr lang="cs-CZ" b="1" dirty="0"/>
          </a:p>
          <a:p>
            <a:pPr>
              <a:buNone/>
            </a:pPr>
            <a:r>
              <a:rPr lang="cs-CZ" dirty="0"/>
              <a:t>$a Mezinárodní standardní číslo knihy (NO)</a:t>
            </a:r>
          </a:p>
          <a:p>
            <a:pPr>
              <a:buNone/>
            </a:pPr>
            <a:r>
              <a:rPr lang="cs-CZ" dirty="0"/>
              <a:t>$c Dostupnost (NO)</a:t>
            </a:r>
          </a:p>
          <a:p>
            <a:pPr>
              <a:buNone/>
            </a:pPr>
            <a:r>
              <a:rPr lang="cs-CZ" dirty="0"/>
              <a:t>$z Zrušené/chybné číslo (O)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022 Mezinárodní standardní</a:t>
            </a:r>
            <a:br>
              <a:rPr lang="cs-CZ" b="1" dirty="0"/>
            </a:br>
            <a:r>
              <a:rPr lang="cs-CZ" dirty="0"/>
              <a:t>č</a:t>
            </a:r>
            <a:r>
              <a:rPr lang="cs-CZ" b="1" dirty="0"/>
              <a:t>íslo seriálu (O)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/>
              <a:t>První indikátor</a:t>
            </a:r>
          </a:p>
          <a:p>
            <a:r>
              <a:rPr lang="cs-CZ" dirty="0"/>
              <a:t>Úroveň mezinárodního významu</a:t>
            </a:r>
          </a:p>
          <a:p>
            <a:r>
              <a:rPr lang="cs-CZ" dirty="0"/>
              <a:t># Nespecifikovaná úroveň</a:t>
            </a:r>
          </a:p>
          <a:p>
            <a:r>
              <a:rPr lang="cs-CZ" dirty="0"/>
              <a:t>0 Seriál mezinárodního významu</a:t>
            </a:r>
          </a:p>
          <a:p>
            <a:r>
              <a:rPr lang="cs-CZ" dirty="0"/>
              <a:t>1 Seriál není významný na mezinárodní úrovni</a:t>
            </a:r>
          </a:p>
          <a:p>
            <a:r>
              <a:rPr lang="cs-CZ" b="1" dirty="0"/>
              <a:t>Druhý indikátor # nedefinován</a:t>
            </a:r>
          </a:p>
          <a:p>
            <a:r>
              <a:rPr lang="cs-CZ" b="1" dirty="0" err="1"/>
              <a:t>Podpole</a:t>
            </a:r>
            <a:endParaRPr lang="cs-CZ" b="1" dirty="0"/>
          </a:p>
          <a:p>
            <a:r>
              <a:rPr lang="pt-BR" b="1" dirty="0"/>
              <a:t>$a Mezinárodní standardní číslo seriálu (NO)</a:t>
            </a:r>
          </a:p>
          <a:p>
            <a:r>
              <a:rPr lang="cs-CZ" b="1" dirty="0"/>
              <a:t>$y Nesprávné ISSN (O)</a:t>
            </a:r>
          </a:p>
          <a:p>
            <a:r>
              <a:rPr lang="cs-CZ" b="1" dirty="0"/>
              <a:t>$z Zrušené ISSN (O)</a:t>
            </a:r>
          </a:p>
          <a:p>
            <a:r>
              <a:rPr lang="cs-CZ" b="1" dirty="0"/>
              <a:t>Příklad:</a:t>
            </a:r>
          </a:p>
          <a:p>
            <a:r>
              <a:rPr lang="cs-CZ" b="1" dirty="0"/>
              <a:t>022 $a0420-6548$y0215-3476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024 Jiná standardní čísla (O)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/>
              <a:t>První indikátor - Typ standardního čísla či kódu</a:t>
            </a:r>
          </a:p>
          <a:p>
            <a:r>
              <a:rPr lang="cs-CZ" b="1" dirty="0"/>
              <a:t># Nedefinován</a:t>
            </a:r>
          </a:p>
          <a:p>
            <a:r>
              <a:rPr lang="cs-CZ" dirty="0"/>
              <a:t>0 Mez. standardní kód záznamu (ISRC)</a:t>
            </a:r>
          </a:p>
          <a:p>
            <a:r>
              <a:rPr lang="cs-CZ" dirty="0"/>
              <a:t>1 Univerzální kód produktu (UPC)</a:t>
            </a:r>
          </a:p>
          <a:p>
            <a:r>
              <a:rPr lang="cs-CZ" dirty="0"/>
              <a:t>2 </a:t>
            </a:r>
            <a:r>
              <a:rPr lang="cs-CZ" b="1" dirty="0"/>
              <a:t>Mez. standardní číslo hudebniny (ISMN)</a:t>
            </a:r>
          </a:p>
          <a:p>
            <a:r>
              <a:rPr lang="cs-CZ" dirty="0"/>
              <a:t>3 Mezinárodní číslo EAN</a:t>
            </a:r>
          </a:p>
          <a:p>
            <a:r>
              <a:rPr lang="cs-CZ" dirty="0"/>
              <a:t>4 </a:t>
            </a:r>
            <a:r>
              <a:rPr lang="cs-CZ" dirty="0" err="1"/>
              <a:t>Identif</a:t>
            </a:r>
            <a:r>
              <a:rPr lang="cs-CZ" dirty="0"/>
              <a:t>. seriálové jednotky a příspěvku(SICI)</a:t>
            </a:r>
          </a:p>
          <a:p>
            <a:r>
              <a:rPr lang="pl-PL" dirty="0"/>
              <a:t>5 Zdroj specifikován v podpoli $2</a:t>
            </a:r>
          </a:p>
          <a:p>
            <a:r>
              <a:rPr lang="cs-CZ" dirty="0"/>
              <a:t>6 Nespecifikovaný typ standardního čísla či kódu</a:t>
            </a:r>
          </a:p>
          <a:p>
            <a:r>
              <a:rPr lang="cs-CZ" b="1" dirty="0"/>
              <a:t>7 Druhý indikátor</a:t>
            </a:r>
          </a:p>
          <a:p>
            <a:r>
              <a:rPr lang="cs-CZ" dirty="0"/>
              <a:t>Indikátor rozdílnosti</a:t>
            </a:r>
          </a:p>
          <a:p>
            <a:r>
              <a:rPr lang="pl-PL" dirty="0"/>
              <a:t># Není informace 0 Bez rozdílu 1 Rozdíly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UNIMARC x MARC 21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cs-CZ" dirty="0" smtClean="0"/>
              <a:t>• </a:t>
            </a:r>
            <a:r>
              <a:rPr lang="cs-CZ" dirty="0"/>
              <a:t>pořadí podpolí hraje v M21 větší roli</a:t>
            </a:r>
          </a:p>
          <a:p>
            <a:pPr>
              <a:buNone/>
            </a:pPr>
            <a:r>
              <a:rPr lang="cs-CZ" dirty="0"/>
              <a:t>• důraz na interpunkci</a:t>
            </a:r>
          </a:p>
          <a:p>
            <a:pPr>
              <a:buNone/>
            </a:pPr>
            <a:r>
              <a:rPr lang="cs-CZ" dirty="0"/>
              <a:t>• indikátory - hodnoty 1-9</a:t>
            </a:r>
          </a:p>
          <a:p>
            <a:pPr>
              <a:buNone/>
            </a:pPr>
            <a:r>
              <a:rPr lang="cs-CZ" dirty="0"/>
              <a:t>• edice - větší možnost unifikovaných názvů edic</a:t>
            </a:r>
          </a:p>
          <a:p>
            <a:pPr>
              <a:buNone/>
            </a:pPr>
            <a:r>
              <a:rPr lang="cs-CZ" dirty="0"/>
              <a:t>• vlastní </a:t>
            </a:r>
            <a:r>
              <a:rPr lang="cs-CZ" dirty="0" err="1"/>
              <a:t>kódovníky</a:t>
            </a:r>
            <a:endParaRPr lang="cs-CZ" dirty="0"/>
          </a:p>
          <a:p>
            <a:pPr>
              <a:buNone/>
            </a:pPr>
            <a:r>
              <a:rPr lang="cs-CZ" dirty="0"/>
              <a:t>• integrační, pokračující zdroje již zahrnuty</a:t>
            </a:r>
          </a:p>
          <a:p>
            <a:pPr>
              <a:buNone/>
            </a:pPr>
            <a:r>
              <a:rPr lang="cs-CZ" dirty="0"/>
              <a:t>• neřadící znaky počítány indikátory:</a:t>
            </a:r>
          </a:p>
          <a:p>
            <a:pPr>
              <a:buNone/>
            </a:pPr>
            <a:r>
              <a:rPr lang="en-US" dirty="0"/>
              <a:t>– 245 14 $</a:t>
            </a:r>
            <a:r>
              <a:rPr lang="en-US" dirty="0" err="1"/>
              <a:t>aThe</a:t>
            </a:r>
            <a:r>
              <a:rPr lang="en-US" dirty="0"/>
              <a:t> New royal gazette (4=</a:t>
            </a:r>
            <a:r>
              <a:rPr lang="en-US" dirty="0" err="1"/>
              <a:t>the+mezera</a:t>
            </a:r>
            <a:r>
              <a:rPr lang="en-US" dirty="0"/>
              <a:t>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024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Podpole</a:t>
            </a:r>
            <a:endParaRPr lang="cs-CZ" dirty="0"/>
          </a:p>
          <a:p>
            <a:r>
              <a:rPr lang="cs-CZ" b="1" dirty="0"/>
              <a:t>$a Standardní číslo nebo kód (NO)</a:t>
            </a:r>
          </a:p>
          <a:p>
            <a:r>
              <a:rPr lang="pl-PL" dirty="0"/>
              <a:t>$2 Zdroj čísla nebo kódu (NO)</a:t>
            </a:r>
          </a:p>
          <a:p>
            <a:r>
              <a:rPr lang="cs-CZ" dirty="0"/>
              <a:t>$c Dostupnost (NO)</a:t>
            </a:r>
          </a:p>
          <a:p>
            <a:r>
              <a:rPr lang="cs-CZ" dirty="0"/>
              <a:t>$z Zrušené/neplatné standardní číslo</a:t>
            </a:r>
          </a:p>
          <a:p>
            <a:r>
              <a:rPr lang="cs-CZ" dirty="0"/>
              <a:t>nebo kód (O)</a:t>
            </a:r>
          </a:p>
          <a:p>
            <a:r>
              <a:rPr lang="de-DE" dirty="0"/>
              <a:t>024 2 $aM-5-71-00051-1 (</a:t>
            </a:r>
            <a:r>
              <a:rPr lang="de-DE" dirty="0" err="1"/>
              <a:t>vč</a:t>
            </a:r>
            <a:r>
              <a:rPr lang="de-DE" dirty="0"/>
              <a:t>. </a:t>
            </a:r>
            <a:r>
              <a:rPr lang="de-DE" dirty="0" err="1"/>
              <a:t>pomlček</a:t>
            </a:r>
            <a:r>
              <a:rPr lang="de-DE" dirty="0"/>
              <a:t>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040 Zdroj katalogizace (NO)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dirty="0" smtClean="0"/>
              <a:t>Indikátory nejsou definovány</a:t>
            </a:r>
          </a:p>
          <a:p>
            <a:pPr>
              <a:buNone/>
            </a:pPr>
            <a:r>
              <a:rPr lang="cs-CZ" dirty="0" err="1" smtClean="0"/>
              <a:t>Podpole</a:t>
            </a:r>
            <a:endParaRPr lang="cs-CZ" dirty="0"/>
          </a:p>
          <a:p>
            <a:pPr>
              <a:buNone/>
            </a:pPr>
            <a:r>
              <a:rPr lang="cs-CZ" dirty="0"/>
              <a:t>$a Agentura zajišťující původní </a:t>
            </a:r>
            <a:r>
              <a:rPr lang="cs-CZ" dirty="0" smtClean="0"/>
              <a:t>katalogizaci (NO)</a:t>
            </a:r>
            <a:endParaRPr lang="cs-CZ" dirty="0"/>
          </a:p>
          <a:p>
            <a:pPr>
              <a:buNone/>
            </a:pPr>
            <a:r>
              <a:rPr lang="cs-CZ" dirty="0" smtClean="0"/>
              <a:t>$</a:t>
            </a:r>
            <a:r>
              <a:rPr lang="cs-CZ" dirty="0"/>
              <a:t>b Jazyk katalogizace (NO)</a:t>
            </a:r>
          </a:p>
          <a:p>
            <a:pPr>
              <a:buNone/>
            </a:pPr>
            <a:r>
              <a:rPr lang="cs-CZ" dirty="0"/>
              <a:t>$c Agentura převádějící záznam do strojem</a:t>
            </a:r>
          </a:p>
          <a:p>
            <a:pPr>
              <a:buNone/>
            </a:pPr>
            <a:r>
              <a:rPr lang="cs-CZ" dirty="0" smtClean="0"/>
              <a:t>     čitelné </a:t>
            </a:r>
            <a:r>
              <a:rPr lang="cs-CZ" dirty="0"/>
              <a:t>podoby (NO)</a:t>
            </a:r>
          </a:p>
          <a:p>
            <a:pPr>
              <a:buNone/>
            </a:pPr>
            <a:r>
              <a:rPr lang="cs-CZ" dirty="0"/>
              <a:t>$d Agentura, která záznam modifikovala (O)</a:t>
            </a:r>
          </a:p>
          <a:p>
            <a:pPr>
              <a:buNone/>
            </a:pPr>
            <a:r>
              <a:rPr lang="cs-CZ" dirty="0"/>
              <a:t>$e Použitá pravidla popisu (NO) jiná než AACR2, jinak</a:t>
            </a:r>
          </a:p>
          <a:p>
            <a:pPr>
              <a:buNone/>
            </a:pPr>
            <a:r>
              <a:rPr lang="cs-CZ" dirty="0" smtClean="0"/>
              <a:t>      se nezapisuje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040 $</a:t>
            </a:r>
            <a:r>
              <a:rPr lang="cs-CZ" dirty="0" smtClean="0"/>
              <a:t>aABA001$</a:t>
            </a:r>
            <a:r>
              <a:rPr lang="cs-CZ" dirty="0" err="1" smtClean="0"/>
              <a:t>bcze</a:t>
            </a:r>
            <a:r>
              <a:rPr lang="cs-CZ" dirty="0" smtClean="0"/>
              <a:t>$dKLG001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041 Kód jazyka (O)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/>
              <a:t>První </a:t>
            </a:r>
            <a:r>
              <a:rPr lang="cs-CZ" dirty="0" smtClean="0"/>
              <a:t>indikátor: </a:t>
            </a:r>
            <a:r>
              <a:rPr lang="cs-CZ" dirty="0" err="1" smtClean="0"/>
              <a:t>indikátor</a:t>
            </a:r>
            <a:r>
              <a:rPr lang="cs-CZ" dirty="0" smtClean="0"/>
              <a:t> </a:t>
            </a:r>
            <a:r>
              <a:rPr lang="cs-CZ" dirty="0"/>
              <a:t>překladu</a:t>
            </a:r>
          </a:p>
          <a:p>
            <a:pPr>
              <a:buNone/>
            </a:pPr>
            <a:r>
              <a:rPr lang="cs-CZ" dirty="0" smtClean="0"/>
              <a:t> 0 </a:t>
            </a:r>
            <a:r>
              <a:rPr lang="cs-CZ" dirty="0"/>
              <a:t>Popisná jednotka není/neobsahuje překlad</a:t>
            </a:r>
          </a:p>
          <a:p>
            <a:pPr>
              <a:buNone/>
            </a:pPr>
            <a:r>
              <a:rPr lang="pl-PL" dirty="0" smtClean="0"/>
              <a:t> 1 </a:t>
            </a:r>
            <a:r>
              <a:rPr lang="pl-PL" dirty="0"/>
              <a:t>Popisná jednotka je nebo obsahuje překlad</a:t>
            </a:r>
          </a:p>
          <a:p>
            <a:pPr>
              <a:buNone/>
            </a:pPr>
            <a:r>
              <a:rPr lang="cs-CZ" dirty="0"/>
              <a:t>Druhý </a:t>
            </a:r>
            <a:r>
              <a:rPr lang="cs-CZ" dirty="0" smtClean="0"/>
              <a:t>indikátor: </a:t>
            </a:r>
            <a:r>
              <a:rPr lang="cs-CZ" dirty="0" err="1" smtClean="0"/>
              <a:t>kódovník</a:t>
            </a:r>
            <a:r>
              <a:rPr lang="cs-CZ" dirty="0" smtClean="0"/>
              <a:t> </a:t>
            </a:r>
            <a:r>
              <a:rPr lang="cs-CZ" dirty="0"/>
              <a:t>jazyků MARC</a:t>
            </a:r>
          </a:p>
          <a:p>
            <a:pPr>
              <a:buNone/>
            </a:pPr>
            <a:r>
              <a:rPr lang="cs-CZ" b="1" dirty="0" smtClean="0"/>
              <a:t> </a:t>
            </a:r>
            <a:r>
              <a:rPr lang="cs-CZ" dirty="0" smtClean="0"/>
              <a:t># </a:t>
            </a:r>
            <a:r>
              <a:rPr lang="cs-CZ" dirty="0"/>
              <a:t>Hodnota kódů jazyků je převzata</a:t>
            </a:r>
          </a:p>
          <a:p>
            <a:pPr>
              <a:buNone/>
            </a:pPr>
            <a:r>
              <a:rPr lang="cs-CZ" dirty="0" smtClean="0"/>
              <a:t>     z </a:t>
            </a:r>
            <a:r>
              <a:rPr lang="cs-CZ" dirty="0" err="1"/>
              <a:t>kódovníku</a:t>
            </a:r>
            <a:r>
              <a:rPr lang="cs-CZ" dirty="0"/>
              <a:t> MARC</a:t>
            </a:r>
          </a:p>
          <a:p>
            <a:pPr>
              <a:buNone/>
            </a:pPr>
            <a:r>
              <a:rPr lang="pl-PL" dirty="0"/>
              <a:t>7 Zdroj kódů je uveden v podpoli $2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041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l-PL" dirty="0"/>
              <a:t>$a Kód jazyka textu, zvukové stopy</a:t>
            </a:r>
          </a:p>
          <a:p>
            <a:pPr>
              <a:buNone/>
            </a:pPr>
            <a:r>
              <a:rPr lang="cs-CZ" dirty="0"/>
              <a:t>$b Kód jazyka resumé, abstraktu, přepsaného</a:t>
            </a:r>
          </a:p>
          <a:p>
            <a:pPr>
              <a:buNone/>
            </a:pPr>
            <a:r>
              <a:rPr lang="cs-CZ" dirty="0" smtClean="0"/>
              <a:t>      názvu </a:t>
            </a:r>
            <a:r>
              <a:rPr lang="cs-CZ" dirty="0"/>
              <a:t>či podnázvu</a:t>
            </a:r>
          </a:p>
          <a:p>
            <a:pPr>
              <a:buNone/>
            </a:pPr>
            <a:r>
              <a:rPr lang="cs-CZ" dirty="0"/>
              <a:t>$d Kód jazyka zpívaného nebo mluveného slova</a:t>
            </a:r>
          </a:p>
          <a:p>
            <a:pPr>
              <a:buNone/>
            </a:pPr>
            <a:r>
              <a:rPr lang="cs-CZ" dirty="0"/>
              <a:t>$e Kód jazyka libreta</a:t>
            </a:r>
          </a:p>
          <a:p>
            <a:pPr>
              <a:buNone/>
            </a:pPr>
            <a:r>
              <a:rPr lang="cs-CZ" dirty="0"/>
              <a:t>$f Kód jazyka stránky či stránek obsahu</a:t>
            </a:r>
          </a:p>
          <a:p>
            <a:pPr>
              <a:buNone/>
            </a:pPr>
            <a:r>
              <a:rPr lang="cs-CZ" dirty="0"/>
              <a:t>$g Kód jazyka doprovod. textu jiného než libreta</a:t>
            </a:r>
          </a:p>
          <a:p>
            <a:pPr>
              <a:buNone/>
            </a:pPr>
            <a:r>
              <a:rPr lang="cs-CZ" dirty="0"/>
              <a:t>$h Kód jazyka originálu nebo předlohy pro</a:t>
            </a:r>
          </a:p>
          <a:p>
            <a:pPr>
              <a:buNone/>
            </a:pPr>
            <a:r>
              <a:rPr lang="cs-CZ" dirty="0" smtClean="0"/>
              <a:t>       překlad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041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t-BR" dirty="0" smtClean="0"/>
              <a:t>041 1 	</a:t>
            </a:r>
            <a:r>
              <a:rPr lang="pt-BR" b="1" dirty="0" smtClean="0"/>
              <a:t>$a cze $h </a:t>
            </a:r>
            <a:r>
              <a:rPr lang="pt-BR" b="1" dirty="0" smtClean="0"/>
              <a:t>eng</a:t>
            </a:r>
            <a:r>
              <a:rPr lang="cs-CZ" b="1" dirty="0" smtClean="0"/>
              <a:t>  </a:t>
            </a:r>
            <a:r>
              <a:rPr lang="cs-CZ" sz="1800" dirty="0" smtClean="0"/>
              <a:t>(překlad z AJ do češtiny</a:t>
            </a:r>
            <a:r>
              <a:rPr lang="cs-CZ" sz="1800" dirty="0" smtClean="0"/>
              <a:t>)</a:t>
            </a:r>
          </a:p>
          <a:p>
            <a:pPr>
              <a:buNone/>
            </a:pPr>
            <a:endParaRPr lang="cs-CZ" sz="1800" dirty="0" smtClean="0"/>
          </a:p>
          <a:p>
            <a:pPr>
              <a:buNone/>
            </a:pPr>
            <a:r>
              <a:rPr lang="en-US" dirty="0" smtClean="0"/>
              <a:t>041 </a:t>
            </a:r>
            <a:r>
              <a:rPr lang="en-US" dirty="0" smtClean="0"/>
              <a:t>1 	</a:t>
            </a:r>
            <a:r>
              <a:rPr lang="en-US" b="1" dirty="0" smtClean="0"/>
              <a:t>$a </a:t>
            </a:r>
            <a:r>
              <a:rPr lang="en-US" b="1" dirty="0" err="1" smtClean="0"/>
              <a:t>cze</a:t>
            </a:r>
            <a:r>
              <a:rPr lang="en-US" b="1" dirty="0" smtClean="0"/>
              <a:t> $a </a:t>
            </a:r>
            <a:r>
              <a:rPr lang="en-US" b="1" dirty="0" err="1" smtClean="0"/>
              <a:t>jpn</a:t>
            </a:r>
            <a:r>
              <a:rPr lang="en-US" b="1" dirty="0" smtClean="0"/>
              <a:t> $h </a:t>
            </a:r>
            <a:r>
              <a:rPr lang="en-US" b="1" dirty="0" err="1" smtClean="0"/>
              <a:t>jpn</a:t>
            </a:r>
            <a:r>
              <a:rPr lang="en-US" b="1" dirty="0" smtClean="0"/>
              <a:t> </a:t>
            </a:r>
            <a:r>
              <a:rPr lang="cs-CZ" b="1" dirty="0" smtClean="0"/>
              <a:t> </a:t>
            </a:r>
            <a:r>
              <a:rPr lang="cs-CZ" sz="1800" dirty="0" smtClean="0"/>
              <a:t>(souběžný český a japonský text,  český text přeložen z japonštiny</a:t>
            </a:r>
            <a:r>
              <a:rPr lang="cs-CZ" sz="1800" dirty="0" smtClean="0"/>
              <a:t>)</a:t>
            </a:r>
          </a:p>
          <a:p>
            <a:pPr>
              <a:buNone/>
            </a:pPr>
            <a:endParaRPr lang="cs-CZ" sz="1800" dirty="0" smtClean="0"/>
          </a:p>
          <a:p>
            <a:pPr>
              <a:buNone/>
            </a:pPr>
            <a:r>
              <a:rPr lang="pl-PL" dirty="0" smtClean="0"/>
              <a:t>041 0 </a:t>
            </a:r>
            <a:r>
              <a:rPr lang="pl-PL" dirty="0" smtClean="0"/>
              <a:t>	</a:t>
            </a:r>
            <a:r>
              <a:rPr lang="pl-PL" b="1" dirty="0" smtClean="0"/>
              <a:t>$a cze $b eng </a:t>
            </a:r>
            <a:r>
              <a:rPr lang="pl-PL" b="1" dirty="0" smtClean="0"/>
              <a:t> </a:t>
            </a:r>
            <a:r>
              <a:rPr lang="pl-PL" sz="1800" dirty="0" smtClean="0"/>
              <a:t>(český text, anglické resumé)</a:t>
            </a:r>
          </a:p>
          <a:p>
            <a:pPr>
              <a:buNone/>
            </a:pPr>
            <a:endParaRPr lang="pl-PL" sz="1800" dirty="0" smtClean="0"/>
          </a:p>
          <a:p>
            <a:pPr>
              <a:buNone/>
            </a:pPr>
            <a:r>
              <a:rPr lang="cs-CZ" dirty="0" smtClean="0"/>
              <a:t>041 0          </a:t>
            </a:r>
            <a:r>
              <a:rPr lang="pl-PL" b="1" dirty="0" smtClean="0"/>
              <a:t>$a cze </a:t>
            </a:r>
            <a:r>
              <a:rPr lang="pl-PL" b="1" dirty="0" smtClean="0"/>
              <a:t>$a </a:t>
            </a:r>
            <a:r>
              <a:rPr lang="pl-PL" b="1" dirty="0" smtClean="0"/>
              <a:t>eng  </a:t>
            </a:r>
            <a:r>
              <a:rPr lang="pl-PL" sz="1800" dirty="0" smtClean="0"/>
              <a:t>(dvojjazyčný česko-anglický slovník)</a:t>
            </a:r>
            <a:endParaRPr lang="pl-PL" sz="1800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043 Kód geografické oblasti (NO)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Obsahuje kódy geografické oblasti, které odpovídají údajům uváděným v poli 651 či v </a:t>
            </a:r>
            <a:r>
              <a:rPr lang="cs-CZ" dirty="0" err="1" smtClean="0"/>
              <a:t>podpoli</a:t>
            </a:r>
            <a:r>
              <a:rPr lang="cs-CZ" dirty="0" smtClean="0"/>
              <a:t> </a:t>
            </a:r>
            <a:r>
              <a:rPr lang="en-US" dirty="0" smtClean="0"/>
              <a:t>	$</a:t>
            </a:r>
            <a:r>
              <a:rPr lang="cs-CZ" dirty="0" smtClean="0"/>
              <a:t>z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044 Kód země vydání/výroby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Indikátory nejsou definovány</a:t>
            </a:r>
            <a:endParaRPr lang="cs-CZ" dirty="0"/>
          </a:p>
          <a:p>
            <a:pPr>
              <a:buNone/>
            </a:pPr>
            <a:r>
              <a:rPr lang="cs-CZ" dirty="0" smtClean="0"/>
              <a:t> </a:t>
            </a:r>
            <a:r>
              <a:rPr lang="cs-CZ" dirty="0" err="1" smtClean="0"/>
              <a:t>Podpole</a:t>
            </a:r>
            <a:endParaRPr lang="cs-CZ" dirty="0"/>
          </a:p>
          <a:p>
            <a:r>
              <a:rPr lang="cs-CZ" dirty="0"/>
              <a:t>$a Kód země entity vydání/výroby</a:t>
            </a:r>
          </a:p>
          <a:p>
            <a:r>
              <a:rPr lang="cs-CZ" dirty="0"/>
              <a:t>dokumentu (O)</a:t>
            </a:r>
          </a:p>
          <a:p>
            <a:r>
              <a:rPr lang="cs-CZ" dirty="0"/>
              <a:t>$b Kód lokální </a:t>
            </a:r>
            <a:r>
              <a:rPr lang="cs-CZ" dirty="0" err="1"/>
              <a:t>subentity</a:t>
            </a:r>
            <a:r>
              <a:rPr lang="cs-CZ" dirty="0"/>
              <a:t> (O)</a:t>
            </a:r>
          </a:p>
          <a:p>
            <a:r>
              <a:rPr lang="pt-BR" dirty="0"/>
              <a:t>$c ISO kód subentity (O)</a:t>
            </a:r>
          </a:p>
          <a:p>
            <a:r>
              <a:rPr lang="cs-CZ" dirty="0"/>
              <a:t>$2 Zdroj kódu lokální </a:t>
            </a:r>
            <a:r>
              <a:rPr lang="cs-CZ" dirty="0" err="1"/>
              <a:t>subentity</a:t>
            </a:r>
            <a:r>
              <a:rPr lang="cs-CZ" dirty="0"/>
              <a:t> (O)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072 Skupina Konspektu (O)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080 Mezinárodní desetinné třídění (O)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Hlavní záhlaví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100 1 	</a:t>
            </a:r>
            <a:r>
              <a:rPr lang="en-US" sz="2400" b="1" dirty="0" smtClean="0"/>
              <a:t>$7 </a:t>
            </a:r>
            <a:r>
              <a:rPr lang="en-US" sz="2400" b="1" dirty="0" err="1" smtClean="0"/>
              <a:t>kl_us_auth</a:t>
            </a:r>
            <a:r>
              <a:rPr lang="en-US" sz="2400" b="1" dirty="0" smtClean="0"/>
              <a:t>*p0085620 $a </a:t>
            </a:r>
            <a:r>
              <a:rPr lang="en-US" sz="2400" b="1" dirty="0" err="1" smtClean="0"/>
              <a:t>Dvořák</a:t>
            </a:r>
            <a:r>
              <a:rPr lang="en-US" sz="2400" b="1" dirty="0" smtClean="0"/>
              <a:t>, Jan, $d 1951- $4 </a:t>
            </a:r>
            <a:r>
              <a:rPr lang="en-US" sz="2400" b="1" dirty="0" err="1" smtClean="0"/>
              <a:t>aut</a:t>
            </a:r>
            <a:endParaRPr lang="cs-CZ" sz="2400" b="1" dirty="0" smtClean="0"/>
          </a:p>
          <a:p>
            <a:pPr>
              <a:buNone/>
            </a:pPr>
            <a:r>
              <a:rPr lang="en-US" sz="2400" dirty="0" smtClean="0"/>
              <a:t>100 1 	</a:t>
            </a:r>
            <a:r>
              <a:rPr lang="en-US" sz="2400" b="1" dirty="0" smtClean="0"/>
              <a:t>$7 </a:t>
            </a:r>
            <a:r>
              <a:rPr lang="en-US" sz="2400" b="1" dirty="0" err="1" smtClean="0"/>
              <a:t>kl_us_auth</a:t>
            </a:r>
            <a:r>
              <a:rPr lang="en-US" sz="2400" b="1" dirty="0" smtClean="0"/>
              <a:t>*p0103088 $a </a:t>
            </a:r>
            <a:r>
              <a:rPr lang="en-US" sz="2400" b="1" dirty="0" err="1" smtClean="0"/>
              <a:t>Netval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Miroslav</a:t>
            </a:r>
            <a:r>
              <a:rPr lang="en-US" sz="2400" b="1" dirty="0" smtClean="0"/>
              <a:t> $4 </a:t>
            </a:r>
            <a:r>
              <a:rPr lang="en-US" sz="2400" b="1" dirty="0" err="1" smtClean="0"/>
              <a:t>aut</a:t>
            </a:r>
            <a:endParaRPr lang="cs-CZ" sz="2400" b="1" dirty="0" smtClean="0"/>
          </a:p>
          <a:p>
            <a:pPr>
              <a:buNone/>
            </a:pPr>
            <a:endParaRPr lang="cs-CZ" sz="2400" b="1" dirty="0" smtClean="0"/>
          </a:p>
          <a:p>
            <a:pPr>
              <a:buNone/>
            </a:pPr>
            <a:r>
              <a:rPr lang="en-US" sz="2400" dirty="0" smtClean="0"/>
              <a:t>110 2 	</a:t>
            </a:r>
            <a:r>
              <a:rPr lang="en-US" sz="2400" b="1" dirty="0" smtClean="0"/>
              <a:t>$7 </a:t>
            </a:r>
            <a:r>
              <a:rPr lang="en-US" sz="2400" b="1" dirty="0" err="1" smtClean="0"/>
              <a:t>kl_us_auth</a:t>
            </a:r>
            <a:r>
              <a:rPr lang="en-US" sz="2400" b="1" dirty="0" smtClean="0"/>
              <a:t>*k0002613 $a </a:t>
            </a:r>
            <a:r>
              <a:rPr lang="en-US" sz="2400" b="1" dirty="0" err="1" smtClean="0"/>
              <a:t>SHOCart</a:t>
            </a:r>
            <a:r>
              <a:rPr lang="en-US" sz="2400" b="1" dirty="0" smtClean="0"/>
              <a:t> (firma)</a:t>
            </a:r>
            <a:endParaRPr lang="cs-CZ" sz="2400" b="1" dirty="0" smtClean="0"/>
          </a:p>
          <a:p>
            <a:pPr>
              <a:buNone/>
            </a:pPr>
            <a:endParaRPr lang="cs-CZ" sz="2400" b="1" dirty="0" smtClean="0"/>
          </a:p>
          <a:p>
            <a:pPr>
              <a:buNone/>
            </a:pPr>
            <a:r>
              <a:rPr lang="en-US" sz="2400" dirty="0" smtClean="0"/>
              <a:t>111 2 	</a:t>
            </a:r>
            <a:r>
              <a:rPr lang="en-US" sz="2400" b="1" dirty="0" smtClean="0"/>
              <a:t>$a </a:t>
            </a:r>
            <a:r>
              <a:rPr lang="en-US" sz="2400" b="1" dirty="0" err="1" smtClean="0"/>
              <a:t>Pohybové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aktivity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ve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vědě</a:t>
            </a:r>
            <a:r>
              <a:rPr lang="en-US" sz="2400" b="1" dirty="0" smtClean="0"/>
              <a:t> a </a:t>
            </a:r>
            <a:r>
              <a:rPr lang="en-US" sz="2400" b="1" dirty="0" err="1" smtClean="0"/>
              <a:t>praxi</a:t>
            </a:r>
            <a:r>
              <a:rPr lang="en-US" sz="2400" b="1" dirty="0" smtClean="0"/>
              <a:t> $d (2014 : $c </a:t>
            </a:r>
            <a:r>
              <a:rPr lang="en-US" sz="2400" b="1" dirty="0" err="1" smtClean="0"/>
              <a:t>Praha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Česko</a:t>
            </a:r>
            <a:r>
              <a:rPr lang="en-US" sz="2400" b="1" dirty="0" smtClean="0"/>
              <a:t>) $7 kn20140818014</a:t>
            </a:r>
            <a:endParaRPr lang="cs-CZ" sz="2400" b="1" dirty="0" smtClean="0"/>
          </a:p>
          <a:p>
            <a:pPr>
              <a:buNone/>
            </a:pPr>
            <a:endParaRPr lang="cs-CZ" sz="2400" b="1" dirty="0" smtClean="0"/>
          </a:p>
          <a:p>
            <a:pPr>
              <a:buNone/>
            </a:pPr>
            <a:r>
              <a:rPr lang="en-US" sz="2400" dirty="0" smtClean="0"/>
              <a:t>130 0 	</a:t>
            </a:r>
            <a:r>
              <a:rPr lang="en-US" sz="2400" b="1" dirty="0" smtClean="0"/>
              <a:t>$a </a:t>
            </a:r>
            <a:r>
              <a:rPr lang="en-US" sz="2400" b="1" dirty="0" err="1" smtClean="0"/>
              <a:t>Berní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rula</a:t>
            </a:r>
            <a:r>
              <a:rPr lang="en-US" sz="2400" b="1" dirty="0" smtClean="0"/>
              <a:t> (1654) $7 unn2013797048 </a:t>
            </a:r>
            <a:endParaRPr lang="cs-CZ" sz="2400" b="1" dirty="0" smtClean="0"/>
          </a:p>
          <a:p>
            <a:pPr>
              <a:buNone/>
            </a:pP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UNIMARC x MARC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23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UNIMARC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MARC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Blok kódovaných údajů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1xx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0xx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Blok popisných údajů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2xx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2xx, 3xx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Blok poznámek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3xx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5xx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Blok propojovacích polí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4xx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7xx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Blok předmětové analýzy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6xx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0xx, 6xx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Blok intelektuální odpovědnosti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7xx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1xx (HZ) 7xx (VZ)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Blok zdrojových informací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8xx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0xx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210 Zkrácený název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buNone/>
            </a:pPr>
            <a:r>
              <a:rPr lang="cs-CZ" sz="2800" dirty="0" smtClean="0"/>
              <a:t>1. indikátor – vedlejší názvové záhlaví</a:t>
            </a:r>
          </a:p>
          <a:p>
            <a:pPr lvl="2">
              <a:lnSpc>
                <a:spcPct val="90000"/>
              </a:lnSpc>
            </a:pPr>
            <a:r>
              <a:rPr lang="cs-CZ" sz="2000" dirty="0" smtClean="0"/>
              <a:t>0  negeneruje se</a:t>
            </a:r>
          </a:p>
          <a:p>
            <a:pPr lvl="2">
              <a:lnSpc>
                <a:spcPct val="90000"/>
              </a:lnSpc>
            </a:pPr>
            <a:r>
              <a:rPr lang="cs-CZ" sz="2000" dirty="0" smtClean="0"/>
              <a:t>1  generuje se</a:t>
            </a:r>
          </a:p>
          <a:p>
            <a:pPr>
              <a:lnSpc>
                <a:spcPct val="90000"/>
              </a:lnSpc>
              <a:buNone/>
            </a:pPr>
            <a:r>
              <a:rPr lang="cs-CZ" sz="2800" dirty="0" smtClean="0"/>
              <a:t>2. indikátor – typ názvu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# </a:t>
            </a:r>
            <a:r>
              <a:rPr lang="cs-CZ" sz="2000" dirty="0" smtClean="0"/>
              <a:t> </a:t>
            </a:r>
            <a:r>
              <a:rPr lang="en-US" sz="2000" dirty="0" smtClean="0"/>
              <a:t>z</a:t>
            </a:r>
            <a:r>
              <a:rPr lang="cs-CZ" sz="2000" dirty="0" smtClean="0"/>
              <a:t>krácený klíčový název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0 </a:t>
            </a:r>
            <a:r>
              <a:rPr lang="cs-CZ" sz="2000" dirty="0" smtClean="0"/>
              <a:t> jiný zkrácený název</a:t>
            </a:r>
          </a:p>
          <a:p>
            <a:pPr>
              <a:lnSpc>
                <a:spcPct val="90000"/>
              </a:lnSpc>
              <a:buNone/>
            </a:pPr>
            <a:r>
              <a:rPr lang="en-US" sz="2800" dirty="0" smtClean="0"/>
              <a:t>$a</a:t>
            </a:r>
            <a:r>
              <a:rPr lang="cs-CZ" sz="2800" dirty="0" smtClean="0"/>
              <a:t> zkrácený název (především klíčový název, 	spíše výjimečně zkrácené názvy doplněné/vytvořené katalogizační agenturou</a:t>
            </a:r>
            <a:endParaRPr lang="en-US" sz="2800" dirty="0" smtClean="0"/>
          </a:p>
          <a:p>
            <a:pPr>
              <a:lnSpc>
                <a:spcPct val="90000"/>
              </a:lnSpc>
              <a:buNone/>
            </a:pPr>
            <a:r>
              <a:rPr lang="en-US" sz="2800" dirty="0" smtClean="0"/>
              <a:t>$b</a:t>
            </a:r>
            <a:r>
              <a:rPr lang="cs-CZ" sz="2800" dirty="0" smtClean="0"/>
              <a:t> kvalifikátor (jen je-li součástí úplného klíčového názvu)</a:t>
            </a:r>
            <a:endParaRPr lang="en-US" sz="2800" dirty="0" smtClean="0"/>
          </a:p>
          <a:p>
            <a:pPr>
              <a:lnSpc>
                <a:spcPct val="90000"/>
              </a:lnSpc>
              <a:buNone/>
            </a:pPr>
            <a:r>
              <a:rPr lang="en-US" sz="2800" dirty="0" smtClean="0"/>
              <a:t>$2</a:t>
            </a:r>
            <a:r>
              <a:rPr lang="cs-CZ" sz="2800" dirty="0" smtClean="0"/>
              <a:t> zdroj záhlaví (kód seznamu názvů; především 	při 2. indikátoru hodnoty 0)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222 Klíčový název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cs-CZ" dirty="0" smtClean="0"/>
              <a:t>1. indikátor – nedefinován</a:t>
            </a:r>
          </a:p>
          <a:p>
            <a:pPr>
              <a:lnSpc>
                <a:spcPct val="90000"/>
              </a:lnSpc>
              <a:buNone/>
            </a:pPr>
            <a:r>
              <a:rPr lang="cs-CZ" dirty="0" smtClean="0"/>
              <a:t>2. indikátor – vyloučení znaků z řazení</a:t>
            </a:r>
          </a:p>
          <a:p>
            <a:pPr lvl="2">
              <a:lnSpc>
                <a:spcPct val="90000"/>
              </a:lnSpc>
            </a:pPr>
            <a:r>
              <a:rPr lang="cs-CZ" dirty="0" smtClean="0"/>
              <a:t>0-9  počet vyloučených znaků</a:t>
            </a:r>
          </a:p>
          <a:p>
            <a:pPr>
              <a:lnSpc>
                <a:spcPct val="90000"/>
              </a:lnSpc>
              <a:buNone/>
            </a:pPr>
            <a:r>
              <a:rPr lang="en-US" dirty="0" smtClean="0"/>
              <a:t>$a</a:t>
            </a:r>
            <a:r>
              <a:rPr lang="cs-CZ" dirty="0" smtClean="0"/>
              <a:t> klíčový název (seriálu)</a:t>
            </a:r>
            <a:endParaRPr lang="en-US" dirty="0" smtClean="0"/>
          </a:p>
          <a:p>
            <a:pPr>
              <a:lnSpc>
                <a:spcPct val="90000"/>
              </a:lnSpc>
              <a:buNone/>
            </a:pPr>
            <a:r>
              <a:rPr lang="en-US" dirty="0" smtClean="0"/>
              <a:t>$b</a:t>
            </a:r>
            <a:r>
              <a:rPr lang="cs-CZ" dirty="0" smtClean="0"/>
              <a:t> kvalifikátor (doplňuje se v případě 	potřeby za účelem nezaměnitelnosti)</a:t>
            </a:r>
          </a:p>
          <a:p>
            <a:pPr>
              <a:lnSpc>
                <a:spcPct val="90000"/>
              </a:lnSpc>
              <a:buNone/>
            </a:pPr>
            <a:r>
              <a:rPr lang="cs-CZ" dirty="0" smtClean="0"/>
              <a:t>222 </a:t>
            </a:r>
            <a:r>
              <a:rPr lang="en-US" dirty="0" smtClean="0"/>
              <a:t>#</a:t>
            </a:r>
            <a:r>
              <a:rPr lang="cs-CZ" dirty="0" smtClean="0"/>
              <a:t>0 $</a:t>
            </a:r>
            <a:r>
              <a:rPr lang="cs-CZ" dirty="0" err="1" smtClean="0"/>
              <a:t>aEconomic</a:t>
            </a:r>
            <a:r>
              <a:rPr lang="cs-CZ" dirty="0" smtClean="0"/>
              <a:t> </a:t>
            </a:r>
            <a:r>
              <a:rPr lang="cs-CZ" dirty="0" err="1" smtClean="0"/>
              <a:t>education</a:t>
            </a:r>
            <a:r>
              <a:rPr lang="cs-CZ" dirty="0" smtClean="0"/>
              <a:t> bulletin 			$b(London)</a:t>
            </a:r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240 Unifikovaný název </a:t>
            </a:r>
            <a:br>
              <a:rPr lang="cs-CZ" dirty="0" smtClean="0"/>
            </a:br>
            <a:r>
              <a:rPr lang="cs-CZ" dirty="0" smtClean="0"/>
              <a:t>(vedlejší záhlaví)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cs-CZ" sz="2800" dirty="0" smtClean="0"/>
              <a:t>1. indikátor – název se tiskne nebo zobrazuje</a:t>
            </a:r>
          </a:p>
          <a:p>
            <a:pPr lvl="2">
              <a:lnSpc>
                <a:spcPct val="90000"/>
              </a:lnSpc>
            </a:pPr>
            <a:r>
              <a:rPr lang="cs-CZ" sz="2000" dirty="0" smtClean="0"/>
              <a:t>0  netiskne ani nezobrazuje</a:t>
            </a:r>
          </a:p>
          <a:p>
            <a:pPr lvl="2">
              <a:lnSpc>
                <a:spcPct val="90000"/>
              </a:lnSpc>
            </a:pPr>
            <a:r>
              <a:rPr lang="cs-CZ" sz="2000" dirty="0" smtClean="0"/>
              <a:t>1  tiskne nebo zobrazuje</a:t>
            </a:r>
          </a:p>
          <a:p>
            <a:pPr>
              <a:lnSpc>
                <a:spcPct val="90000"/>
              </a:lnSpc>
            </a:pPr>
            <a:r>
              <a:rPr lang="cs-CZ" sz="2800" dirty="0" smtClean="0"/>
              <a:t>2. indikátor – vyloučení znaků z řazení</a:t>
            </a:r>
          </a:p>
          <a:p>
            <a:pPr lvl="2">
              <a:lnSpc>
                <a:spcPct val="90000"/>
              </a:lnSpc>
            </a:pPr>
            <a:r>
              <a:rPr lang="cs-CZ" sz="2000" dirty="0" smtClean="0"/>
              <a:t>0-9  počet vyloučených znaků</a:t>
            </a:r>
          </a:p>
          <a:p>
            <a:pPr>
              <a:lnSpc>
                <a:spcPct val="90000"/>
              </a:lnSpc>
            </a:pPr>
            <a:r>
              <a:rPr lang="cs-CZ" sz="2800" dirty="0" smtClean="0"/>
              <a:t>používá se, </a:t>
            </a:r>
            <a:r>
              <a:rPr lang="cs-CZ" sz="2800" dirty="0" smtClean="0">
                <a:solidFill>
                  <a:schemeClr val="folHlink"/>
                </a:solidFill>
              </a:rPr>
              <a:t>je-li</a:t>
            </a:r>
            <a:r>
              <a:rPr lang="cs-CZ" sz="2800" dirty="0" smtClean="0"/>
              <a:t> zapsáno hlavní záhlaví v </a:t>
            </a:r>
            <a:r>
              <a:rPr lang="cs-CZ" sz="2800" dirty="0" smtClean="0">
                <a:solidFill>
                  <a:schemeClr val="folHlink"/>
                </a:solidFill>
              </a:rPr>
              <a:t>1XX</a:t>
            </a:r>
          </a:p>
          <a:p>
            <a:pPr>
              <a:lnSpc>
                <a:spcPct val="90000"/>
              </a:lnSpc>
            </a:pPr>
            <a:r>
              <a:rPr lang="cs-CZ" sz="2800" dirty="0" err="1" smtClean="0"/>
              <a:t>podpole</a:t>
            </a:r>
            <a:r>
              <a:rPr lang="cs-CZ" sz="2800" dirty="0" smtClean="0"/>
              <a:t> stejná jako u pole 130 Unifikovaný název 	– hlavní záhlaví, rozpis podpolí viz X30 	Unifikované názvy všeobecně</a:t>
            </a:r>
          </a:p>
          <a:p>
            <a:pPr>
              <a:lnSpc>
                <a:spcPct val="90000"/>
              </a:lnSpc>
            </a:pPr>
            <a:r>
              <a:rPr lang="cs-CZ" sz="2800" dirty="0" smtClean="0"/>
              <a:t>nejběžnější </a:t>
            </a:r>
            <a:r>
              <a:rPr lang="cs-CZ" sz="2800" dirty="0" err="1" smtClean="0"/>
              <a:t>podpole</a:t>
            </a:r>
            <a:r>
              <a:rPr lang="cs-CZ" sz="2800" dirty="0" smtClean="0"/>
              <a:t>: </a:t>
            </a:r>
            <a:r>
              <a:rPr lang="en-US" sz="2800" dirty="0" smtClean="0"/>
              <a:t>$a</a:t>
            </a:r>
            <a:r>
              <a:rPr lang="cs-CZ" sz="2800" dirty="0" smtClean="0"/>
              <a:t> unifikovaný název a </a:t>
            </a:r>
            <a:r>
              <a:rPr lang="en-US" sz="2800" dirty="0" smtClean="0"/>
              <a:t>$</a:t>
            </a:r>
            <a:r>
              <a:rPr lang="cs-CZ" sz="2800" dirty="0" smtClean="0"/>
              <a:t>l jazyk díla </a:t>
            </a:r>
          </a:p>
          <a:p>
            <a:pPr>
              <a:lnSpc>
                <a:spcPct val="90000"/>
              </a:lnSpc>
            </a:pPr>
            <a:r>
              <a:rPr lang="cs-CZ" sz="2800" dirty="0" smtClean="0"/>
              <a:t>zobrazuje se v hranatých závorkách generovaných systémem </a:t>
            </a:r>
            <a:endParaRPr lang="cs-CZ" sz="2800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 na 240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110 1 	$a </a:t>
            </a:r>
            <a:r>
              <a:rPr lang="en-US" sz="2800" dirty="0" err="1" smtClean="0"/>
              <a:t>Česko</a:t>
            </a:r>
            <a:r>
              <a:rPr lang="en-US" sz="2800" dirty="0" smtClean="0"/>
              <a:t> $7 ge128065 </a:t>
            </a:r>
          </a:p>
          <a:p>
            <a:r>
              <a:rPr lang="pt-BR" sz="2800" dirty="0" smtClean="0"/>
              <a:t>240 10	</a:t>
            </a:r>
            <a:r>
              <a:rPr lang="pt-BR" sz="2800" b="1" dirty="0" smtClean="0"/>
              <a:t>$a Trestní zákoník (2009, novela 2013) </a:t>
            </a:r>
          </a:p>
          <a:p>
            <a:r>
              <a:rPr lang="en-US" sz="2800" dirty="0" smtClean="0"/>
              <a:t>245 10	$a </a:t>
            </a:r>
            <a:r>
              <a:rPr lang="en-US" sz="2800" dirty="0" err="1" smtClean="0"/>
              <a:t>Úplné</a:t>
            </a:r>
            <a:r>
              <a:rPr lang="en-US" sz="2800" dirty="0" smtClean="0"/>
              <a:t> </a:t>
            </a:r>
            <a:r>
              <a:rPr lang="en-US" sz="2800" dirty="0" err="1" smtClean="0"/>
              <a:t>znění</a:t>
            </a:r>
            <a:r>
              <a:rPr lang="en-US" sz="2800" dirty="0" smtClean="0"/>
              <a:t> </a:t>
            </a:r>
            <a:r>
              <a:rPr lang="en-US" sz="2800" dirty="0" err="1" smtClean="0"/>
              <a:t>zákona</a:t>
            </a:r>
            <a:r>
              <a:rPr lang="en-US" sz="2800" dirty="0" smtClean="0"/>
              <a:t> č. 40/2009 Sb., </a:t>
            </a:r>
            <a:r>
              <a:rPr lang="en-US" sz="2800" dirty="0" err="1" smtClean="0"/>
              <a:t>trestní</a:t>
            </a:r>
            <a:r>
              <a:rPr lang="en-US" sz="2800" dirty="0" smtClean="0"/>
              <a:t> </a:t>
            </a:r>
            <a:r>
              <a:rPr lang="en-US" sz="2800" dirty="0" err="1" smtClean="0"/>
              <a:t>zákoník</a:t>
            </a:r>
            <a:endParaRPr lang="cs-CZ" sz="2800" dirty="0" smtClean="0"/>
          </a:p>
          <a:p>
            <a:endParaRPr lang="cs-CZ" sz="2800" dirty="0" smtClean="0"/>
          </a:p>
          <a:p>
            <a:r>
              <a:rPr lang="en-US" sz="2800" dirty="0" smtClean="0"/>
              <a:t>100 1 	$7 </a:t>
            </a:r>
            <a:r>
              <a:rPr lang="en-US" sz="2800" dirty="0" err="1" smtClean="0"/>
              <a:t>kl_us_auth</a:t>
            </a:r>
            <a:r>
              <a:rPr lang="en-US" sz="2800" dirty="0" smtClean="0"/>
              <a:t>*p0000466 $a Christie, Agatha, $d 1890-1976 $4 </a:t>
            </a:r>
            <a:r>
              <a:rPr lang="en-US" sz="2800" dirty="0" err="1" smtClean="0"/>
              <a:t>aut</a:t>
            </a:r>
            <a:r>
              <a:rPr lang="en-US" sz="2800" dirty="0" smtClean="0"/>
              <a:t> </a:t>
            </a:r>
          </a:p>
          <a:p>
            <a:r>
              <a:rPr lang="en-US" sz="2800" dirty="0" smtClean="0"/>
              <a:t>240 10	</a:t>
            </a:r>
            <a:r>
              <a:rPr lang="en-US" sz="2800" b="1" dirty="0" smtClean="0"/>
              <a:t>$a Murder on the links. $l </a:t>
            </a:r>
            <a:r>
              <a:rPr lang="en-US" sz="2800" b="1" dirty="0" err="1" smtClean="0"/>
              <a:t>Česky</a:t>
            </a:r>
            <a:r>
              <a:rPr lang="en-US" sz="2800" b="1" dirty="0" smtClean="0"/>
              <a:t> </a:t>
            </a:r>
          </a:p>
          <a:p>
            <a:r>
              <a:rPr lang="en-US" sz="2800" dirty="0" smtClean="0"/>
              <a:t>245 10	$a </a:t>
            </a:r>
            <a:r>
              <a:rPr lang="en-US" sz="2800" dirty="0" err="1" smtClean="0"/>
              <a:t>Vražda</a:t>
            </a:r>
            <a:r>
              <a:rPr lang="en-US" sz="2800" dirty="0" smtClean="0"/>
              <a:t> </a:t>
            </a:r>
            <a:r>
              <a:rPr lang="en-US" sz="2800" dirty="0" err="1" smtClean="0"/>
              <a:t>na</a:t>
            </a:r>
            <a:r>
              <a:rPr lang="en-US" sz="2800" dirty="0" smtClean="0"/>
              <a:t> </a:t>
            </a:r>
            <a:r>
              <a:rPr lang="en-US" sz="2800" dirty="0" err="1" smtClean="0"/>
              <a:t>golfovém</a:t>
            </a:r>
            <a:r>
              <a:rPr lang="en-US" sz="2800" dirty="0" smtClean="0"/>
              <a:t> </a:t>
            </a:r>
            <a:r>
              <a:rPr lang="en-US" sz="2800" dirty="0" err="1" smtClean="0"/>
              <a:t>hřišti</a:t>
            </a:r>
            <a:r>
              <a:rPr lang="en-US" sz="2800" dirty="0" smtClean="0"/>
              <a:t> / $c Agatha Christie ; [</a:t>
            </a:r>
            <a:r>
              <a:rPr lang="en-US" sz="2800" dirty="0" err="1" smtClean="0"/>
              <a:t>přeložila</a:t>
            </a:r>
            <a:r>
              <a:rPr lang="en-US" sz="2800" dirty="0" smtClean="0"/>
              <a:t> </a:t>
            </a:r>
            <a:r>
              <a:rPr lang="en-US" sz="2800" dirty="0" err="1" smtClean="0"/>
              <a:t>Edda</a:t>
            </a:r>
            <a:r>
              <a:rPr lang="en-US" sz="2800" dirty="0" smtClean="0"/>
              <a:t> </a:t>
            </a:r>
            <a:r>
              <a:rPr lang="en-US" sz="2800" dirty="0" err="1" smtClean="0"/>
              <a:t>Němcová</a:t>
            </a:r>
            <a:r>
              <a:rPr lang="en-US" sz="2800" dirty="0" smtClean="0"/>
              <a:t>] </a:t>
            </a:r>
          </a:p>
          <a:p>
            <a:endParaRPr lang="cs-CZ" sz="2800" dirty="0" smtClean="0"/>
          </a:p>
          <a:p>
            <a:endParaRPr lang="cs-CZ" b="1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242 Překlad názvu dodaný katalogizační agenturou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None/>
            </a:pPr>
            <a:r>
              <a:rPr lang="cs-CZ" sz="2800" dirty="0" smtClean="0"/>
              <a:t>1. indikátor – vedlejší názvové záhlaví</a:t>
            </a:r>
          </a:p>
          <a:p>
            <a:pPr lvl="2">
              <a:lnSpc>
                <a:spcPct val="90000"/>
              </a:lnSpc>
            </a:pPr>
            <a:r>
              <a:rPr lang="cs-CZ" sz="2000" dirty="0" smtClean="0"/>
              <a:t>0  negeneruje se</a:t>
            </a:r>
          </a:p>
          <a:p>
            <a:pPr lvl="2">
              <a:lnSpc>
                <a:spcPct val="90000"/>
              </a:lnSpc>
            </a:pPr>
            <a:r>
              <a:rPr lang="cs-CZ" sz="2000" dirty="0" smtClean="0"/>
              <a:t>1  generuje se</a:t>
            </a:r>
          </a:p>
          <a:p>
            <a:pPr>
              <a:lnSpc>
                <a:spcPct val="90000"/>
              </a:lnSpc>
              <a:buNone/>
            </a:pPr>
            <a:r>
              <a:rPr lang="cs-CZ" sz="2800" dirty="0" smtClean="0"/>
              <a:t>2. indikátor – vyloučení znaků z řazení</a:t>
            </a:r>
          </a:p>
          <a:p>
            <a:pPr lvl="2">
              <a:lnSpc>
                <a:spcPct val="90000"/>
              </a:lnSpc>
            </a:pPr>
            <a:r>
              <a:rPr lang="cs-CZ" sz="2000" dirty="0" smtClean="0"/>
              <a:t>0-9  počet vyloučených znaků</a:t>
            </a:r>
          </a:p>
          <a:p>
            <a:pPr>
              <a:lnSpc>
                <a:spcPct val="90000"/>
              </a:lnSpc>
              <a:buNone/>
            </a:pPr>
            <a:r>
              <a:rPr lang="cs-CZ" sz="2800" dirty="0" smtClean="0"/>
              <a:t>obsahuje překlad hlavního názvu uvedeného v poli 245 a jen tehdy, není-li uveden jako souběžný název ve 245; uvádí se pouze velmi výjimečně</a:t>
            </a:r>
          </a:p>
          <a:p>
            <a:pPr>
              <a:lnSpc>
                <a:spcPct val="90000"/>
              </a:lnSpc>
              <a:buNone/>
            </a:pPr>
            <a:r>
              <a:rPr lang="en-US" sz="2800" dirty="0" smtClean="0"/>
              <a:t>$</a:t>
            </a:r>
            <a:r>
              <a:rPr lang="cs-CZ" sz="2800" dirty="0" smtClean="0"/>
              <a:t>a</a:t>
            </a:r>
            <a:r>
              <a:rPr lang="en-US" sz="2800" dirty="0" smtClean="0"/>
              <a:t>$</a:t>
            </a:r>
            <a:r>
              <a:rPr lang="cs-CZ" sz="2800" dirty="0" smtClean="0"/>
              <a:t>b</a:t>
            </a:r>
            <a:r>
              <a:rPr lang="en-US" sz="2800" dirty="0" smtClean="0"/>
              <a:t>$</a:t>
            </a:r>
            <a:r>
              <a:rPr lang="cs-CZ" sz="2800" dirty="0" smtClean="0"/>
              <a:t>c</a:t>
            </a:r>
            <a:r>
              <a:rPr lang="en-US" sz="2800" dirty="0" smtClean="0"/>
              <a:t>$</a:t>
            </a:r>
            <a:r>
              <a:rPr lang="cs-CZ" sz="2800" dirty="0" smtClean="0"/>
              <a:t>h</a:t>
            </a:r>
            <a:r>
              <a:rPr lang="en-US" sz="2800" dirty="0" smtClean="0"/>
              <a:t>$</a:t>
            </a:r>
            <a:r>
              <a:rPr lang="cs-CZ" sz="2800" dirty="0" smtClean="0"/>
              <a:t>n</a:t>
            </a:r>
            <a:r>
              <a:rPr lang="en-US" sz="2800" dirty="0" smtClean="0"/>
              <a:t>$</a:t>
            </a:r>
            <a:r>
              <a:rPr lang="cs-CZ" sz="2800" dirty="0" smtClean="0"/>
              <a:t>p stejná jako v poli 245</a:t>
            </a:r>
          </a:p>
          <a:p>
            <a:pPr>
              <a:lnSpc>
                <a:spcPct val="90000"/>
              </a:lnSpc>
              <a:buNone/>
            </a:pPr>
            <a:r>
              <a:rPr lang="en-US" sz="2800" dirty="0" smtClean="0"/>
              <a:t>$</a:t>
            </a:r>
            <a:r>
              <a:rPr lang="cs-CZ" sz="2800" dirty="0" smtClean="0"/>
              <a:t>y kód jazyka přeloženého názvu</a:t>
            </a:r>
          </a:p>
          <a:p>
            <a:pPr>
              <a:lnSpc>
                <a:spcPct val="90000"/>
              </a:lnSpc>
              <a:buNone/>
            </a:pPr>
            <a:r>
              <a:rPr lang="cs-CZ" sz="2800" dirty="0" smtClean="0"/>
              <a:t>generuje se návěští Překlad originálu: </a:t>
            </a:r>
          </a:p>
          <a:p>
            <a:pPr lvl="2">
              <a:lnSpc>
                <a:spcPct val="90000"/>
              </a:lnSpc>
            </a:pPr>
            <a:r>
              <a:rPr lang="cs-CZ" sz="2000" dirty="0" smtClean="0"/>
              <a:t>(!!! v manuálu chybně návěští)</a:t>
            </a:r>
            <a:endParaRPr lang="cs-CZ" sz="2000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245 Údaje o názvu (včetně odpovědnosti)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1. indikátor – vedlejší názvové záhlaví</a:t>
            </a:r>
          </a:p>
          <a:p>
            <a:pPr lvl="2">
              <a:buNone/>
            </a:pPr>
            <a:r>
              <a:rPr lang="cs-CZ" dirty="0" smtClean="0">
                <a:solidFill>
                  <a:schemeClr val="folHlink"/>
                </a:solidFill>
              </a:rPr>
              <a:t>0  VZ se nevytváří</a:t>
            </a:r>
            <a:r>
              <a:rPr lang="cs-CZ" dirty="0" smtClean="0"/>
              <a:t> – používá se vždy, pokud se v 	záznamu neuvádí záhlaví v poli 1XX = popis 	pod názvem, není hlavní záhlaví</a:t>
            </a:r>
          </a:p>
          <a:p>
            <a:pPr lvl="2">
              <a:buNone/>
            </a:pPr>
            <a:r>
              <a:rPr lang="cs-CZ" dirty="0" smtClean="0">
                <a:solidFill>
                  <a:schemeClr val="folHlink"/>
                </a:solidFill>
              </a:rPr>
              <a:t>1  VZ se vytváří  </a:t>
            </a:r>
            <a:r>
              <a:rPr lang="cs-CZ" dirty="0" smtClean="0"/>
              <a:t>= popis pod hlavním záhlavím 	uvedeným v 1XX</a:t>
            </a:r>
            <a:endParaRPr lang="cs-CZ" dirty="0" smtClean="0">
              <a:solidFill>
                <a:schemeClr val="folHlink"/>
              </a:solidFill>
            </a:endParaRPr>
          </a:p>
          <a:p>
            <a:pPr>
              <a:buNone/>
            </a:pPr>
            <a:r>
              <a:rPr lang="cs-CZ" dirty="0" smtClean="0"/>
              <a:t>2. indikátor – vyloučení znaků z řazení</a:t>
            </a:r>
          </a:p>
          <a:p>
            <a:pPr lvl="2"/>
            <a:r>
              <a:rPr lang="cs-CZ" dirty="0" smtClean="0"/>
              <a:t>0-9  počet vyloučených znaků</a:t>
            </a:r>
            <a:endParaRPr lang="cs-CZ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404664"/>
            <a:ext cx="8820472" cy="6264696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r>
              <a:rPr lang="cs-CZ" dirty="0" err="1" smtClean="0"/>
              <a:t>Podpole</a:t>
            </a:r>
            <a:r>
              <a:rPr lang="cs-CZ" dirty="0" smtClean="0"/>
              <a:t> :</a:t>
            </a:r>
          </a:p>
          <a:p>
            <a:pPr>
              <a:lnSpc>
                <a:spcPct val="90000"/>
              </a:lnSpc>
              <a:buNone/>
            </a:pPr>
            <a:r>
              <a:rPr lang="en-US" dirty="0" smtClean="0"/>
              <a:t>$a</a:t>
            </a:r>
            <a:r>
              <a:rPr lang="cs-CZ" dirty="0" smtClean="0"/>
              <a:t> název – hlavní název a popř. alternativní 	název; </a:t>
            </a:r>
            <a:r>
              <a:rPr lang="cs-CZ" i="1" dirty="0" smtClean="0"/>
              <a:t>neopakovatelné</a:t>
            </a:r>
          </a:p>
          <a:p>
            <a:pPr>
              <a:lnSpc>
                <a:spcPct val="90000"/>
              </a:lnSpc>
              <a:buNone/>
            </a:pPr>
            <a:endParaRPr lang="cs-CZ" i="1" dirty="0" smtClean="0"/>
          </a:p>
          <a:p>
            <a:pPr>
              <a:lnSpc>
                <a:spcPct val="90000"/>
              </a:lnSpc>
              <a:buNone/>
            </a:pPr>
            <a:r>
              <a:rPr lang="en-US" dirty="0" smtClean="0"/>
              <a:t>$b</a:t>
            </a:r>
            <a:r>
              <a:rPr lang="cs-CZ" dirty="0" smtClean="0"/>
              <a:t> další údaje o názvu – souběžné názvy, </a:t>
            </a:r>
            <a:r>
              <a:rPr lang="cs-CZ" dirty="0" err="1" smtClean="0"/>
              <a:t>názvy</a:t>
            </a:r>
            <a:r>
              <a:rPr lang="cs-CZ" dirty="0" smtClean="0"/>
              <a:t> 	dalších děl, podnázvy, tj. údaje až k prvnímu 	údaji o odpovědnosti nebo číslu či názvu části; 	</a:t>
            </a:r>
            <a:r>
              <a:rPr lang="cs-CZ" i="1" dirty="0" smtClean="0"/>
              <a:t>neopakovatelné</a:t>
            </a:r>
            <a:r>
              <a:rPr lang="cs-CZ" dirty="0" smtClean="0"/>
              <a:t> </a:t>
            </a:r>
          </a:p>
          <a:p>
            <a:pPr>
              <a:lnSpc>
                <a:spcPct val="90000"/>
              </a:lnSpc>
              <a:buNone/>
            </a:pPr>
            <a:endParaRPr lang="cs-CZ" dirty="0" smtClean="0"/>
          </a:p>
          <a:p>
            <a:pPr>
              <a:lnSpc>
                <a:spcPct val="90000"/>
              </a:lnSpc>
              <a:buNone/>
            </a:pPr>
            <a:r>
              <a:rPr lang="en-US" dirty="0" smtClean="0"/>
              <a:t>$</a:t>
            </a:r>
            <a:r>
              <a:rPr lang="cs-CZ" dirty="0" smtClean="0"/>
              <a:t>c údaj o odpovědnosti atd. – první údaj o 	odpovědnosti a všechny údaje následující za 	prvním lomítkem; </a:t>
            </a:r>
            <a:r>
              <a:rPr lang="cs-CZ" i="1" dirty="0" smtClean="0"/>
              <a:t>neopakovatelné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4294967295"/>
          </p:nvPr>
        </p:nvSpPr>
        <p:spPr>
          <a:xfrm>
            <a:off x="0" y="188640"/>
            <a:ext cx="9144000" cy="66693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$</a:t>
            </a:r>
            <a:r>
              <a:rPr lang="cs-CZ" dirty="0" smtClean="0"/>
              <a:t>h obecné označení druhu dokumentu</a:t>
            </a:r>
            <a:r>
              <a:rPr lang="en-US" dirty="0" smtClean="0"/>
              <a:t> </a:t>
            </a:r>
            <a:r>
              <a:rPr lang="cs-CZ" dirty="0" smtClean="0"/>
              <a:t>– 	následuje za hlavním názvem v 	hranatých 	závorkách, u tištěných monografií se neuvádí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en-US" dirty="0" smtClean="0"/>
              <a:t>$</a:t>
            </a:r>
            <a:r>
              <a:rPr lang="cs-CZ" dirty="0" smtClean="0"/>
              <a:t>n číslo části/sekce díla – číselné nebo abecední 	označení části dokumentu; opakovatelné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en-US" dirty="0" smtClean="0"/>
              <a:t>$</a:t>
            </a:r>
            <a:r>
              <a:rPr lang="cs-CZ" dirty="0" smtClean="0"/>
              <a:t>p název</a:t>
            </a:r>
            <a:r>
              <a:rPr lang="en-US" dirty="0" smtClean="0"/>
              <a:t> </a:t>
            </a:r>
            <a:r>
              <a:rPr lang="cs-CZ" dirty="0" smtClean="0"/>
              <a:t>části/sekce díla – opakovatelné</a:t>
            </a:r>
          </a:p>
          <a:p>
            <a:pPr>
              <a:buNone/>
            </a:pPr>
            <a:r>
              <a:rPr lang="cs-CZ" dirty="0" smtClean="0"/>
              <a:t>jednotlivá </a:t>
            </a:r>
            <a:r>
              <a:rPr lang="cs-CZ" dirty="0" err="1" smtClean="0"/>
              <a:t>podpole</a:t>
            </a:r>
            <a:r>
              <a:rPr lang="cs-CZ" dirty="0" smtClean="0"/>
              <a:t> ukončena interpunkcí podle 	typu následujícího údaje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245 Příklady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245 10	$a </a:t>
            </a:r>
            <a:r>
              <a:rPr lang="en-US" sz="2400" dirty="0" err="1" smtClean="0"/>
              <a:t>Kutná</a:t>
            </a:r>
            <a:r>
              <a:rPr lang="en-US" sz="2400" dirty="0" smtClean="0"/>
              <a:t> </a:t>
            </a:r>
            <a:r>
              <a:rPr lang="en-US" sz="2400" dirty="0" err="1" smtClean="0"/>
              <a:t>Hora</a:t>
            </a:r>
            <a:r>
              <a:rPr lang="en-US" sz="2400" dirty="0" smtClean="0"/>
              <a:t> v XV. a XVI. </a:t>
            </a:r>
            <a:r>
              <a:rPr lang="en-US" sz="2400" dirty="0" err="1" smtClean="0"/>
              <a:t>století</a:t>
            </a:r>
            <a:r>
              <a:rPr lang="en-US" sz="2400" dirty="0" smtClean="0"/>
              <a:t> : $b </a:t>
            </a:r>
            <a:r>
              <a:rPr lang="en-US" sz="2400" dirty="0" err="1" smtClean="0"/>
              <a:t>řada</a:t>
            </a:r>
            <a:r>
              <a:rPr lang="en-US" sz="2400" dirty="0" smtClean="0"/>
              <a:t> </a:t>
            </a:r>
            <a:r>
              <a:rPr lang="en-US" sz="2400" dirty="0" err="1" smtClean="0"/>
              <a:t>obrazů</a:t>
            </a:r>
            <a:r>
              <a:rPr lang="en-US" sz="2400" dirty="0" smtClean="0"/>
              <a:t>, </a:t>
            </a:r>
            <a:r>
              <a:rPr lang="en-US" sz="2400" dirty="0" err="1" smtClean="0"/>
              <a:t>pojednání</a:t>
            </a:r>
            <a:r>
              <a:rPr lang="en-US" sz="2400" dirty="0" smtClean="0"/>
              <a:t> a </a:t>
            </a:r>
            <a:r>
              <a:rPr lang="en-US" sz="2400" dirty="0" err="1" smtClean="0"/>
              <a:t>črt</a:t>
            </a:r>
            <a:r>
              <a:rPr lang="en-US" sz="2400" dirty="0" smtClean="0"/>
              <a:t> z </a:t>
            </a:r>
            <a:r>
              <a:rPr lang="en-US" sz="2400" dirty="0" err="1" smtClean="0"/>
              <a:t>kulturních</a:t>
            </a:r>
            <a:r>
              <a:rPr lang="en-US" sz="2400" dirty="0" smtClean="0"/>
              <a:t> a </a:t>
            </a:r>
            <a:r>
              <a:rPr lang="en-US" sz="2400" dirty="0" err="1" smtClean="0"/>
              <a:t>politických</a:t>
            </a:r>
            <a:r>
              <a:rPr lang="en-US" sz="2400" dirty="0" smtClean="0"/>
              <a:t> </a:t>
            </a:r>
            <a:r>
              <a:rPr lang="en-US" sz="2400" dirty="0" err="1" smtClean="0"/>
              <a:t>dějin</a:t>
            </a:r>
            <a:r>
              <a:rPr lang="en-US" sz="2400" dirty="0" smtClean="0"/>
              <a:t> </a:t>
            </a:r>
            <a:r>
              <a:rPr lang="en-US" sz="2400" dirty="0" err="1" smtClean="0"/>
              <a:t>kutnohorských</a:t>
            </a:r>
            <a:r>
              <a:rPr lang="en-US" sz="2400" dirty="0" smtClean="0"/>
              <a:t> / $c </a:t>
            </a:r>
            <a:r>
              <a:rPr lang="en-US" sz="2400" dirty="0" err="1" smtClean="0"/>
              <a:t>dle</a:t>
            </a:r>
            <a:r>
              <a:rPr lang="en-US" sz="2400" dirty="0" smtClean="0"/>
              <a:t> </a:t>
            </a:r>
            <a:r>
              <a:rPr lang="en-US" sz="2400" dirty="0" err="1" smtClean="0"/>
              <a:t>pramenů</a:t>
            </a:r>
            <a:r>
              <a:rPr lang="en-US" sz="2400" dirty="0" smtClean="0"/>
              <a:t> </a:t>
            </a:r>
            <a:r>
              <a:rPr lang="en-US" sz="2400" dirty="0" err="1" smtClean="0"/>
              <a:t>archivních</a:t>
            </a:r>
            <a:r>
              <a:rPr lang="en-US" sz="2400" dirty="0" smtClean="0"/>
              <a:t> </a:t>
            </a:r>
            <a:r>
              <a:rPr lang="en-US" sz="2400" dirty="0" err="1" smtClean="0"/>
              <a:t>napsal</a:t>
            </a:r>
            <a:r>
              <a:rPr lang="en-US" sz="2400" dirty="0" smtClean="0"/>
              <a:t> Josef </a:t>
            </a:r>
            <a:r>
              <a:rPr lang="cs-CZ" sz="2400" dirty="0" err="1" smtClean="0"/>
              <a:t>Š</a:t>
            </a:r>
            <a:r>
              <a:rPr lang="en-US" sz="2400" dirty="0" err="1" smtClean="0"/>
              <a:t>imek</a:t>
            </a:r>
            <a:r>
              <a:rPr lang="en-US" sz="2400" dirty="0" smtClean="0"/>
              <a:t> 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en-US" sz="2400" dirty="0" smtClean="0"/>
              <a:t>245 00	$a </a:t>
            </a:r>
            <a:r>
              <a:rPr lang="en-US" sz="2400" dirty="0" err="1" smtClean="0"/>
              <a:t>Kouzelné</a:t>
            </a:r>
            <a:r>
              <a:rPr lang="en-US" sz="2400" dirty="0" smtClean="0"/>
              <a:t> </a:t>
            </a:r>
            <a:r>
              <a:rPr lang="en-US" sz="2400" dirty="0" err="1" smtClean="0"/>
              <a:t>příběhy</a:t>
            </a:r>
            <a:r>
              <a:rPr lang="en-US" sz="2400" dirty="0" smtClean="0"/>
              <a:t> : $b </a:t>
            </a:r>
            <a:r>
              <a:rPr lang="en-US" sz="2400" dirty="0" err="1" smtClean="0"/>
              <a:t>pokladnice</a:t>
            </a:r>
            <a:r>
              <a:rPr lang="en-US" sz="2400" dirty="0" smtClean="0"/>
              <a:t> </a:t>
            </a:r>
            <a:r>
              <a:rPr lang="en-US" sz="2400" dirty="0" err="1" smtClean="0"/>
              <a:t>klasických</a:t>
            </a:r>
            <a:r>
              <a:rPr lang="en-US" sz="2400" dirty="0" smtClean="0"/>
              <a:t> </a:t>
            </a:r>
            <a:r>
              <a:rPr lang="en-US" sz="2400" dirty="0" err="1" smtClean="0"/>
              <a:t>příběhů</a:t>
            </a:r>
            <a:r>
              <a:rPr lang="en-US" sz="2400" dirty="0" smtClean="0"/>
              <a:t> / $c </a:t>
            </a:r>
            <a:r>
              <a:rPr lang="en-US" sz="2400" dirty="0" err="1" smtClean="0"/>
              <a:t>sebrala</a:t>
            </a:r>
            <a:r>
              <a:rPr lang="en-US" sz="2400" dirty="0" smtClean="0"/>
              <a:t> Vic </a:t>
            </a:r>
            <a:r>
              <a:rPr lang="en-US" sz="2400" dirty="0" err="1" smtClean="0"/>
              <a:t>Parkerová</a:t>
            </a:r>
            <a:r>
              <a:rPr lang="en-US" sz="2400" dirty="0" smtClean="0"/>
              <a:t> 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en-US" sz="2400" dirty="0" smtClean="0"/>
              <a:t>245 10	$a </a:t>
            </a:r>
            <a:r>
              <a:rPr lang="en-US" sz="2400" dirty="0" err="1" smtClean="0"/>
              <a:t>Pár</a:t>
            </a:r>
            <a:r>
              <a:rPr lang="en-US" sz="2400" dirty="0" smtClean="0"/>
              <a:t> </a:t>
            </a:r>
            <a:r>
              <a:rPr lang="en-US" sz="2400" dirty="0" err="1" smtClean="0"/>
              <a:t>kroků</a:t>
            </a:r>
            <a:r>
              <a:rPr lang="en-US" sz="2400" dirty="0" smtClean="0"/>
              <a:t> do </a:t>
            </a:r>
            <a:r>
              <a:rPr lang="en-US" sz="2400" dirty="0" err="1" smtClean="0"/>
              <a:t>křesťanství</a:t>
            </a:r>
            <a:r>
              <a:rPr lang="en-US" sz="2400" dirty="0" smtClean="0"/>
              <a:t> : $b </a:t>
            </a:r>
            <a:r>
              <a:rPr lang="en-US" sz="2400" dirty="0" err="1" smtClean="0"/>
              <a:t>bez</a:t>
            </a:r>
            <a:r>
              <a:rPr lang="en-US" sz="2400" dirty="0" smtClean="0"/>
              <a:t> </a:t>
            </a:r>
            <a:r>
              <a:rPr lang="en-US" sz="2400" dirty="0" err="1" smtClean="0"/>
              <a:t>černých</a:t>
            </a:r>
            <a:r>
              <a:rPr lang="en-US" sz="2400" dirty="0" smtClean="0"/>
              <a:t> </a:t>
            </a:r>
            <a:r>
              <a:rPr lang="en-US" sz="2400" dirty="0" err="1" smtClean="0"/>
              <a:t>i</a:t>
            </a:r>
            <a:r>
              <a:rPr lang="en-US" sz="2400" dirty="0" smtClean="0"/>
              <a:t> </a:t>
            </a:r>
            <a:r>
              <a:rPr lang="en-US" sz="2400" dirty="0" err="1" smtClean="0"/>
              <a:t>růžových</a:t>
            </a:r>
            <a:r>
              <a:rPr lang="en-US" sz="2400" dirty="0" smtClean="0"/>
              <a:t> </a:t>
            </a:r>
            <a:r>
              <a:rPr lang="en-US" sz="2400" dirty="0" err="1" smtClean="0"/>
              <a:t>brýlí</a:t>
            </a:r>
            <a:r>
              <a:rPr lang="en-US" sz="2400" dirty="0" smtClean="0"/>
              <a:t> / $c </a:t>
            </a:r>
            <a:r>
              <a:rPr lang="en-US" sz="2400" dirty="0" err="1" smtClean="0"/>
              <a:t>Pavel</a:t>
            </a:r>
            <a:r>
              <a:rPr lang="en-US" sz="2400" dirty="0" smtClean="0"/>
              <a:t> </a:t>
            </a:r>
            <a:r>
              <a:rPr lang="en-US" sz="2400" dirty="0" err="1" smtClean="0"/>
              <a:t>Kuneš</a:t>
            </a:r>
            <a:r>
              <a:rPr lang="en-US" sz="2400" dirty="0" smtClean="0"/>
              <a:t> ; </a:t>
            </a:r>
            <a:r>
              <a:rPr lang="en-US" sz="2400" dirty="0" err="1" smtClean="0"/>
              <a:t>ilustroval</a:t>
            </a:r>
            <a:r>
              <a:rPr lang="en-US" sz="2400" dirty="0" smtClean="0"/>
              <a:t> Jan </a:t>
            </a:r>
            <a:r>
              <a:rPr lang="en-US" sz="2400" dirty="0" err="1" smtClean="0"/>
              <a:t>Hrubý</a:t>
            </a:r>
            <a:endParaRPr lang="cs-CZ" sz="2400" dirty="0" smtClean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245 Příklady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245 10	$a </a:t>
            </a:r>
            <a:r>
              <a:rPr lang="en-US" sz="2400" dirty="0" err="1" smtClean="0"/>
              <a:t>Jablko</a:t>
            </a:r>
            <a:r>
              <a:rPr lang="en-US" sz="2400" dirty="0" smtClean="0"/>
              <a:t> z </a:t>
            </a:r>
            <a:r>
              <a:rPr lang="en-US" sz="2400" dirty="0" err="1" smtClean="0"/>
              <a:t>klína</a:t>
            </a:r>
            <a:r>
              <a:rPr lang="en-US" sz="2400" dirty="0" smtClean="0"/>
              <a:t> ; $b </a:t>
            </a:r>
            <a:r>
              <a:rPr lang="en-US" sz="2400" dirty="0" err="1" smtClean="0"/>
              <a:t>Ruce</a:t>
            </a:r>
            <a:r>
              <a:rPr lang="en-US" sz="2400" dirty="0" smtClean="0"/>
              <a:t> </a:t>
            </a:r>
            <a:r>
              <a:rPr lang="en-US" sz="2400" dirty="0" err="1" smtClean="0"/>
              <a:t>Venušiny</a:t>
            </a:r>
            <a:r>
              <a:rPr lang="en-US" sz="2400" dirty="0" smtClean="0"/>
              <a:t> ; </a:t>
            </a:r>
            <a:r>
              <a:rPr lang="en-US" sz="2400" dirty="0" err="1" smtClean="0"/>
              <a:t>Jaro</a:t>
            </a:r>
            <a:r>
              <a:rPr lang="en-US" sz="2400" dirty="0" smtClean="0"/>
              <a:t>, </a:t>
            </a:r>
            <a:r>
              <a:rPr lang="en-US" sz="2400" dirty="0" err="1" smtClean="0"/>
              <a:t>sbohem</a:t>
            </a:r>
            <a:r>
              <a:rPr lang="en-US" sz="2400" dirty="0" smtClean="0"/>
              <a:t> / $c </a:t>
            </a:r>
            <a:r>
              <a:rPr lang="en-US" sz="2400" dirty="0" err="1" smtClean="0"/>
              <a:t>Jaroslav</a:t>
            </a:r>
            <a:r>
              <a:rPr lang="en-US" sz="2400" dirty="0" smtClean="0"/>
              <a:t> Seifert</a:t>
            </a:r>
            <a:endParaRPr lang="cs-CZ" sz="2400" dirty="0" smtClean="0"/>
          </a:p>
          <a:p>
            <a:pPr>
              <a:buNone/>
            </a:pPr>
            <a:endParaRPr lang="cs-CZ" sz="2400" dirty="0" smtClean="0"/>
          </a:p>
          <a:p>
            <a:pPr>
              <a:buNone/>
            </a:pPr>
            <a:r>
              <a:rPr lang="en-US" sz="2400" dirty="0" smtClean="0"/>
              <a:t>245 10	$a </a:t>
            </a:r>
            <a:r>
              <a:rPr lang="en-US" sz="2400" dirty="0" err="1" smtClean="0"/>
              <a:t>Hlídka</a:t>
            </a:r>
            <a:r>
              <a:rPr lang="en-US" sz="2400" dirty="0" smtClean="0"/>
              <a:t> / $c Robert </a:t>
            </a:r>
            <a:r>
              <a:rPr lang="en-US" sz="2400" dirty="0" err="1" smtClean="0"/>
              <a:t>Crais</a:t>
            </a:r>
            <a:r>
              <a:rPr lang="en-US" sz="2400" dirty="0" smtClean="0"/>
              <a:t>. </a:t>
            </a:r>
            <a:r>
              <a:rPr lang="en-US" sz="2400" dirty="0" err="1" smtClean="0"/>
              <a:t>Medik</a:t>
            </a:r>
            <a:r>
              <a:rPr lang="en-US" sz="2400" dirty="0" smtClean="0"/>
              <a:t> z </a:t>
            </a:r>
            <a:r>
              <a:rPr lang="en-US" sz="2400" dirty="0" err="1" smtClean="0"/>
              <a:t>Dublinu</a:t>
            </a:r>
            <a:r>
              <a:rPr lang="en-US" sz="2400" dirty="0" smtClean="0"/>
              <a:t> / Patrick Taylor. Hazard / Felix Francis. </a:t>
            </a:r>
            <a:r>
              <a:rPr lang="en-US" sz="2400" dirty="0" err="1" smtClean="0"/>
              <a:t>Třídenní</a:t>
            </a:r>
            <a:r>
              <a:rPr lang="en-US" sz="2400" dirty="0" smtClean="0"/>
              <a:t> </a:t>
            </a:r>
            <a:r>
              <a:rPr lang="en-US" sz="2400" dirty="0" err="1" smtClean="0"/>
              <a:t>město</a:t>
            </a:r>
            <a:r>
              <a:rPr lang="en-US" sz="2400" dirty="0" smtClean="0"/>
              <a:t> / Margaret </a:t>
            </a:r>
            <a:r>
              <a:rPr lang="en-US" sz="2400" dirty="0" err="1" smtClean="0"/>
              <a:t>Maronová</a:t>
            </a:r>
            <a:r>
              <a:rPr lang="en-US" sz="2400" dirty="0" smtClean="0"/>
              <a:t> </a:t>
            </a:r>
            <a:endParaRPr lang="cs-CZ" sz="2400" dirty="0" smtClean="0"/>
          </a:p>
          <a:p>
            <a:pPr>
              <a:buNone/>
            </a:pPr>
            <a:endParaRPr lang="cs-CZ" sz="2400" dirty="0" smtClean="0"/>
          </a:p>
          <a:p>
            <a:pPr>
              <a:buNone/>
            </a:pPr>
            <a:r>
              <a:rPr lang="en-US" sz="2400" dirty="0" smtClean="0"/>
              <a:t>245 10	$a </a:t>
            </a:r>
            <a:r>
              <a:rPr lang="en-US" sz="2400" dirty="0" err="1" smtClean="0"/>
              <a:t>Ve</a:t>
            </a:r>
            <a:r>
              <a:rPr lang="en-US" sz="2400" dirty="0" smtClean="0"/>
              <a:t> </a:t>
            </a:r>
            <a:r>
              <a:rPr lang="en-US" sz="2400" dirty="0" err="1" smtClean="0"/>
              <a:t>smrti</a:t>
            </a:r>
            <a:r>
              <a:rPr lang="en-US" sz="2400" dirty="0" smtClean="0"/>
              <a:t> je </a:t>
            </a:r>
            <a:r>
              <a:rPr lang="en-US" sz="2400" dirty="0" err="1" smtClean="0"/>
              <a:t>každý</a:t>
            </a:r>
            <a:r>
              <a:rPr lang="en-US" sz="2400" dirty="0" smtClean="0"/>
              <a:t> </a:t>
            </a:r>
            <a:r>
              <a:rPr lang="en-US" sz="2400" dirty="0" err="1" smtClean="0"/>
              <a:t>sám</a:t>
            </a:r>
            <a:r>
              <a:rPr lang="en-US" sz="2400" dirty="0" smtClean="0"/>
              <a:t> ; $b </a:t>
            </a:r>
            <a:r>
              <a:rPr lang="en-US" sz="2400" dirty="0" err="1" smtClean="0"/>
              <a:t>Chytrému</a:t>
            </a:r>
            <a:r>
              <a:rPr lang="en-US" sz="2400" dirty="0" smtClean="0"/>
              <a:t> </a:t>
            </a:r>
            <a:r>
              <a:rPr lang="en-US" sz="2400" dirty="0" err="1" smtClean="0"/>
              <a:t>napověz</a:t>
            </a:r>
            <a:r>
              <a:rPr lang="en-US" sz="2400" dirty="0" smtClean="0"/>
              <a:t> ; </a:t>
            </a:r>
            <a:r>
              <a:rPr lang="en-US" sz="2400" dirty="0" err="1" smtClean="0"/>
              <a:t>Položte</a:t>
            </a:r>
            <a:r>
              <a:rPr lang="en-US" sz="2400" dirty="0" smtClean="0"/>
              <a:t> </a:t>
            </a:r>
            <a:r>
              <a:rPr lang="en-US" sz="2400" dirty="0" err="1" smtClean="0"/>
              <a:t>ji</a:t>
            </a:r>
            <a:r>
              <a:rPr lang="en-US" sz="2400" dirty="0" smtClean="0"/>
              <a:t> </a:t>
            </a:r>
            <a:r>
              <a:rPr lang="en-US" sz="2400" dirty="0" err="1" smtClean="0"/>
              <a:t>mezi</a:t>
            </a:r>
            <a:r>
              <a:rPr lang="en-US" sz="2400" dirty="0" smtClean="0"/>
              <a:t> </a:t>
            </a:r>
            <a:r>
              <a:rPr lang="en-US" sz="2400" dirty="0" err="1" smtClean="0"/>
              <a:t>liliemi</a:t>
            </a:r>
            <a:r>
              <a:rPr lang="en-US" sz="2400" dirty="0" smtClean="0"/>
              <a:t> : James Hadley Chase omnibus : v </a:t>
            </a:r>
            <a:r>
              <a:rPr lang="en-US" sz="2400" dirty="0" err="1" smtClean="0"/>
              <a:t>hlavní</a:t>
            </a:r>
            <a:r>
              <a:rPr lang="en-US" sz="2400" dirty="0" smtClean="0"/>
              <a:t> </a:t>
            </a:r>
            <a:r>
              <a:rPr lang="en-US" sz="2400" dirty="0" err="1" smtClean="0"/>
              <a:t>roli</a:t>
            </a:r>
            <a:r>
              <a:rPr lang="en-US" sz="2400" dirty="0" smtClean="0"/>
              <a:t> Vic Malloy / $c </a:t>
            </a:r>
            <a:r>
              <a:rPr lang="en-US" sz="2400" dirty="0" err="1" smtClean="0"/>
              <a:t>přeložila</a:t>
            </a:r>
            <a:r>
              <a:rPr lang="en-US" sz="2400" dirty="0" smtClean="0"/>
              <a:t> </a:t>
            </a:r>
            <a:r>
              <a:rPr lang="en-US" sz="2400" dirty="0" err="1" smtClean="0"/>
              <a:t>Libuše</a:t>
            </a:r>
            <a:r>
              <a:rPr lang="en-US" sz="2400" dirty="0" smtClean="0"/>
              <a:t> </a:t>
            </a:r>
            <a:r>
              <a:rPr lang="en-US" sz="2400" dirty="0" err="1" smtClean="0"/>
              <a:t>Burianová-Hasenöhrlová</a:t>
            </a:r>
            <a:r>
              <a:rPr lang="en-US" sz="2400" dirty="0" smtClean="0"/>
              <a:t> </a:t>
            </a:r>
            <a:endParaRPr lang="cs-CZ" sz="24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4294967295"/>
          </p:nvPr>
        </p:nvSpPr>
        <p:spPr>
          <a:xfrm>
            <a:off x="0" y="0"/>
            <a:ext cx="4040188" cy="6858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cs-CZ" sz="1400" dirty="0" smtClean="0"/>
              <a:t>        </a:t>
            </a:r>
            <a:r>
              <a:rPr lang="cs-CZ" sz="1400" dirty="0" err="1" smtClean="0"/>
              <a:t>lab</a:t>
            </a:r>
            <a:r>
              <a:rPr lang="cs-CZ" sz="1400" dirty="0" smtClean="0"/>
              <a:t> -----</a:t>
            </a:r>
            <a:r>
              <a:rPr lang="cs-CZ" sz="1400" dirty="0" err="1" smtClean="0"/>
              <a:t>nam</a:t>
            </a:r>
            <a:r>
              <a:rPr lang="cs-CZ" sz="1400" dirty="0" smtClean="0"/>
              <a:t> 22----- 450-           UNIMARC</a:t>
            </a:r>
            <a:br>
              <a:rPr lang="cs-CZ" sz="1400" dirty="0" smtClean="0"/>
            </a:br>
            <a:r>
              <a:rPr lang="cs-CZ" sz="1400" dirty="0" smtClean="0"/>
              <a:t>## $4070$4730</a:t>
            </a:r>
            <a:br>
              <a:rPr lang="cs-CZ" sz="1400" dirty="0" smtClean="0"/>
            </a:br>
            <a:r>
              <a:rPr lang="cs-CZ" sz="1400" dirty="0" smtClean="0"/>
              <a:t>001 KN3156000000192713</a:t>
            </a:r>
            <a:br>
              <a:rPr lang="cs-CZ" sz="1400" dirty="0" smtClean="0"/>
            </a:br>
            <a:r>
              <a:rPr lang="cs-CZ" sz="1400" dirty="0" smtClean="0"/>
              <a:t>005 20140901111633.0</a:t>
            </a:r>
            <a:br>
              <a:rPr lang="cs-CZ" sz="1400" dirty="0" smtClean="0"/>
            </a:br>
            <a:r>
              <a:rPr lang="cs-CZ" sz="1400" dirty="0" smtClean="0"/>
              <a:t>010 ## $a978-80-7387-780-4 $</a:t>
            </a:r>
            <a:r>
              <a:rPr lang="cs-CZ" sz="1400" dirty="0" err="1" smtClean="0"/>
              <a:t>bbrož</a:t>
            </a:r>
            <a:r>
              <a:rPr lang="cs-CZ" sz="1400" dirty="0" smtClean="0"/>
              <a:t>. $d269.00 Kč </a:t>
            </a:r>
            <a:br>
              <a:rPr lang="cs-CZ" sz="1400" dirty="0" smtClean="0"/>
            </a:br>
            <a:r>
              <a:rPr lang="cs-CZ" sz="1400" dirty="0" smtClean="0"/>
              <a:t>100 ## $a20140901d2014 u u0czey0103 ba</a:t>
            </a:r>
            <a:br>
              <a:rPr lang="cs-CZ" sz="1400" dirty="0" smtClean="0"/>
            </a:br>
            <a:r>
              <a:rPr lang="cs-CZ" sz="1400" dirty="0" smtClean="0"/>
              <a:t>101 1# $</a:t>
            </a:r>
            <a:r>
              <a:rPr lang="cs-CZ" sz="1400" dirty="0" err="1" smtClean="0"/>
              <a:t>acze</a:t>
            </a:r>
            <a:r>
              <a:rPr lang="cs-CZ" sz="1400" dirty="0" smtClean="0"/>
              <a:t> $</a:t>
            </a:r>
            <a:r>
              <a:rPr lang="cs-CZ" sz="1400" dirty="0" err="1" smtClean="0"/>
              <a:t>ceng</a:t>
            </a:r>
            <a:r>
              <a:rPr lang="cs-CZ" sz="1400" dirty="0" smtClean="0"/>
              <a:t> </a:t>
            </a:r>
            <a:br>
              <a:rPr lang="cs-CZ" sz="1400" dirty="0" smtClean="0"/>
            </a:br>
            <a:r>
              <a:rPr lang="cs-CZ" sz="1400" dirty="0" smtClean="0"/>
              <a:t>102 ## $</a:t>
            </a:r>
            <a:r>
              <a:rPr lang="cs-CZ" sz="1400" dirty="0" err="1" smtClean="0"/>
              <a:t>aCZ</a:t>
            </a:r>
            <a:r>
              <a:rPr lang="cs-CZ" sz="1400" dirty="0" smtClean="0"/>
              <a:t> </a:t>
            </a:r>
            <a:br>
              <a:rPr lang="cs-CZ" sz="1400" dirty="0" smtClean="0"/>
            </a:br>
            <a:r>
              <a:rPr lang="cs-CZ" sz="1400" dirty="0" smtClean="0"/>
              <a:t>200 1# $</a:t>
            </a:r>
            <a:r>
              <a:rPr lang="cs-CZ" sz="1400" dirty="0" err="1" smtClean="0"/>
              <a:t>aBorelióza</a:t>
            </a:r>
            <a:r>
              <a:rPr lang="cs-CZ" sz="1400" dirty="0" smtClean="0"/>
              <a:t> $</a:t>
            </a:r>
            <a:r>
              <a:rPr lang="cs-CZ" sz="1400" dirty="0" err="1" smtClean="0"/>
              <a:t>epřírodní</a:t>
            </a:r>
            <a:r>
              <a:rPr lang="cs-CZ" sz="1400" dirty="0" smtClean="0"/>
              <a:t> prevence a bylinná léčba </a:t>
            </a:r>
            <a:r>
              <a:rPr lang="cs-CZ" sz="1400" dirty="0" err="1" smtClean="0"/>
              <a:t>lymské</a:t>
            </a:r>
            <a:r>
              <a:rPr lang="cs-CZ" sz="1400" dirty="0" smtClean="0"/>
              <a:t> boreliózy a jejích </a:t>
            </a:r>
            <a:r>
              <a:rPr lang="cs-CZ" sz="1400" dirty="0" err="1" smtClean="0"/>
              <a:t>koinfekcí</a:t>
            </a:r>
            <a:r>
              <a:rPr lang="cs-CZ" sz="1400" dirty="0" smtClean="0"/>
              <a:t> $</a:t>
            </a:r>
            <a:r>
              <a:rPr lang="cs-CZ" sz="1400" dirty="0" err="1" smtClean="0"/>
              <a:t>fStephen</a:t>
            </a:r>
            <a:r>
              <a:rPr lang="cs-CZ" sz="1400" dirty="0" smtClean="0"/>
              <a:t> </a:t>
            </a:r>
            <a:r>
              <a:rPr lang="cs-CZ" sz="1400" dirty="0" err="1" smtClean="0"/>
              <a:t>Harrod</a:t>
            </a:r>
            <a:r>
              <a:rPr lang="cs-CZ" sz="1400" dirty="0" smtClean="0"/>
              <a:t> </a:t>
            </a:r>
            <a:r>
              <a:rPr lang="cs-CZ" sz="1400" dirty="0" err="1" smtClean="0"/>
              <a:t>Buhner</a:t>
            </a:r>
            <a:r>
              <a:rPr lang="cs-CZ" sz="1400" dirty="0" smtClean="0"/>
              <a:t> $</a:t>
            </a:r>
            <a:r>
              <a:rPr lang="cs-CZ" sz="1400" dirty="0" err="1" smtClean="0"/>
              <a:t>gpřeložil</a:t>
            </a:r>
            <a:r>
              <a:rPr lang="cs-CZ" sz="1400" dirty="0" smtClean="0"/>
              <a:t> Michal Šebesta </a:t>
            </a:r>
            <a:br>
              <a:rPr lang="cs-CZ" sz="1400" dirty="0" smtClean="0"/>
            </a:br>
            <a:r>
              <a:rPr lang="cs-CZ" sz="1400" dirty="0" smtClean="0"/>
              <a:t>205 ## $</a:t>
            </a:r>
            <a:r>
              <a:rPr lang="cs-CZ" sz="1400" dirty="0" err="1" smtClean="0"/>
              <a:t>aVyd</a:t>
            </a:r>
            <a:r>
              <a:rPr lang="cs-CZ" sz="1400" dirty="0" smtClean="0"/>
              <a:t>. 1. </a:t>
            </a:r>
            <a:br>
              <a:rPr lang="cs-CZ" sz="1400" dirty="0" smtClean="0"/>
            </a:br>
            <a:r>
              <a:rPr lang="cs-CZ" sz="1400" dirty="0" smtClean="0"/>
              <a:t>210 ## $</a:t>
            </a:r>
            <a:r>
              <a:rPr lang="cs-CZ" sz="1400" dirty="0" err="1" smtClean="0"/>
              <a:t>aPraha</a:t>
            </a:r>
            <a:r>
              <a:rPr lang="cs-CZ" sz="1400" dirty="0" smtClean="0"/>
              <a:t> $</a:t>
            </a:r>
            <a:r>
              <a:rPr lang="cs-CZ" sz="1400" dirty="0" err="1" smtClean="0"/>
              <a:t>cTriton</a:t>
            </a:r>
            <a:r>
              <a:rPr lang="cs-CZ" sz="1400" dirty="0" smtClean="0"/>
              <a:t> $d2014 </a:t>
            </a:r>
            <a:br>
              <a:rPr lang="cs-CZ" sz="1400" dirty="0" smtClean="0"/>
            </a:br>
            <a:r>
              <a:rPr lang="cs-CZ" sz="1400" dirty="0" smtClean="0"/>
              <a:t>215 ## $a227 s. $d24 cm </a:t>
            </a:r>
            <a:br>
              <a:rPr lang="cs-CZ" sz="1400" dirty="0" smtClean="0"/>
            </a:br>
            <a:r>
              <a:rPr lang="cs-CZ" sz="1400" dirty="0" smtClean="0"/>
              <a:t>320 ## $</a:t>
            </a:r>
            <a:r>
              <a:rPr lang="cs-CZ" sz="1400" dirty="0" err="1" smtClean="0"/>
              <a:t>aObsahuje</a:t>
            </a:r>
            <a:r>
              <a:rPr lang="cs-CZ" sz="1400" dirty="0" smtClean="0"/>
              <a:t> bibliografii a rejstřík </a:t>
            </a:r>
            <a:br>
              <a:rPr lang="cs-CZ" sz="1400" dirty="0" smtClean="0"/>
            </a:br>
            <a:r>
              <a:rPr lang="cs-CZ" sz="1400" dirty="0" smtClean="0"/>
              <a:t>454 #1 $</a:t>
            </a:r>
            <a:r>
              <a:rPr lang="cs-CZ" sz="1400" dirty="0" err="1" smtClean="0"/>
              <a:t>tHealing</a:t>
            </a:r>
            <a:r>
              <a:rPr lang="cs-CZ" sz="1400" dirty="0" smtClean="0"/>
              <a:t> </a:t>
            </a:r>
            <a:r>
              <a:rPr lang="cs-CZ" sz="1400" dirty="0" err="1" smtClean="0"/>
              <a:t>lyme</a:t>
            </a:r>
            <a:r>
              <a:rPr lang="cs-CZ" sz="1400" dirty="0" smtClean="0"/>
              <a:t> </a:t>
            </a:r>
            <a:br>
              <a:rPr lang="cs-CZ" sz="1400" dirty="0" smtClean="0"/>
            </a:br>
            <a:r>
              <a:rPr lang="cs-CZ" sz="1400" dirty="0" smtClean="0"/>
              <a:t>517 1# $</a:t>
            </a:r>
            <a:r>
              <a:rPr lang="cs-CZ" sz="1400" dirty="0" err="1" smtClean="0"/>
              <a:t>aPřírodní</a:t>
            </a:r>
            <a:r>
              <a:rPr lang="cs-CZ" sz="1400" dirty="0" smtClean="0"/>
              <a:t> prevence a bylinná léčba </a:t>
            </a:r>
            <a:r>
              <a:rPr lang="cs-CZ" sz="1400" dirty="0" err="1" smtClean="0"/>
              <a:t>lymské</a:t>
            </a:r>
            <a:r>
              <a:rPr lang="cs-CZ" sz="1400" dirty="0" smtClean="0"/>
              <a:t> boreliózy a jejích </a:t>
            </a:r>
            <a:r>
              <a:rPr lang="cs-CZ" sz="1400" dirty="0" err="1" smtClean="0"/>
              <a:t>koinfekcí</a:t>
            </a:r>
            <a:r>
              <a:rPr lang="cs-CZ" sz="1400" dirty="0" smtClean="0"/>
              <a:t> </a:t>
            </a:r>
            <a:br>
              <a:rPr lang="cs-CZ" sz="1400" dirty="0" smtClean="0"/>
            </a:br>
            <a:r>
              <a:rPr lang="cs-CZ" sz="1400" dirty="0" smtClean="0"/>
              <a:t>700 #1 $</a:t>
            </a:r>
            <a:r>
              <a:rPr lang="cs-CZ" sz="1400" dirty="0" err="1" smtClean="0"/>
              <a:t>aBuhner</a:t>
            </a:r>
            <a:r>
              <a:rPr lang="cs-CZ" sz="1400" dirty="0" smtClean="0"/>
              <a:t>$</a:t>
            </a:r>
            <a:r>
              <a:rPr lang="cs-CZ" sz="1400" dirty="0" err="1" smtClean="0"/>
              <a:t>bStephen</a:t>
            </a:r>
            <a:r>
              <a:rPr lang="cs-CZ" sz="1400" dirty="0" smtClean="0"/>
              <a:t> </a:t>
            </a:r>
            <a:r>
              <a:rPr lang="cs-CZ" sz="1400" dirty="0" err="1" smtClean="0"/>
              <a:t>Harrod</a:t>
            </a:r>
            <a:r>
              <a:rPr lang="cs-CZ" sz="1400" dirty="0" smtClean="0"/>
              <a:t>$f1952-$3xx0005405</a:t>
            </a:r>
            <a:br>
              <a:rPr lang="cs-CZ" sz="1400" dirty="0" smtClean="0"/>
            </a:br>
            <a:r>
              <a:rPr lang="cs-CZ" sz="1400" dirty="0" smtClean="0"/>
              <a:t>702 #1 $</a:t>
            </a:r>
            <a:r>
              <a:rPr lang="cs-CZ" sz="1400" dirty="0" err="1" smtClean="0"/>
              <a:t>aŠebesta</a:t>
            </a:r>
            <a:r>
              <a:rPr lang="cs-CZ" sz="1400" dirty="0" smtClean="0"/>
              <a:t>$</a:t>
            </a:r>
            <a:r>
              <a:rPr lang="cs-CZ" sz="1400" dirty="0" err="1" smtClean="0"/>
              <a:t>bMichal</a:t>
            </a:r>
            <a:r>
              <a:rPr lang="cs-CZ" sz="1400" dirty="0" smtClean="0"/>
              <a:t/>
            </a:r>
            <a:br>
              <a:rPr lang="cs-CZ" sz="1400" dirty="0" smtClean="0"/>
            </a:br>
            <a:r>
              <a:rPr lang="cs-CZ" sz="1400" dirty="0" smtClean="0"/>
              <a:t>801 #0 $</a:t>
            </a:r>
            <a:r>
              <a:rPr lang="cs-CZ" sz="1400" dirty="0" err="1" smtClean="0"/>
              <a:t>aCZ</a:t>
            </a:r>
            <a:r>
              <a:rPr lang="cs-CZ" sz="1400" dirty="0" smtClean="0"/>
              <a:t/>
            </a:r>
            <a:br>
              <a:rPr lang="cs-CZ" sz="1400" dirty="0" smtClean="0"/>
            </a:br>
            <a:r>
              <a:rPr lang="cs-CZ" sz="1400" dirty="0" smtClean="0"/>
              <a:t>801 ## $bBNG001$c20140901$gAACR2$91</a:t>
            </a:r>
            <a:br>
              <a:rPr lang="cs-CZ" sz="1400" dirty="0" smtClean="0"/>
            </a:br>
            <a:r>
              <a:rPr lang="cs-CZ" sz="1400" dirty="0" smtClean="0"/>
              <a:t>910 ## $aBNG001</a:t>
            </a:r>
            <a:endParaRPr lang="cs-CZ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4294967295"/>
          </p:nvPr>
        </p:nvSpPr>
        <p:spPr>
          <a:xfrm>
            <a:off x="4932041" y="0"/>
            <a:ext cx="4211960" cy="6858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200" dirty="0" smtClean="0"/>
              <a:t>000   	01570nam a2200445 a 4500 </a:t>
            </a:r>
            <a:r>
              <a:rPr lang="cs-CZ" sz="1200" dirty="0" smtClean="0"/>
              <a:t>                                   MARC21</a:t>
            </a:r>
            <a:endParaRPr lang="en-US" sz="1200" dirty="0" smtClean="0"/>
          </a:p>
          <a:p>
            <a:pPr>
              <a:buNone/>
            </a:pPr>
            <a:r>
              <a:rPr lang="en-US" sz="1200" dirty="0" smtClean="0"/>
              <a:t>001   	nkc20142610227 </a:t>
            </a:r>
          </a:p>
          <a:p>
            <a:pPr>
              <a:buNone/>
            </a:pPr>
            <a:r>
              <a:rPr lang="en-US" sz="1200" dirty="0" smtClean="0"/>
              <a:t>003   	CZ </a:t>
            </a:r>
            <a:r>
              <a:rPr lang="en-US" sz="1200" dirty="0" err="1" smtClean="0"/>
              <a:t>PrNK</a:t>
            </a:r>
            <a:r>
              <a:rPr lang="en-US" sz="1200" dirty="0" smtClean="0"/>
              <a:t> </a:t>
            </a:r>
          </a:p>
          <a:p>
            <a:pPr>
              <a:buNone/>
            </a:pPr>
            <a:r>
              <a:rPr lang="en-US" sz="1200" dirty="0" smtClean="0"/>
              <a:t>005   	20140812131353.0 </a:t>
            </a:r>
          </a:p>
          <a:p>
            <a:pPr>
              <a:buNone/>
            </a:pPr>
            <a:r>
              <a:rPr lang="en-US" sz="1200" dirty="0" smtClean="0"/>
              <a:t>007   	</a:t>
            </a:r>
            <a:r>
              <a:rPr lang="en-US" sz="1200" dirty="0" err="1" smtClean="0"/>
              <a:t>ta</a:t>
            </a:r>
            <a:r>
              <a:rPr lang="en-US" sz="1200" dirty="0" smtClean="0"/>
              <a:t> </a:t>
            </a:r>
          </a:p>
          <a:p>
            <a:pPr>
              <a:buNone/>
            </a:pPr>
            <a:r>
              <a:rPr lang="pt-BR" sz="1200" dirty="0" smtClean="0"/>
              <a:t>008   	140723s2014    xr     e      001 0 cze   </a:t>
            </a:r>
          </a:p>
          <a:p>
            <a:pPr>
              <a:buNone/>
            </a:pPr>
            <a:r>
              <a:rPr lang="en-US" sz="1200" dirty="0" smtClean="0"/>
              <a:t>015   	</a:t>
            </a:r>
            <a:r>
              <a:rPr lang="en-US" sz="1200" b="1" dirty="0" smtClean="0"/>
              <a:t>$a cnb002610227 </a:t>
            </a:r>
          </a:p>
          <a:p>
            <a:pPr>
              <a:buNone/>
            </a:pPr>
            <a:r>
              <a:rPr lang="en-US" sz="1200" dirty="0" smtClean="0"/>
              <a:t>020   	</a:t>
            </a:r>
            <a:r>
              <a:rPr lang="en-US" sz="1200" b="1" dirty="0" smtClean="0"/>
              <a:t>$a 978-80-7387-780-4 (</a:t>
            </a:r>
            <a:r>
              <a:rPr lang="en-US" sz="1200" b="1" dirty="0" err="1" smtClean="0"/>
              <a:t>brož</a:t>
            </a:r>
            <a:r>
              <a:rPr lang="en-US" sz="1200" b="1" dirty="0" smtClean="0"/>
              <a:t>.) </a:t>
            </a:r>
          </a:p>
          <a:p>
            <a:pPr>
              <a:buNone/>
            </a:pPr>
            <a:r>
              <a:rPr lang="en-US" sz="1200" dirty="0" smtClean="0"/>
              <a:t>035   	</a:t>
            </a:r>
            <a:r>
              <a:rPr lang="en-US" sz="1200" b="1" dirty="0" smtClean="0"/>
              <a:t>$a (</a:t>
            </a:r>
            <a:r>
              <a:rPr lang="en-US" sz="1200" b="1" dirty="0" err="1" smtClean="0"/>
              <a:t>OCoLC</a:t>
            </a:r>
            <a:r>
              <a:rPr lang="en-US" sz="1200" b="1" dirty="0" smtClean="0"/>
              <a:t>)890262124 </a:t>
            </a:r>
          </a:p>
          <a:p>
            <a:pPr>
              <a:buNone/>
            </a:pPr>
            <a:r>
              <a:rPr lang="pl-PL" sz="1200" dirty="0" smtClean="0"/>
              <a:t>040   	</a:t>
            </a:r>
            <a:r>
              <a:rPr lang="pl-PL" sz="1200" b="1" dirty="0" smtClean="0"/>
              <a:t>$a ABA001 $b cze $d OLA001 </a:t>
            </a:r>
          </a:p>
          <a:p>
            <a:pPr>
              <a:buNone/>
            </a:pPr>
            <a:r>
              <a:rPr lang="pt-BR" sz="1200" dirty="0" smtClean="0"/>
              <a:t>041 1 	</a:t>
            </a:r>
            <a:r>
              <a:rPr lang="pt-BR" sz="1200" b="1" dirty="0" smtClean="0"/>
              <a:t>$a cze $h eng </a:t>
            </a:r>
          </a:p>
          <a:p>
            <a:pPr>
              <a:buNone/>
            </a:pPr>
            <a:r>
              <a:rPr lang="en-US" sz="1200" dirty="0" smtClean="0"/>
              <a:t>072  7	</a:t>
            </a:r>
            <a:r>
              <a:rPr lang="en-US" sz="1200" b="1" dirty="0" smtClean="0"/>
              <a:t>$a 615.8 $x </a:t>
            </a:r>
            <a:r>
              <a:rPr lang="en-US" sz="1200" b="1" dirty="0" err="1" smtClean="0"/>
              <a:t>Fyzioterapie</a:t>
            </a:r>
            <a:r>
              <a:rPr lang="en-US" sz="1200" b="1" dirty="0" smtClean="0"/>
              <a:t>. </a:t>
            </a:r>
            <a:r>
              <a:rPr lang="en-US" sz="1200" b="1" dirty="0" err="1" smtClean="0"/>
              <a:t>Psychoterapie</a:t>
            </a:r>
            <a:r>
              <a:rPr lang="en-US" sz="1200" b="1" dirty="0" smtClean="0"/>
              <a:t>. </a:t>
            </a:r>
            <a:r>
              <a:rPr lang="en-US" sz="1200" b="1" dirty="0" err="1" smtClean="0"/>
              <a:t>Alternativní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lékařství</a:t>
            </a:r>
            <a:r>
              <a:rPr lang="en-US" sz="1200" b="1" dirty="0" smtClean="0"/>
              <a:t> $2 </a:t>
            </a:r>
            <a:r>
              <a:rPr lang="en-US" sz="1200" b="1" dirty="0" err="1" smtClean="0"/>
              <a:t>Konspekt</a:t>
            </a:r>
            <a:r>
              <a:rPr lang="en-US" sz="1200" b="1" dirty="0" smtClean="0"/>
              <a:t> $9 14 </a:t>
            </a:r>
          </a:p>
          <a:p>
            <a:pPr>
              <a:buNone/>
            </a:pPr>
            <a:r>
              <a:rPr lang="en-US" sz="1200" dirty="0" smtClean="0"/>
              <a:t>080   	</a:t>
            </a:r>
            <a:r>
              <a:rPr lang="en-US" sz="1200" b="1" dirty="0" smtClean="0"/>
              <a:t>$a 616.98:579.834 $2 MRF </a:t>
            </a:r>
          </a:p>
          <a:p>
            <a:pPr>
              <a:buNone/>
            </a:pPr>
            <a:r>
              <a:rPr lang="en-US" sz="1200" dirty="0" smtClean="0"/>
              <a:t>080   	</a:t>
            </a:r>
            <a:r>
              <a:rPr lang="en-US" sz="1200" b="1" dirty="0" smtClean="0"/>
              <a:t>$a 616-084 $2 MRF </a:t>
            </a:r>
          </a:p>
          <a:p>
            <a:pPr>
              <a:buNone/>
            </a:pPr>
            <a:r>
              <a:rPr lang="en-US" sz="1200" dirty="0" smtClean="0"/>
              <a:t>080   	</a:t>
            </a:r>
            <a:r>
              <a:rPr lang="en-US" sz="1200" b="1" dirty="0" smtClean="0"/>
              <a:t>$a 615.89:633.88 $2 MRF </a:t>
            </a:r>
          </a:p>
          <a:p>
            <a:pPr>
              <a:buNone/>
            </a:pPr>
            <a:r>
              <a:rPr lang="en-US" sz="1200" dirty="0" smtClean="0"/>
              <a:t>080   	</a:t>
            </a:r>
            <a:r>
              <a:rPr lang="en-US" sz="1200" b="1" dirty="0" smtClean="0"/>
              <a:t>$a (048.8) $2 MRF </a:t>
            </a:r>
          </a:p>
          <a:p>
            <a:pPr>
              <a:buNone/>
            </a:pPr>
            <a:r>
              <a:rPr lang="en-US" sz="1200" dirty="0" smtClean="0"/>
              <a:t>100 1 	</a:t>
            </a:r>
            <a:r>
              <a:rPr lang="en-US" sz="1200" b="1" dirty="0" smtClean="0"/>
              <a:t>$a Buhner, Stephen </a:t>
            </a:r>
            <a:r>
              <a:rPr lang="en-US" sz="1200" b="1" dirty="0" err="1" smtClean="0"/>
              <a:t>Harrod</a:t>
            </a:r>
            <a:r>
              <a:rPr lang="en-US" sz="1200" b="1" dirty="0" smtClean="0"/>
              <a:t>, $d 1952- $7 xx0005405 $4 </a:t>
            </a:r>
            <a:r>
              <a:rPr lang="en-US" sz="1200" b="1" dirty="0" err="1" smtClean="0"/>
              <a:t>aut</a:t>
            </a:r>
            <a:r>
              <a:rPr lang="en-US" sz="1200" b="1" dirty="0" smtClean="0"/>
              <a:t> </a:t>
            </a:r>
          </a:p>
          <a:p>
            <a:pPr>
              <a:buNone/>
            </a:pPr>
            <a:r>
              <a:rPr lang="en-US" sz="1200" dirty="0" smtClean="0"/>
              <a:t>245 10	</a:t>
            </a:r>
            <a:r>
              <a:rPr lang="en-US" sz="1200" b="1" dirty="0" smtClean="0"/>
              <a:t>$a </a:t>
            </a:r>
            <a:r>
              <a:rPr lang="en-US" sz="1200" b="1" dirty="0" err="1" smtClean="0"/>
              <a:t>Borelióza</a:t>
            </a:r>
            <a:r>
              <a:rPr lang="en-US" sz="1200" b="1" dirty="0" smtClean="0"/>
              <a:t> : $b </a:t>
            </a:r>
            <a:r>
              <a:rPr lang="en-US" sz="1200" b="1" dirty="0" err="1" smtClean="0"/>
              <a:t>přírodní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prevence</a:t>
            </a:r>
            <a:r>
              <a:rPr lang="en-US" sz="1200" b="1" dirty="0" smtClean="0"/>
              <a:t> a </a:t>
            </a:r>
            <a:r>
              <a:rPr lang="en-US" sz="1200" b="1" dirty="0" err="1" smtClean="0"/>
              <a:t>bylinná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léčba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lymské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boreliózy</a:t>
            </a:r>
            <a:r>
              <a:rPr lang="en-US" sz="1200" b="1" dirty="0" smtClean="0"/>
              <a:t> a </a:t>
            </a:r>
            <a:r>
              <a:rPr lang="en-US" sz="1200" b="1" dirty="0" err="1" smtClean="0"/>
              <a:t>jejích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koinfekcí</a:t>
            </a:r>
            <a:r>
              <a:rPr lang="en-US" sz="1200" b="1" dirty="0" smtClean="0"/>
              <a:t> / $c Stephen </a:t>
            </a:r>
            <a:r>
              <a:rPr lang="en-US" sz="1200" b="1" dirty="0" err="1" smtClean="0"/>
              <a:t>Harrod</a:t>
            </a:r>
            <a:r>
              <a:rPr lang="en-US" sz="1200" b="1" dirty="0" smtClean="0"/>
              <a:t> Buhner ; </a:t>
            </a:r>
            <a:r>
              <a:rPr lang="en-US" sz="1200" b="1" dirty="0" err="1" smtClean="0"/>
              <a:t>přeložil</a:t>
            </a:r>
            <a:r>
              <a:rPr lang="en-US" sz="1200" b="1" dirty="0" smtClean="0"/>
              <a:t> Michal </a:t>
            </a:r>
            <a:r>
              <a:rPr lang="en-US" sz="1200" b="1" dirty="0" err="1" smtClean="0"/>
              <a:t>Šebesta</a:t>
            </a:r>
            <a:r>
              <a:rPr lang="en-US" sz="1200" b="1" dirty="0" smtClean="0"/>
              <a:t> </a:t>
            </a:r>
          </a:p>
          <a:p>
            <a:pPr>
              <a:buNone/>
            </a:pPr>
            <a:r>
              <a:rPr lang="en-US" sz="1200" dirty="0" smtClean="0"/>
              <a:t>246 30	</a:t>
            </a:r>
            <a:r>
              <a:rPr lang="en-US" sz="1200" b="1" dirty="0" smtClean="0"/>
              <a:t>$a </a:t>
            </a:r>
            <a:r>
              <a:rPr lang="en-US" sz="1200" b="1" dirty="0" err="1" smtClean="0"/>
              <a:t>Přírodní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prevence</a:t>
            </a:r>
            <a:r>
              <a:rPr lang="en-US" sz="1200" b="1" dirty="0" smtClean="0"/>
              <a:t> a </a:t>
            </a:r>
            <a:r>
              <a:rPr lang="en-US" sz="1200" b="1" dirty="0" err="1" smtClean="0"/>
              <a:t>bylinná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léčba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lymské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boreliózy</a:t>
            </a:r>
            <a:r>
              <a:rPr lang="en-US" sz="1200" b="1" dirty="0" smtClean="0"/>
              <a:t> a </a:t>
            </a:r>
            <a:r>
              <a:rPr lang="en-US" sz="1200" b="1" dirty="0" err="1" smtClean="0"/>
              <a:t>jejích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koinfekcí</a:t>
            </a:r>
            <a:r>
              <a:rPr lang="en-US" sz="1200" b="1" dirty="0" smtClean="0"/>
              <a:t> </a:t>
            </a:r>
          </a:p>
          <a:p>
            <a:pPr>
              <a:buNone/>
            </a:pPr>
            <a:r>
              <a:rPr lang="en-US" sz="1200" dirty="0" smtClean="0"/>
              <a:t>250   	</a:t>
            </a:r>
            <a:r>
              <a:rPr lang="en-US" sz="1200" b="1" dirty="0" smtClean="0"/>
              <a:t>$a </a:t>
            </a:r>
            <a:r>
              <a:rPr lang="en-US" sz="1200" b="1" dirty="0" err="1" smtClean="0"/>
              <a:t>Vyd</a:t>
            </a:r>
            <a:r>
              <a:rPr lang="en-US" sz="1200" b="1" dirty="0" smtClean="0"/>
              <a:t>. 1. </a:t>
            </a:r>
          </a:p>
          <a:p>
            <a:pPr>
              <a:buNone/>
            </a:pPr>
            <a:r>
              <a:rPr lang="pt-BR" sz="1200" dirty="0" smtClean="0"/>
              <a:t>260   	</a:t>
            </a:r>
            <a:r>
              <a:rPr lang="pt-BR" sz="1200" b="1" dirty="0" smtClean="0"/>
              <a:t>$a Praha : $b Triton, $c 2014 </a:t>
            </a:r>
          </a:p>
          <a:p>
            <a:pPr>
              <a:buNone/>
            </a:pPr>
            <a:r>
              <a:rPr lang="pt-BR" sz="1200" dirty="0" smtClean="0"/>
              <a:t>300   	</a:t>
            </a:r>
            <a:r>
              <a:rPr lang="pt-BR" sz="1200" b="1" dirty="0" smtClean="0"/>
              <a:t>$a 227 s. ; $c 24 cm </a:t>
            </a:r>
          </a:p>
          <a:p>
            <a:pPr>
              <a:buNone/>
            </a:pPr>
            <a:r>
              <a:rPr lang="pl-PL" sz="1200" dirty="0" smtClean="0"/>
              <a:t>500   	</a:t>
            </a:r>
            <a:r>
              <a:rPr lang="pl-PL" sz="1200" b="1" dirty="0" smtClean="0"/>
              <a:t>$a Přeloženo z angličtiny </a:t>
            </a:r>
          </a:p>
          <a:p>
            <a:pPr>
              <a:buNone/>
            </a:pPr>
            <a:r>
              <a:rPr lang="pl-PL" sz="1200" dirty="0" smtClean="0"/>
              <a:t>504   	</a:t>
            </a:r>
            <a:r>
              <a:rPr lang="pl-PL" sz="1200" b="1" dirty="0" smtClean="0"/>
              <a:t>$a Obsahuje bibliografii a rejstřík </a:t>
            </a:r>
          </a:p>
          <a:p>
            <a:pPr>
              <a:buNone/>
            </a:pPr>
            <a:r>
              <a:rPr lang="en-US" sz="1200" dirty="0" smtClean="0"/>
              <a:t>765 0 	</a:t>
            </a:r>
            <a:r>
              <a:rPr lang="en-US" sz="1200" b="1" dirty="0" smtClean="0"/>
              <a:t>$t Healing </a:t>
            </a:r>
            <a:r>
              <a:rPr lang="en-US" sz="1200" b="1" dirty="0" err="1" smtClean="0"/>
              <a:t>lyme</a:t>
            </a:r>
            <a:r>
              <a:rPr lang="en-US" sz="1200" b="1" dirty="0" smtClean="0"/>
              <a:t> $9 </a:t>
            </a:r>
            <a:r>
              <a:rPr lang="en-US" sz="1200" b="1" dirty="0" err="1" smtClean="0"/>
              <a:t>Česky</a:t>
            </a:r>
            <a:r>
              <a:rPr lang="en-US" sz="1200" b="1" dirty="0" smtClean="0"/>
              <a:t> </a:t>
            </a:r>
          </a:p>
          <a:p>
            <a:pPr>
              <a:buNone/>
            </a:pPr>
            <a:r>
              <a:rPr lang="pl-PL" sz="1200" dirty="0" smtClean="0"/>
              <a:t>901   	</a:t>
            </a:r>
            <a:r>
              <a:rPr lang="pl-PL" sz="1200" b="1" dirty="0" smtClean="0"/>
              <a:t>$b 9788073877804 $f 1. vyd. $o 20140731 </a:t>
            </a:r>
          </a:p>
          <a:p>
            <a:pPr>
              <a:buNone/>
            </a:pPr>
            <a:r>
              <a:rPr lang="en-US" sz="1200" dirty="0" smtClean="0"/>
              <a:t>910   	</a:t>
            </a:r>
            <a:r>
              <a:rPr lang="en-US" sz="1200" b="1" dirty="0" smtClean="0"/>
              <a:t>$a ABA001 </a:t>
            </a:r>
          </a:p>
          <a:p>
            <a:endParaRPr lang="cs-CZ" sz="1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245 Příklady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245 10	$a </a:t>
            </a:r>
            <a:r>
              <a:rPr lang="en-US" sz="2400" dirty="0" err="1" smtClean="0"/>
              <a:t>Čas</a:t>
            </a:r>
            <a:r>
              <a:rPr lang="en-US" sz="2400" dirty="0" smtClean="0"/>
              <a:t> </a:t>
            </a:r>
            <a:r>
              <a:rPr lang="en-US" sz="2400" dirty="0" err="1" smtClean="0"/>
              <a:t>travičů</a:t>
            </a:r>
            <a:r>
              <a:rPr lang="en-US" sz="2400" dirty="0" smtClean="0"/>
              <a:t>. $p </a:t>
            </a:r>
            <a:r>
              <a:rPr lang="en-US" sz="2400" dirty="0" err="1" smtClean="0"/>
              <a:t>Králova</a:t>
            </a:r>
            <a:r>
              <a:rPr lang="en-US" sz="2400" dirty="0" smtClean="0"/>
              <a:t> </a:t>
            </a:r>
            <a:r>
              <a:rPr lang="en-US" sz="2400" dirty="0" err="1" smtClean="0"/>
              <a:t>komnata</a:t>
            </a:r>
            <a:r>
              <a:rPr lang="en-US" sz="2400" dirty="0" smtClean="0"/>
              <a:t> / $c Juliette </a:t>
            </a:r>
            <a:r>
              <a:rPr lang="en-US" sz="2400" dirty="0" err="1" smtClean="0"/>
              <a:t>Benzoni</a:t>
            </a:r>
            <a:r>
              <a:rPr lang="en-US" sz="2400" dirty="0" smtClean="0"/>
              <a:t> ; [</a:t>
            </a:r>
            <a:r>
              <a:rPr lang="en-US" sz="2400" dirty="0" err="1" smtClean="0"/>
              <a:t>přeložil</a:t>
            </a:r>
            <a:r>
              <a:rPr lang="en-US" sz="2400" dirty="0" smtClean="0"/>
              <a:t> Michal </a:t>
            </a:r>
            <a:r>
              <a:rPr lang="en-US" sz="2400" dirty="0" err="1" smtClean="0"/>
              <a:t>Šťovíček</a:t>
            </a:r>
            <a:r>
              <a:rPr lang="en-US" sz="2400" dirty="0" smtClean="0"/>
              <a:t>] 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en-US" sz="2400" dirty="0" smtClean="0"/>
              <a:t>245 10	$a </a:t>
            </a:r>
            <a:r>
              <a:rPr lang="en-US" sz="2400" dirty="0" err="1" smtClean="0"/>
              <a:t>Cikánský</a:t>
            </a:r>
            <a:r>
              <a:rPr lang="en-US" sz="2400" dirty="0" smtClean="0"/>
              <a:t> baron $h [</a:t>
            </a:r>
            <a:r>
              <a:rPr lang="en-US" sz="2400" dirty="0" err="1" smtClean="0"/>
              <a:t>zvukový</a:t>
            </a:r>
            <a:r>
              <a:rPr lang="en-US" sz="2400" dirty="0" smtClean="0"/>
              <a:t> </a:t>
            </a:r>
            <a:r>
              <a:rPr lang="en-US" sz="2400" dirty="0" err="1" smtClean="0"/>
              <a:t>záznam</a:t>
            </a:r>
            <a:r>
              <a:rPr lang="en-US" sz="2400" dirty="0" smtClean="0"/>
              <a:t>] / $c Johann Strauss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en-US" sz="2400" dirty="0" smtClean="0"/>
              <a:t>245 10	$a </a:t>
            </a:r>
            <a:r>
              <a:rPr lang="en-US" sz="2400" dirty="0" err="1" smtClean="0"/>
              <a:t>Česko</a:t>
            </a:r>
            <a:r>
              <a:rPr lang="en-US" sz="2400" dirty="0" smtClean="0"/>
              <a:t> $h [</a:t>
            </a:r>
            <a:r>
              <a:rPr lang="en-US" sz="2400" dirty="0" err="1" smtClean="0"/>
              <a:t>kartografický</a:t>
            </a:r>
            <a:r>
              <a:rPr lang="en-US" sz="2400" dirty="0" smtClean="0"/>
              <a:t> </a:t>
            </a:r>
            <a:r>
              <a:rPr lang="en-US" sz="2400" dirty="0" err="1" smtClean="0"/>
              <a:t>dokument</a:t>
            </a:r>
            <a:r>
              <a:rPr lang="en-US" sz="2400" dirty="0" smtClean="0"/>
              <a:t>] = $b </a:t>
            </a:r>
            <a:r>
              <a:rPr lang="en-US" sz="2400" dirty="0" err="1" smtClean="0"/>
              <a:t>Tschechien</a:t>
            </a:r>
            <a:r>
              <a:rPr lang="en-US" sz="2400" dirty="0" smtClean="0"/>
              <a:t> = </a:t>
            </a:r>
            <a:r>
              <a:rPr lang="en-US" sz="2400" dirty="0" err="1" smtClean="0"/>
              <a:t>Czechia</a:t>
            </a:r>
            <a:r>
              <a:rPr lang="en-US" sz="2400" dirty="0" smtClean="0"/>
              <a:t> : </a:t>
            </a:r>
            <a:r>
              <a:rPr lang="en-US" sz="2400" dirty="0" err="1" smtClean="0"/>
              <a:t>autoatlas</a:t>
            </a:r>
            <a:r>
              <a:rPr lang="en-US" sz="2400" dirty="0" smtClean="0"/>
              <a:t> / $c </a:t>
            </a:r>
            <a:r>
              <a:rPr lang="en-US" sz="2400" dirty="0" err="1" smtClean="0"/>
              <a:t>zpracoval</a:t>
            </a:r>
            <a:r>
              <a:rPr lang="en-US" sz="2400" dirty="0" smtClean="0"/>
              <a:t> </a:t>
            </a:r>
            <a:r>
              <a:rPr lang="en-US" sz="2400" dirty="0" err="1" smtClean="0"/>
              <a:t>SHOCart</a:t>
            </a:r>
            <a:endParaRPr lang="cs-CZ" sz="2400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246 Variantní názvy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varianty názvu zvoleného za hlavní (varianty názvů ostatních děl do pole 740, popř. dalších polí 7XX)</a:t>
            </a:r>
          </a:p>
          <a:p>
            <a:pPr>
              <a:buNone/>
            </a:pPr>
            <a:r>
              <a:rPr lang="cs-CZ" dirty="0" smtClean="0"/>
              <a:t>Indikátory</a:t>
            </a:r>
          </a:p>
          <a:p>
            <a:pPr>
              <a:buNone/>
            </a:pPr>
            <a:r>
              <a:rPr lang="cs-CZ" dirty="0" smtClean="0"/>
              <a:t>První indikátor: poznámka/vedlejší záhlaví</a:t>
            </a:r>
          </a:p>
          <a:p>
            <a:pPr lvl="2">
              <a:buNone/>
            </a:pPr>
            <a:r>
              <a:rPr lang="cs-CZ" dirty="0" smtClean="0"/>
              <a:t>0  generuje se jen poznámka</a:t>
            </a:r>
          </a:p>
          <a:p>
            <a:pPr lvl="2">
              <a:buNone/>
            </a:pPr>
            <a:r>
              <a:rPr lang="cs-CZ" dirty="0" smtClean="0"/>
              <a:t>1  generuje se poznámka i vedlejší záhlaví</a:t>
            </a:r>
          </a:p>
          <a:p>
            <a:pPr lvl="2">
              <a:buNone/>
            </a:pPr>
            <a:r>
              <a:rPr lang="cs-CZ" dirty="0" smtClean="0"/>
              <a:t>2  negeneruje se poznámka ani vedlejší záhlaví</a:t>
            </a:r>
          </a:p>
          <a:p>
            <a:pPr lvl="2">
              <a:buNone/>
            </a:pPr>
            <a:r>
              <a:rPr lang="cs-CZ" dirty="0" smtClean="0"/>
              <a:t>3  generuje se jen vedlejší záhlaví</a:t>
            </a:r>
            <a:endParaRPr lang="cs-CZ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246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sz="2800" dirty="0" smtClean="0"/>
              <a:t>Druhý indikátor: typ názvu</a:t>
            </a:r>
          </a:p>
          <a:p>
            <a:pPr lvl="2">
              <a:buNone/>
            </a:pPr>
            <a:r>
              <a:rPr lang="en-US" sz="2000" dirty="0" smtClean="0"/>
              <a:t>#</a:t>
            </a:r>
            <a:r>
              <a:rPr lang="cs-CZ" sz="2000" dirty="0" smtClean="0"/>
              <a:t>  nespecifikován (specifické návěští lze zapsat v </a:t>
            </a:r>
            <a:r>
              <a:rPr lang="en-US" sz="2000" dirty="0" smtClean="0"/>
              <a:t>$</a:t>
            </a:r>
            <a:r>
              <a:rPr lang="cs-CZ" sz="2000" dirty="0" smtClean="0"/>
              <a:t>i)</a:t>
            </a:r>
          </a:p>
          <a:p>
            <a:pPr lvl="2">
              <a:buNone/>
            </a:pPr>
            <a:r>
              <a:rPr lang="cs-CZ" sz="2000" dirty="0" smtClean="0"/>
              <a:t>0  část názvu/název části (1. </a:t>
            </a:r>
            <a:r>
              <a:rPr lang="cs-CZ" sz="2000" dirty="0" err="1" smtClean="0"/>
              <a:t>ind</a:t>
            </a:r>
            <a:r>
              <a:rPr lang="cs-CZ" sz="2000" dirty="0" smtClean="0"/>
              <a:t>. hodnota 3, tj. negeneruje se 	poznámka; obvykle část hlavního názvu či podnázev; vždy 	zápis názvu části z 245p)</a:t>
            </a:r>
          </a:p>
          <a:p>
            <a:pPr lvl="2">
              <a:buNone/>
            </a:pPr>
            <a:r>
              <a:rPr lang="cs-CZ" sz="2000" dirty="0" smtClean="0"/>
              <a:t>1  souběžný název</a:t>
            </a:r>
          </a:p>
          <a:p>
            <a:pPr lvl="2">
              <a:buNone/>
            </a:pPr>
            <a:r>
              <a:rPr lang="cs-CZ" sz="2000" dirty="0" smtClean="0"/>
              <a:t>2  rozlišovací název</a:t>
            </a:r>
          </a:p>
          <a:p>
            <a:pPr lvl="2">
              <a:buNone/>
            </a:pPr>
            <a:r>
              <a:rPr lang="cs-CZ" sz="2000" dirty="0" smtClean="0"/>
              <a:t>3  další variantní názvy </a:t>
            </a:r>
          </a:p>
          <a:p>
            <a:pPr lvl="2">
              <a:buNone/>
            </a:pPr>
            <a:r>
              <a:rPr lang="cs-CZ" sz="2000" dirty="0" smtClean="0"/>
              <a:t>4  obálkový název </a:t>
            </a:r>
          </a:p>
          <a:p>
            <a:pPr lvl="2">
              <a:buNone/>
            </a:pPr>
            <a:r>
              <a:rPr lang="cs-CZ" sz="2000" dirty="0" smtClean="0"/>
              <a:t>5  název na doplňkové titulní stránce 	</a:t>
            </a:r>
          </a:p>
          <a:p>
            <a:pPr lvl="2">
              <a:buNone/>
            </a:pPr>
            <a:r>
              <a:rPr lang="cs-CZ" sz="2000" dirty="0" smtClean="0"/>
              <a:t>6  hlavičkový název</a:t>
            </a:r>
          </a:p>
          <a:p>
            <a:pPr lvl="2">
              <a:buNone/>
            </a:pPr>
            <a:r>
              <a:rPr lang="cs-CZ" sz="2000" dirty="0" smtClean="0"/>
              <a:t>7  živé záhlaví</a:t>
            </a:r>
          </a:p>
          <a:p>
            <a:pPr lvl="2">
              <a:buNone/>
            </a:pPr>
            <a:r>
              <a:rPr lang="cs-CZ" sz="2000" dirty="0" smtClean="0"/>
              <a:t>8  hřbetní název</a:t>
            </a:r>
            <a:endParaRPr lang="cs-CZ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246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  <a:buNone/>
            </a:pPr>
            <a:r>
              <a:rPr lang="en-US" dirty="0" smtClean="0"/>
              <a:t>$a</a:t>
            </a:r>
            <a:r>
              <a:rPr lang="cs-CZ" dirty="0" smtClean="0"/>
              <a:t> hlavní název </a:t>
            </a:r>
          </a:p>
          <a:p>
            <a:pPr>
              <a:lnSpc>
                <a:spcPct val="90000"/>
              </a:lnSpc>
              <a:buNone/>
            </a:pPr>
            <a:r>
              <a:rPr lang="en-US" dirty="0" smtClean="0"/>
              <a:t>$b</a:t>
            </a:r>
            <a:r>
              <a:rPr lang="cs-CZ" dirty="0" smtClean="0"/>
              <a:t> další část údajů o názvu</a:t>
            </a:r>
          </a:p>
          <a:p>
            <a:pPr>
              <a:lnSpc>
                <a:spcPct val="90000"/>
              </a:lnSpc>
              <a:buNone/>
            </a:pPr>
            <a:r>
              <a:rPr lang="en-US" dirty="0" smtClean="0"/>
              <a:t>$</a:t>
            </a:r>
            <a:r>
              <a:rPr lang="cs-CZ" dirty="0" smtClean="0"/>
              <a:t>f  datum nebo označení pořadí (označení 	svazku 	související s variantním názvem)</a:t>
            </a:r>
          </a:p>
          <a:p>
            <a:pPr>
              <a:lnSpc>
                <a:spcPct val="90000"/>
              </a:lnSpc>
              <a:buNone/>
            </a:pPr>
            <a:r>
              <a:rPr lang="en-US" dirty="0" smtClean="0"/>
              <a:t>$</a:t>
            </a:r>
            <a:r>
              <a:rPr lang="cs-CZ" dirty="0" smtClean="0"/>
              <a:t>g další různé informace (nelze do vhodnějšího 	</a:t>
            </a:r>
            <a:r>
              <a:rPr lang="cs-CZ" dirty="0" err="1" smtClean="0"/>
              <a:t>podpole</a:t>
            </a:r>
            <a:r>
              <a:rPr lang="cs-CZ" dirty="0" smtClean="0"/>
              <a:t>, např. fráze </a:t>
            </a:r>
            <a:r>
              <a:rPr lang="cs-CZ" i="1" dirty="0" smtClean="0"/>
              <a:t>název se nepatrně mění</a:t>
            </a:r>
            <a:r>
              <a:rPr lang="cs-CZ" dirty="0" smtClean="0"/>
              <a:t>, 	údaj uzavřen v kulatých závorkách)</a:t>
            </a:r>
          </a:p>
          <a:p>
            <a:pPr>
              <a:lnSpc>
                <a:spcPct val="90000"/>
              </a:lnSpc>
              <a:buNone/>
            </a:pPr>
            <a:r>
              <a:rPr lang="en-US" dirty="0" smtClean="0"/>
              <a:t>$</a:t>
            </a:r>
            <a:r>
              <a:rPr lang="cs-CZ" dirty="0" smtClean="0"/>
              <a:t>i  text návěští poznámky (2. </a:t>
            </a:r>
            <a:r>
              <a:rPr lang="cs-CZ" dirty="0" err="1" smtClean="0"/>
              <a:t>ind</a:t>
            </a:r>
            <a:r>
              <a:rPr lang="cs-CZ" dirty="0" smtClean="0"/>
              <a:t>. hodnotu </a:t>
            </a:r>
            <a:r>
              <a:rPr lang="en-US" dirty="0" smtClean="0"/>
              <a:t>#</a:t>
            </a:r>
            <a:r>
              <a:rPr lang="cs-CZ" dirty="0" smtClean="0"/>
              <a:t>, 	</a:t>
            </a:r>
            <a:r>
              <a:rPr lang="cs-CZ" dirty="0" err="1" smtClean="0"/>
              <a:t>podpole</a:t>
            </a:r>
            <a:r>
              <a:rPr lang="cs-CZ" dirty="0" smtClean="0"/>
              <a:t> se uvádí na začátku celého pole 246)</a:t>
            </a:r>
          </a:p>
          <a:p>
            <a:pPr>
              <a:lnSpc>
                <a:spcPct val="90000"/>
              </a:lnSpc>
              <a:buNone/>
            </a:pPr>
            <a:r>
              <a:rPr lang="en-US" dirty="0" smtClean="0"/>
              <a:t>$</a:t>
            </a:r>
            <a:r>
              <a:rPr lang="cs-CZ" dirty="0" smtClean="0"/>
              <a:t>n číslo části/sekce díla</a:t>
            </a:r>
          </a:p>
          <a:p>
            <a:pPr>
              <a:lnSpc>
                <a:spcPct val="90000"/>
              </a:lnSpc>
              <a:buNone/>
            </a:pPr>
            <a:r>
              <a:rPr lang="en-US" dirty="0" smtClean="0"/>
              <a:t>$</a:t>
            </a:r>
            <a:r>
              <a:rPr lang="cs-CZ" dirty="0" smtClean="0"/>
              <a:t>p název</a:t>
            </a:r>
            <a:r>
              <a:rPr lang="en-US" dirty="0" smtClean="0"/>
              <a:t> </a:t>
            </a:r>
            <a:r>
              <a:rPr lang="cs-CZ" dirty="0" smtClean="0"/>
              <a:t>části/sekce díla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246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úvodní členy vyloučené z řazení se nezapisují</a:t>
            </a:r>
          </a:p>
          <a:p>
            <a:r>
              <a:rPr lang="en-US" dirty="0" smtClean="0"/>
              <a:t>245 10	$a </a:t>
            </a:r>
            <a:r>
              <a:rPr lang="en-US" dirty="0" err="1" smtClean="0"/>
              <a:t>Čas</a:t>
            </a:r>
            <a:r>
              <a:rPr lang="en-US" dirty="0" smtClean="0"/>
              <a:t> </a:t>
            </a:r>
            <a:r>
              <a:rPr lang="en-US" dirty="0" err="1" smtClean="0"/>
              <a:t>travičů</a:t>
            </a:r>
            <a:r>
              <a:rPr lang="en-US" dirty="0" smtClean="0"/>
              <a:t>. $p </a:t>
            </a:r>
            <a:r>
              <a:rPr lang="en-US" dirty="0" err="1" smtClean="0"/>
              <a:t>Králova</a:t>
            </a:r>
            <a:r>
              <a:rPr lang="en-US" dirty="0" smtClean="0"/>
              <a:t> </a:t>
            </a:r>
            <a:r>
              <a:rPr lang="en-US" dirty="0" err="1" smtClean="0"/>
              <a:t>komnata</a:t>
            </a:r>
            <a:r>
              <a:rPr lang="en-US" dirty="0" smtClean="0"/>
              <a:t> / $c Juliette </a:t>
            </a:r>
            <a:r>
              <a:rPr lang="en-US" dirty="0" err="1" smtClean="0"/>
              <a:t>Benzoni</a:t>
            </a:r>
            <a:r>
              <a:rPr lang="en-US" dirty="0" smtClean="0"/>
              <a:t> ; [</a:t>
            </a:r>
            <a:r>
              <a:rPr lang="en-US" dirty="0" err="1" smtClean="0"/>
              <a:t>přeložil</a:t>
            </a:r>
            <a:r>
              <a:rPr lang="en-US" dirty="0" smtClean="0"/>
              <a:t> Michal </a:t>
            </a:r>
            <a:r>
              <a:rPr lang="en-US" dirty="0" err="1" smtClean="0"/>
              <a:t>Šťovíček</a:t>
            </a:r>
            <a:r>
              <a:rPr lang="en-US" dirty="0" smtClean="0"/>
              <a:t>] </a:t>
            </a:r>
          </a:p>
          <a:p>
            <a:r>
              <a:rPr lang="sv-SE" dirty="0" smtClean="0"/>
              <a:t>246 30	$a Králova komnata 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2461</a:t>
            </a:r>
            <a:r>
              <a:rPr lang="en-US" dirty="0" smtClean="0"/>
              <a:t>#</a:t>
            </a:r>
            <a:r>
              <a:rPr lang="cs-CZ" dirty="0" smtClean="0"/>
              <a:t>$</a:t>
            </a:r>
            <a:r>
              <a:rPr lang="cs-CZ" dirty="0" err="1" smtClean="0"/>
              <a:t>iNázev</a:t>
            </a:r>
            <a:r>
              <a:rPr lang="cs-CZ" dirty="0" smtClean="0"/>
              <a:t> v tiráži:$</a:t>
            </a:r>
            <a:r>
              <a:rPr lang="cs-CZ" dirty="0" err="1" smtClean="0"/>
              <a:t>aSedm</a:t>
            </a:r>
            <a:r>
              <a:rPr lang="cs-CZ" dirty="0" smtClean="0"/>
              <a:t> klokanů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sv-SE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247 Předcházející název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cs-CZ" sz="2800" dirty="0" smtClean="0"/>
              <a:t>1. indikátor – vedlejší názvové záhlaví</a:t>
            </a:r>
          </a:p>
          <a:p>
            <a:pPr lvl="2">
              <a:lnSpc>
                <a:spcPct val="90000"/>
              </a:lnSpc>
            </a:pPr>
            <a:r>
              <a:rPr lang="cs-CZ" sz="2000" dirty="0" smtClean="0"/>
              <a:t>0  nevytváří se</a:t>
            </a:r>
          </a:p>
          <a:p>
            <a:pPr lvl="2">
              <a:lnSpc>
                <a:spcPct val="90000"/>
              </a:lnSpc>
            </a:pPr>
            <a:r>
              <a:rPr lang="cs-CZ" sz="2000" dirty="0" smtClean="0"/>
              <a:t>1  vytváří se</a:t>
            </a:r>
          </a:p>
          <a:p>
            <a:pPr>
              <a:lnSpc>
                <a:spcPct val="90000"/>
              </a:lnSpc>
              <a:buNone/>
            </a:pPr>
            <a:r>
              <a:rPr lang="cs-CZ" sz="2800" dirty="0" smtClean="0"/>
              <a:t>2. indikátor – poznámka</a:t>
            </a:r>
          </a:p>
          <a:p>
            <a:pPr lvl="2">
              <a:lnSpc>
                <a:spcPct val="90000"/>
              </a:lnSpc>
            </a:pPr>
            <a:r>
              <a:rPr lang="cs-CZ" sz="2000" dirty="0" smtClean="0"/>
              <a:t> 0</a:t>
            </a:r>
            <a:r>
              <a:rPr lang="en-US" sz="2000" dirty="0" smtClean="0"/>
              <a:t> </a:t>
            </a:r>
            <a:r>
              <a:rPr lang="cs-CZ" sz="2000" dirty="0" smtClean="0"/>
              <a:t> poznámka se zobrazuje (návěští Předcházející název: se 	generuje systémem)</a:t>
            </a:r>
          </a:p>
          <a:p>
            <a:pPr lvl="2">
              <a:lnSpc>
                <a:spcPct val="90000"/>
              </a:lnSpc>
            </a:pPr>
            <a:r>
              <a:rPr lang="cs-CZ" sz="2000" dirty="0" smtClean="0"/>
              <a:t>1</a:t>
            </a:r>
            <a:r>
              <a:rPr lang="en-US" sz="2000" dirty="0" smtClean="0"/>
              <a:t> </a:t>
            </a:r>
            <a:r>
              <a:rPr lang="cs-CZ" sz="2000" dirty="0" smtClean="0"/>
              <a:t> poznámka se nezobrazuje</a:t>
            </a:r>
          </a:p>
          <a:p>
            <a:pPr>
              <a:lnSpc>
                <a:spcPct val="90000"/>
              </a:lnSpc>
              <a:buNone/>
            </a:pPr>
            <a:r>
              <a:rPr lang="cs-CZ" sz="2800" dirty="0" smtClean="0"/>
              <a:t>úvodní členy vyloučené z řazení se nezapisují</a:t>
            </a:r>
          </a:p>
          <a:p>
            <a:pPr>
              <a:lnSpc>
                <a:spcPct val="90000"/>
              </a:lnSpc>
              <a:buNone/>
            </a:pPr>
            <a:r>
              <a:rPr lang="cs-CZ" sz="2800" dirty="0" smtClean="0"/>
              <a:t>možnost vysvětlující poznámky 547 k 	předcházejícím názvům</a:t>
            </a:r>
            <a:endParaRPr lang="cs-CZ" sz="2800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247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$a</a:t>
            </a:r>
            <a:r>
              <a:rPr lang="cs-CZ" dirty="0" smtClean="0"/>
              <a:t> hlavní název </a:t>
            </a:r>
          </a:p>
          <a:p>
            <a:pPr>
              <a:buNone/>
            </a:pPr>
            <a:r>
              <a:rPr lang="en-US" dirty="0" smtClean="0"/>
              <a:t>$b</a:t>
            </a:r>
            <a:r>
              <a:rPr lang="cs-CZ" dirty="0" smtClean="0"/>
              <a:t> další údaje o názvu</a:t>
            </a:r>
          </a:p>
          <a:p>
            <a:pPr>
              <a:buNone/>
            </a:pPr>
            <a:r>
              <a:rPr lang="en-US" dirty="0" smtClean="0"/>
              <a:t>$</a:t>
            </a:r>
            <a:r>
              <a:rPr lang="cs-CZ" dirty="0" smtClean="0"/>
              <a:t>f  datum nebo označení pořadí (označení 	svazku 	související s variantním názvem)</a:t>
            </a:r>
          </a:p>
          <a:p>
            <a:pPr>
              <a:buNone/>
            </a:pPr>
            <a:r>
              <a:rPr lang="en-US" dirty="0" smtClean="0"/>
              <a:t>$</a:t>
            </a:r>
            <a:r>
              <a:rPr lang="cs-CZ" dirty="0" smtClean="0"/>
              <a:t>g další různé informace (nelze do vhodnějšího 	</a:t>
            </a:r>
            <a:r>
              <a:rPr lang="cs-CZ" dirty="0" err="1" smtClean="0"/>
              <a:t>podpole</a:t>
            </a:r>
            <a:r>
              <a:rPr lang="cs-CZ" dirty="0" smtClean="0"/>
              <a:t>, např. fráze </a:t>
            </a:r>
            <a:r>
              <a:rPr lang="cs-CZ" i="1" dirty="0" smtClean="0"/>
              <a:t>název se nepatrně mění</a:t>
            </a:r>
            <a:r>
              <a:rPr lang="cs-CZ" dirty="0" smtClean="0"/>
              <a:t>, 	údaj uzavřen v kulatých závorkách)</a:t>
            </a:r>
          </a:p>
          <a:p>
            <a:pPr>
              <a:buNone/>
            </a:pPr>
            <a:r>
              <a:rPr lang="en-US" dirty="0" smtClean="0"/>
              <a:t>$</a:t>
            </a:r>
            <a:r>
              <a:rPr lang="cs-CZ" dirty="0" smtClean="0"/>
              <a:t>h obecné označení druhu dokumentu</a:t>
            </a:r>
            <a:r>
              <a:rPr lang="en-US" dirty="0" smtClean="0"/>
              <a:t> </a:t>
            </a:r>
            <a:endParaRPr lang="cs-CZ" dirty="0" smtClean="0"/>
          </a:p>
          <a:p>
            <a:pPr>
              <a:buNone/>
            </a:pPr>
            <a:r>
              <a:rPr lang="en-US" dirty="0" smtClean="0"/>
              <a:t>$</a:t>
            </a:r>
            <a:r>
              <a:rPr lang="cs-CZ" dirty="0" smtClean="0"/>
              <a:t>n číslo části/sekce díla</a:t>
            </a:r>
          </a:p>
          <a:p>
            <a:pPr>
              <a:buNone/>
            </a:pPr>
            <a:r>
              <a:rPr lang="en-US" dirty="0" smtClean="0"/>
              <a:t>$</a:t>
            </a:r>
            <a:r>
              <a:rPr lang="cs-CZ" dirty="0" smtClean="0"/>
              <a:t>p název</a:t>
            </a:r>
            <a:r>
              <a:rPr lang="en-US" dirty="0" smtClean="0"/>
              <a:t> </a:t>
            </a:r>
            <a:r>
              <a:rPr lang="cs-CZ" dirty="0" smtClean="0"/>
              <a:t>části/sekce díla</a:t>
            </a:r>
          </a:p>
          <a:p>
            <a:pPr>
              <a:buNone/>
            </a:pPr>
            <a:r>
              <a:rPr lang="en-US" dirty="0" smtClean="0"/>
              <a:t>$</a:t>
            </a:r>
            <a:r>
              <a:rPr lang="cs-CZ" dirty="0" smtClean="0"/>
              <a:t>x ISSN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250 Údaje o vydání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Indikátory nedefinovány</a:t>
            </a:r>
          </a:p>
          <a:p>
            <a:pPr>
              <a:buNone/>
            </a:pPr>
            <a:r>
              <a:rPr lang="cs-CZ" dirty="0" err="1" smtClean="0"/>
              <a:t>Podpole</a:t>
            </a:r>
            <a:endParaRPr lang="cs-CZ" dirty="0" smtClean="0"/>
          </a:p>
          <a:p>
            <a:pPr>
              <a:buNone/>
            </a:pPr>
            <a:r>
              <a:rPr lang="en-US" dirty="0" smtClean="0"/>
              <a:t>$</a:t>
            </a:r>
            <a:r>
              <a:rPr lang="cs-CZ" dirty="0" smtClean="0"/>
              <a:t>a označení vydání (celé označení včetně 	doplňkového)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$</a:t>
            </a:r>
            <a:r>
              <a:rPr lang="cs-CZ" dirty="0" smtClean="0"/>
              <a:t>b další údaje o vydání (obvykle odpovědnost a 	souběžné údaje, tj. všechny zbývající údaje za 	prvním lomítkem či rovnítkem)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250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lain" startAt="250"/>
            </a:pPr>
            <a:r>
              <a:rPr lang="en-US" sz="2800" dirty="0" smtClean="0"/>
              <a:t>$a 2., </a:t>
            </a:r>
            <a:r>
              <a:rPr lang="en-US" sz="2800" dirty="0" err="1" smtClean="0"/>
              <a:t>přeprac</a:t>
            </a:r>
            <a:r>
              <a:rPr lang="en-US" sz="2800" dirty="0" smtClean="0"/>
              <a:t>. </a:t>
            </a:r>
            <a:r>
              <a:rPr lang="en-US" sz="2800" dirty="0" err="1" smtClean="0"/>
              <a:t>vyd</a:t>
            </a:r>
            <a:r>
              <a:rPr lang="en-US" sz="2800" dirty="0" smtClean="0"/>
              <a:t>.</a:t>
            </a:r>
            <a:endParaRPr lang="cs-CZ" sz="2800" dirty="0" smtClean="0"/>
          </a:p>
          <a:p>
            <a:pPr marL="514350" indent="-514350">
              <a:buNone/>
            </a:pPr>
            <a:endParaRPr lang="cs-CZ" sz="2800" dirty="0" smtClean="0"/>
          </a:p>
          <a:p>
            <a:pPr marL="514350" indent="-514350">
              <a:buNone/>
            </a:pPr>
            <a:r>
              <a:rPr lang="pl-PL" sz="2800" dirty="0" smtClean="0"/>
              <a:t>250$a Vyd. v Knižním klubu 3., (Celkem 5.)</a:t>
            </a:r>
          </a:p>
          <a:p>
            <a:pPr marL="514350" indent="-514350">
              <a:buNone/>
            </a:pPr>
            <a:endParaRPr lang="cs-CZ" sz="2800" dirty="0" smtClean="0"/>
          </a:p>
          <a:p>
            <a:pPr marL="514350" indent="-514350">
              <a:buNone/>
            </a:pPr>
            <a:r>
              <a:rPr lang="en-US" sz="2800" dirty="0" smtClean="0"/>
              <a:t>250$a </a:t>
            </a:r>
            <a:r>
              <a:rPr lang="en-US" sz="2800" dirty="0" err="1" smtClean="0"/>
              <a:t>Vyd</a:t>
            </a:r>
            <a:r>
              <a:rPr lang="en-US" sz="2800" dirty="0" smtClean="0"/>
              <a:t>. 2., V </a:t>
            </a:r>
            <a:r>
              <a:rPr lang="en-US" sz="2800" dirty="0" err="1" smtClean="0"/>
              <a:t>Olympii</a:t>
            </a:r>
            <a:r>
              <a:rPr lang="en-US" sz="2800" dirty="0" smtClean="0"/>
              <a:t> 1. </a:t>
            </a:r>
            <a:endParaRPr lang="cs-CZ" sz="2800" dirty="0" smtClean="0"/>
          </a:p>
          <a:p>
            <a:pPr marL="514350" indent="-514350">
              <a:buAutoNum type="arabicPlain" startAt="250"/>
            </a:pPr>
            <a:endParaRPr lang="cs-CZ" sz="2800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260  Nakladatelské údaje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Indikátory</a:t>
            </a:r>
          </a:p>
          <a:p>
            <a:pPr>
              <a:buNone/>
            </a:pPr>
            <a:r>
              <a:rPr lang="cs-CZ" dirty="0" smtClean="0"/>
              <a:t>První indikátor: pořadí nakladatelských údajů</a:t>
            </a:r>
          </a:p>
          <a:p>
            <a:pPr lvl="2">
              <a:buNone/>
            </a:pPr>
            <a:r>
              <a:rPr lang="en-US" dirty="0" smtClean="0"/>
              <a:t>#</a:t>
            </a:r>
            <a:r>
              <a:rPr lang="cs-CZ" dirty="0" smtClean="0"/>
              <a:t>  neuvádí se/první nakladatel </a:t>
            </a:r>
          </a:p>
          <a:p>
            <a:pPr lvl="2">
              <a:buNone/>
            </a:pPr>
            <a:r>
              <a:rPr lang="cs-CZ" dirty="0" smtClean="0"/>
              <a:t>2  dočasný nakladatel (zapisuje se pak </a:t>
            </a:r>
            <a:r>
              <a:rPr lang="en-US" dirty="0" smtClean="0"/>
              <a:t>$</a:t>
            </a:r>
            <a:r>
              <a:rPr lang="cs-CZ" dirty="0" smtClean="0"/>
              <a:t>3 s 	příslušným časovým údajem)</a:t>
            </a:r>
          </a:p>
          <a:p>
            <a:pPr lvl="2">
              <a:buNone/>
            </a:pPr>
            <a:r>
              <a:rPr lang="cs-CZ" dirty="0" smtClean="0"/>
              <a:t>3  současný/poslední nakladatel (zapisuje se pak </a:t>
            </a:r>
            <a:r>
              <a:rPr lang="en-US" dirty="0" smtClean="0"/>
              <a:t>$</a:t>
            </a:r>
            <a:r>
              <a:rPr lang="cs-CZ" dirty="0" smtClean="0"/>
              <a:t>3 	s příslušným časovým údajem)</a:t>
            </a:r>
          </a:p>
          <a:p>
            <a:pPr>
              <a:buNone/>
            </a:pPr>
            <a:r>
              <a:rPr lang="cs-CZ" dirty="0" smtClean="0"/>
              <a:t>Druhý indikátor: nedefinován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Přehled polí MARC 21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Návěští</a:t>
            </a:r>
          </a:p>
          <a:p>
            <a:r>
              <a:rPr lang="it-IT" dirty="0" smtClean="0"/>
              <a:t>001</a:t>
            </a:r>
            <a:r>
              <a:rPr lang="cs-CZ" dirty="0" smtClean="0"/>
              <a:t> Kontrolní číslo (NO)</a:t>
            </a:r>
          </a:p>
          <a:p>
            <a:r>
              <a:rPr lang="it-IT" dirty="0" smtClean="0"/>
              <a:t>003</a:t>
            </a:r>
            <a:r>
              <a:rPr lang="cs-CZ" dirty="0" smtClean="0"/>
              <a:t> Identifikátor kontrolního čísla (NO)</a:t>
            </a:r>
          </a:p>
          <a:p>
            <a:r>
              <a:rPr lang="it-IT" dirty="0" smtClean="0"/>
              <a:t>005</a:t>
            </a:r>
            <a:r>
              <a:rPr lang="cs-CZ" dirty="0" smtClean="0"/>
              <a:t> Datum posledního zpracování (NO)</a:t>
            </a:r>
          </a:p>
          <a:p>
            <a:r>
              <a:rPr lang="cs-CZ" dirty="0" smtClean="0"/>
              <a:t>006 Údaje pevné délky – další charakteristiky           dokumentu (O)</a:t>
            </a:r>
          </a:p>
          <a:p>
            <a:r>
              <a:rPr lang="cs-CZ" dirty="0" smtClean="0"/>
              <a:t>007 Pole pevné délky pro fyzický popis (O)</a:t>
            </a:r>
            <a:endParaRPr lang="it-IT" dirty="0"/>
          </a:p>
          <a:p>
            <a:r>
              <a:rPr lang="cs-CZ" dirty="0" smtClean="0"/>
              <a:t>008 Údaje pevné délky (NO)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260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r>
              <a:rPr lang="cs-CZ" sz="2800" dirty="0" err="1" smtClean="0"/>
              <a:t>Podpole</a:t>
            </a:r>
            <a:endParaRPr lang="cs-CZ" sz="2800" dirty="0" smtClean="0"/>
          </a:p>
          <a:p>
            <a:pPr>
              <a:lnSpc>
                <a:spcPct val="90000"/>
              </a:lnSpc>
              <a:buNone/>
            </a:pPr>
            <a:r>
              <a:rPr lang="en-US" sz="2800" dirty="0" smtClean="0"/>
              <a:t>$a</a:t>
            </a:r>
            <a:r>
              <a:rPr lang="cs-CZ" sz="2800" dirty="0" smtClean="0"/>
              <a:t> místo vydání</a:t>
            </a:r>
          </a:p>
          <a:p>
            <a:pPr>
              <a:lnSpc>
                <a:spcPct val="90000"/>
              </a:lnSpc>
              <a:buNone/>
            </a:pPr>
            <a:r>
              <a:rPr lang="en-US" sz="2800" dirty="0" smtClean="0"/>
              <a:t>$b</a:t>
            </a:r>
            <a:r>
              <a:rPr lang="cs-CZ" sz="2800" dirty="0" smtClean="0"/>
              <a:t> jméno nakladatele</a:t>
            </a:r>
          </a:p>
          <a:p>
            <a:pPr>
              <a:lnSpc>
                <a:spcPct val="90000"/>
              </a:lnSpc>
              <a:buNone/>
            </a:pPr>
            <a:r>
              <a:rPr lang="en-US" sz="2800" dirty="0" smtClean="0"/>
              <a:t>$</a:t>
            </a:r>
            <a:r>
              <a:rPr lang="cs-CZ" sz="2800" dirty="0" smtClean="0"/>
              <a:t>c datum vydání </a:t>
            </a:r>
          </a:p>
          <a:p>
            <a:pPr>
              <a:lnSpc>
                <a:spcPct val="90000"/>
              </a:lnSpc>
              <a:buNone/>
            </a:pPr>
            <a:r>
              <a:rPr lang="en-US" sz="2800" dirty="0" smtClean="0"/>
              <a:t>$</a:t>
            </a:r>
            <a:r>
              <a:rPr lang="cs-CZ" sz="2800" dirty="0" smtClean="0"/>
              <a:t>e místo výroby  </a:t>
            </a:r>
          </a:p>
          <a:p>
            <a:pPr>
              <a:lnSpc>
                <a:spcPct val="90000"/>
              </a:lnSpc>
              <a:buNone/>
            </a:pPr>
            <a:r>
              <a:rPr lang="en-US" sz="2800" dirty="0" smtClean="0"/>
              <a:t>$</a:t>
            </a:r>
            <a:r>
              <a:rPr lang="cs-CZ" sz="2800" dirty="0" smtClean="0"/>
              <a:t>f jméno výrobce</a:t>
            </a:r>
            <a:r>
              <a:rPr lang="en-US" sz="2800" dirty="0" smtClean="0"/>
              <a:t> </a:t>
            </a:r>
            <a:endParaRPr lang="cs-CZ" sz="2800" dirty="0" smtClean="0"/>
          </a:p>
          <a:p>
            <a:pPr>
              <a:lnSpc>
                <a:spcPct val="90000"/>
              </a:lnSpc>
              <a:buNone/>
            </a:pPr>
            <a:r>
              <a:rPr lang="en-US" sz="2800" dirty="0" smtClean="0"/>
              <a:t>$</a:t>
            </a:r>
            <a:r>
              <a:rPr lang="cs-CZ" sz="2800" dirty="0" smtClean="0"/>
              <a:t>g datum výroby (údaje o výrobě se zapisují v  ( ))</a:t>
            </a:r>
          </a:p>
          <a:p>
            <a:pPr>
              <a:lnSpc>
                <a:spcPct val="90000"/>
              </a:lnSpc>
              <a:buNone/>
            </a:pPr>
            <a:r>
              <a:rPr lang="en-US" sz="2800" dirty="0" smtClean="0"/>
              <a:t>$</a:t>
            </a:r>
            <a:r>
              <a:rPr lang="cs-CZ" sz="2800" dirty="0" smtClean="0"/>
              <a:t>3 bližší určení dokumentu (slouží k bližšímu 	určení opakovaných výskytů pole)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260 Příklady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260</a:t>
            </a:r>
            <a:r>
              <a:rPr lang="en-US" dirty="0" smtClean="0"/>
              <a:t>##</a:t>
            </a:r>
            <a:r>
              <a:rPr lang="cs-CZ" dirty="0" smtClean="0"/>
              <a:t>$</a:t>
            </a:r>
            <a:r>
              <a:rPr lang="cs-CZ" dirty="0" err="1" smtClean="0"/>
              <a:t>aPraha</a:t>
            </a:r>
            <a:r>
              <a:rPr lang="cs-CZ" dirty="0" smtClean="0"/>
              <a:t> ;$</a:t>
            </a:r>
            <a:r>
              <a:rPr lang="cs-CZ" dirty="0" err="1" smtClean="0"/>
              <a:t>aLitomyšl</a:t>
            </a:r>
            <a:r>
              <a:rPr lang="cs-CZ" dirty="0" smtClean="0"/>
              <a:t> :$</a:t>
            </a:r>
            <a:r>
              <a:rPr lang="cs-CZ" dirty="0" err="1" smtClean="0"/>
              <a:t>bPaseka</a:t>
            </a:r>
            <a:r>
              <a:rPr lang="cs-CZ" dirty="0" smtClean="0"/>
              <a:t>,$c2003</a:t>
            </a:r>
          </a:p>
          <a:p>
            <a:endParaRPr lang="cs-CZ" dirty="0" smtClean="0"/>
          </a:p>
          <a:p>
            <a:r>
              <a:rPr lang="cs-CZ" dirty="0" smtClean="0"/>
              <a:t>260</a:t>
            </a:r>
            <a:r>
              <a:rPr lang="en-US" dirty="0" smtClean="0"/>
              <a:t>##</a:t>
            </a:r>
            <a:r>
              <a:rPr lang="cs-CZ" dirty="0" smtClean="0"/>
              <a:t>$</a:t>
            </a:r>
            <a:r>
              <a:rPr lang="cs-CZ" dirty="0" err="1" smtClean="0"/>
              <a:t>aPraha</a:t>
            </a:r>
            <a:r>
              <a:rPr lang="cs-CZ" dirty="0" smtClean="0"/>
              <a:t> :$</a:t>
            </a:r>
            <a:r>
              <a:rPr lang="cs-CZ" dirty="0" err="1" smtClean="0"/>
              <a:t>bSvoboda</a:t>
            </a:r>
            <a:r>
              <a:rPr lang="cs-CZ" dirty="0" smtClean="0"/>
              <a:t>,$c1964-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2602</a:t>
            </a:r>
            <a:r>
              <a:rPr lang="en-US" dirty="0" smtClean="0"/>
              <a:t>#</a:t>
            </a:r>
            <a:r>
              <a:rPr lang="cs-CZ" dirty="0" smtClean="0"/>
              <a:t>$31975-1989$</a:t>
            </a:r>
            <a:r>
              <a:rPr lang="cs-CZ" dirty="0" err="1" smtClean="0"/>
              <a:t>aPraha</a:t>
            </a:r>
            <a:r>
              <a:rPr lang="cs-CZ" dirty="0" smtClean="0"/>
              <a:t> :$</a:t>
            </a:r>
            <a:r>
              <a:rPr lang="cs-CZ" dirty="0" err="1" smtClean="0"/>
              <a:t>bMladá</a:t>
            </a:r>
            <a:r>
              <a:rPr lang="cs-CZ" dirty="0" smtClean="0"/>
              <a:t> fronta</a:t>
            </a:r>
          </a:p>
          <a:p>
            <a:r>
              <a:rPr lang="cs-CZ" dirty="0" smtClean="0"/>
              <a:t>2603</a:t>
            </a:r>
            <a:r>
              <a:rPr lang="en-US" dirty="0" smtClean="0"/>
              <a:t>#</a:t>
            </a:r>
            <a:r>
              <a:rPr lang="cs-CZ" dirty="0" smtClean="0"/>
              <a:t>$31990-$</a:t>
            </a:r>
            <a:r>
              <a:rPr lang="cs-CZ" dirty="0" err="1" smtClean="0"/>
              <a:t>aPraha</a:t>
            </a:r>
            <a:r>
              <a:rPr lang="cs-CZ" dirty="0" smtClean="0"/>
              <a:t> ;$</a:t>
            </a:r>
            <a:r>
              <a:rPr lang="cs-CZ" dirty="0" err="1" smtClean="0"/>
              <a:t>aLitomyšl</a:t>
            </a:r>
            <a:r>
              <a:rPr lang="cs-CZ" dirty="0" smtClean="0"/>
              <a:t> :$</a:t>
            </a:r>
            <a:r>
              <a:rPr lang="cs-CZ" dirty="0" err="1" smtClean="0"/>
              <a:t>bPaseka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300  Fyzický popis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/>
              <a:t>$a</a:t>
            </a:r>
            <a:r>
              <a:rPr lang="cs-CZ" dirty="0" smtClean="0"/>
              <a:t>  rozsah </a:t>
            </a:r>
          </a:p>
          <a:p>
            <a:pPr>
              <a:buNone/>
            </a:pPr>
            <a:r>
              <a:rPr lang="en-US" dirty="0" smtClean="0"/>
              <a:t>$b</a:t>
            </a:r>
            <a:r>
              <a:rPr lang="cs-CZ" dirty="0" smtClean="0"/>
              <a:t>  další fyzické údaje</a:t>
            </a:r>
          </a:p>
          <a:p>
            <a:pPr>
              <a:buNone/>
            </a:pPr>
            <a:r>
              <a:rPr lang="en-US" dirty="0" smtClean="0"/>
              <a:t>$</a:t>
            </a:r>
            <a:r>
              <a:rPr lang="cs-CZ" dirty="0" smtClean="0"/>
              <a:t>c  rozměr </a:t>
            </a:r>
          </a:p>
          <a:p>
            <a:pPr>
              <a:buNone/>
            </a:pPr>
            <a:r>
              <a:rPr lang="en-US" dirty="0" smtClean="0"/>
              <a:t>$</a:t>
            </a:r>
            <a:r>
              <a:rPr lang="cs-CZ" dirty="0" smtClean="0"/>
              <a:t>e  doprovodný materiál</a:t>
            </a:r>
          </a:p>
          <a:p>
            <a:pPr>
              <a:buNone/>
            </a:pPr>
            <a:r>
              <a:rPr lang="en-US" dirty="0" smtClean="0"/>
              <a:t>$</a:t>
            </a:r>
            <a:r>
              <a:rPr lang="cs-CZ" dirty="0" smtClean="0"/>
              <a:t>f  označení fyzické jednotky (převážně u smíšených dokumentů, zde jen pojmenování, počet v </a:t>
            </a:r>
            <a:r>
              <a:rPr lang="en-US" dirty="0" smtClean="0"/>
              <a:t>$</a:t>
            </a:r>
            <a:r>
              <a:rPr lang="cs-CZ" dirty="0" smtClean="0"/>
              <a:t>a)</a:t>
            </a:r>
          </a:p>
          <a:p>
            <a:pPr>
              <a:buNone/>
            </a:pPr>
            <a:r>
              <a:rPr lang="en-US" dirty="0" smtClean="0"/>
              <a:t>$</a:t>
            </a:r>
            <a:r>
              <a:rPr lang="cs-CZ" dirty="0" smtClean="0"/>
              <a:t>g  rozměr fyzické jednotky (uvedené v </a:t>
            </a:r>
            <a:r>
              <a:rPr lang="en-US" dirty="0" smtClean="0"/>
              <a:t>$</a:t>
            </a:r>
            <a:r>
              <a:rPr lang="cs-CZ" dirty="0" smtClean="0"/>
              <a:t>f)</a:t>
            </a:r>
          </a:p>
          <a:p>
            <a:pPr>
              <a:buNone/>
            </a:pPr>
            <a:r>
              <a:rPr lang="en-US" dirty="0" smtClean="0"/>
              <a:t>$</a:t>
            </a:r>
            <a:r>
              <a:rPr lang="cs-CZ" dirty="0" smtClean="0"/>
              <a:t>3 bližší určení dokumentu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300 Příklady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sz="2800" dirty="0" smtClean="0"/>
              <a:t>300   	$a 672 s. : $b il. ; $c 26 cm</a:t>
            </a:r>
            <a:endParaRPr lang="cs-CZ" sz="2800" dirty="0" smtClean="0"/>
          </a:p>
          <a:p>
            <a:r>
              <a:rPr lang="pt-BR" sz="2800" dirty="0" smtClean="0"/>
              <a:t>300   	$a 198 s. ; $c 20 cm</a:t>
            </a:r>
            <a:endParaRPr lang="cs-CZ" sz="2800" dirty="0" smtClean="0"/>
          </a:p>
          <a:p>
            <a:r>
              <a:rPr lang="en-US" sz="2800" dirty="0" smtClean="0"/>
              <a:t>300   	$a 2 </a:t>
            </a:r>
            <a:r>
              <a:rPr lang="en-US" sz="2800" dirty="0" err="1" smtClean="0"/>
              <a:t>zvukové</a:t>
            </a:r>
            <a:r>
              <a:rPr lang="en-US" sz="2800" dirty="0" smtClean="0"/>
              <a:t> </a:t>
            </a:r>
            <a:r>
              <a:rPr lang="en-US" sz="2800" dirty="0" err="1" smtClean="0"/>
              <a:t>desky</a:t>
            </a:r>
            <a:r>
              <a:rPr lang="en-US" sz="2800" dirty="0" smtClean="0"/>
              <a:t> (12 </a:t>
            </a:r>
            <a:r>
              <a:rPr lang="en-US" sz="2800" dirty="0" err="1" smtClean="0"/>
              <a:t>hod</a:t>
            </a:r>
            <a:r>
              <a:rPr lang="en-US" sz="2800" dirty="0" smtClean="0"/>
              <a:t>., 54 min.) : $b digital, MP3 ; $c 12 cm</a:t>
            </a:r>
            <a:endParaRPr lang="cs-CZ" sz="2800" dirty="0" smtClean="0"/>
          </a:p>
          <a:p>
            <a:r>
              <a:rPr lang="pt-BR" sz="2800" dirty="0" smtClean="0"/>
              <a:t>300   	$a 1 zvuková deska (48:39) : $b digital ; $c 12 cm + $e 1 brožura</a:t>
            </a:r>
            <a:endParaRPr lang="cs-CZ" sz="2800" dirty="0" smtClean="0"/>
          </a:p>
          <a:p>
            <a:r>
              <a:rPr lang="sv-SE" sz="2800" dirty="0" smtClean="0"/>
              <a:t>300   	$a 1 atlas (232 s.) : $b ca 184 barev. map ; $c 30 cm</a:t>
            </a:r>
            <a:endParaRPr lang="cs-CZ" sz="2800" dirty="0" smtClean="0"/>
          </a:p>
          <a:p>
            <a:r>
              <a:rPr lang="pt-BR" sz="2800" dirty="0" smtClean="0"/>
              <a:t>300   	$a 1 mapa : $b barev. ; $c 60 x 74 cm, složeno na 22 x 11 cm, v plastovém pouzdře</a:t>
            </a:r>
            <a:endParaRPr lang="cs-CZ" sz="2800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5XX  Poznámky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cs-CZ" dirty="0" smtClean="0"/>
              <a:t>vedle poznámek zapsaných v polích 5XX se na výstupu mohou zobrazovat též poznámky generované z jiných polí: 246 Variantní názvy, 247 Předcházející název, 310 Současná periodicita, 321 Předcházející periodicita, 362 Údaje o číslování, 76X-78X propojovací pole (např. název originálu, předcházející či následující záhlaví u seriálů)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až na dvě (507, 508) jsou všechna pole opakovatelná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500  Všeobecná poznámka (O)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  <a:buNone/>
            </a:pPr>
            <a:r>
              <a:rPr lang="cs-CZ" dirty="0" smtClean="0"/>
              <a:t>Indikátory nedefinovány</a:t>
            </a:r>
          </a:p>
          <a:p>
            <a:pPr>
              <a:lnSpc>
                <a:spcPct val="90000"/>
              </a:lnSpc>
              <a:buNone/>
            </a:pPr>
            <a:r>
              <a:rPr lang="en-US" dirty="0" smtClean="0"/>
              <a:t>$</a:t>
            </a:r>
            <a:r>
              <a:rPr lang="cs-CZ" dirty="0" smtClean="0"/>
              <a:t>a text poznámky (NO)      </a:t>
            </a:r>
            <a:r>
              <a:rPr lang="cs-CZ" b="1" dirty="0" smtClean="0"/>
              <a:t>Opakovatelné celé pole</a:t>
            </a:r>
          </a:p>
          <a:p>
            <a:pPr>
              <a:lnSpc>
                <a:spcPct val="90000"/>
              </a:lnSpc>
              <a:buNone/>
            </a:pPr>
            <a:r>
              <a:rPr lang="cs-CZ" dirty="0" smtClean="0"/>
              <a:t>Příklady:</a:t>
            </a:r>
          </a:p>
          <a:p>
            <a:pPr>
              <a:lnSpc>
                <a:spcPct val="90000"/>
              </a:lnSpc>
              <a:buNone/>
            </a:pPr>
            <a:r>
              <a:rPr lang="cs-CZ" dirty="0" smtClean="0"/>
              <a:t>500  </a:t>
            </a:r>
            <a:r>
              <a:rPr lang="en-US" dirty="0" smtClean="0"/>
              <a:t>$</a:t>
            </a:r>
            <a:r>
              <a:rPr lang="cs-CZ" dirty="0" err="1" smtClean="0"/>
              <a:t>aPřeloženo</a:t>
            </a:r>
            <a:r>
              <a:rPr lang="cs-CZ" dirty="0" smtClean="0"/>
              <a:t> z němčiny</a:t>
            </a:r>
          </a:p>
          <a:p>
            <a:pPr>
              <a:lnSpc>
                <a:spcPct val="90000"/>
              </a:lnSpc>
              <a:buNone/>
            </a:pPr>
            <a:r>
              <a:rPr lang="cs-CZ" dirty="0" smtClean="0"/>
              <a:t>500  </a:t>
            </a:r>
            <a:r>
              <a:rPr lang="en-US" dirty="0" smtClean="0"/>
              <a:t>$</a:t>
            </a:r>
            <a:r>
              <a:rPr lang="cs-CZ" dirty="0" err="1" smtClean="0"/>
              <a:t>aObsahuje</a:t>
            </a:r>
            <a:r>
              <a:rPr lang="cs-CZ" dirty="0" smtClean="0"/>
              <a:t> rejstřík</a:t>
            </a:r>
            <a:endParaRPr lang="cs-CZ" dirty="0" smtClean="0">
              <a:solidFill>
                <a:schemeClr val="folHlink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cs-CZ" dirty="0" smtClean="0"/>
              <a:t>500  </a:t>
            </a:r>
            <a:r>
              <a:rPr lang="en-US" dirty="0" smtClean="0"/>
              <a:t>$</a:t>
            </a:r>
            <a:r>
              <a:rPr lang="cs-CZ" dirty="0" err="1" smtClean="0"/>
              <a:t>aNázev</a:t>
            </a:r>
            <a:r>
              <a:rPr lang="cs-CZ" dirty="0" smtClean="0"/>
              <a:t> z obálky</a:t>
            </a:r>
          </a:p>
          <a:p>
            <a:pPr>
              <a:lnSpc>
                <a:spcPct val="90000"/>
              </a:lnSpc>
              <a:buNone/>
            </a:pPr>
            <a:r>
              <a:rPr lang="cs-CZ" dirty="0" smtClean="0"/>
              <a:t>500  </a:t>
            </a:r>
            <a:r>
              <a:rPr lang="en-US" dirty="0" smtClean="0"/>
              <a:t>$</a:t>
            </a:r>
            <a:r>
              <a:rPr lang="cs-CZ" dirty="0" err="1" smtClean="0"/>
              <a:t>aV</a:t>
            </a:r>
            <a:r>
              <a:rPr lang="cs-CZ" dirty="0" smtClean="0"/>
              <a:t> tiráži uveden chybný rok vydání: 1899</a:t>
            </a:r>
          </a:p>
          <a:p>
            <a:pPr>
              <a:lnSpc>
                <a:spcPct val="90000"/>
              </a:lnSpc>
              <a:buNone/>
            </a:pPr>
            <a:r>
              <a:rPr lang="cs-CZ" dirty="0" smtClean="0"/>
              <a:t>500  </a:t>
            </a:r>
            <a:r>
              <a:rPr lang="en-US" dirty="0" smtClean="0"/>
              <a:t>$</a:t>
            </a:r>
            <a:r>
              <a:rPr lang="cs-CZ" dirty="0" err="1" smtClean="0"/>
              <a:t>aPopsáno</a:t>
            </a:r>
            <a:r>
              <a:rPr lang="cs-CZ" dirty="0" smtClean="0"/>
              <a:t> podle xerokopie</a:t>
            </a:r>
          </a:p>
          <a:p>
            <a:pPr>
              <a:lnSpc>
                <a:spcPct val="90000"/>
              </a:lnSpc>
              <a:buNone/>
            </a:pPr>
            <a:r>
              <a:rPr lang="cs-CZ" dirty="0" smtClean="0"/>
              <a:t>500  </a:t>
            </a:r>
            <a:r>
              <a:rPr lang="en-US" dirty="0" smtClean="0"/>
              <a:t>$</a:t>
            </a:r>
            <a:r>
              <a:rPr lang="cs-CZ" dirty="0" smtClean="0"/>
              <a:t>a30 číslovaných výt.</a:t>
            </a:r>
          </a:p>
          <a:p>
            <a:pPr>
              <a:lnSpc>
                <a:spcPct val="90000"/>
              </a:lnSpc>
              <a:buNone/>
            </a:pPr>
            <a:r>
              <a:rPr lang="cs-CZ" dirty="0" smtClean="0"/>
              <a:t>500  </a:t>
            </a:r>
            <a:r>
              <a:rPr lang="en-US" dirty="0" smtClean="0"/>
              <a:t>$</a:t>
            </a:r>
            <a:r>
              <a:rPr lang="cs-CZ" dirty="0" err="1" smtClean="0"/>
              <a:t>aU</a:t>
            </a:r>
            <a:r>
              <a:rPr lang="cs-CZ" dirty="0" smtClean="0"/>
              <a:t> některých sešitů CD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501  Poznámka Společně s: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sz="2800" dirty="0" smtClean="0"/>
              <a:t>Indikátory nedefinovány</a:t>
            </a:r>
          </a:p>
          <a:p>
            <a:pPr>
              <a:buNone/>
            </a:pPr>
            <a:r>
              <a:rPr lang="cs-CZ" sz="2800" dirty="0" err="1" smtClean="0"/>
              <a:t>Podpole</a:t>
            </a:r>
            <a:endParaRPr lang="cs-CZ" sz="2800" dirty="0" smtClean="0"/>
          </a:p>
          <a:p>
            <a:pPr>
              <a:buNone/>
            </a:pPr>
            <a:r>
              <a:rPr lang="cs-CZ" sz="2800" dirty="0" smtClean="0"/>
              <a:t> </a:t>
            </a:r>
            <a:r>
              <a:rPr lang="en-US" sz="2800" dirty="0" smtClean="0"/>
              <a:t>$</a:t>
            </a:r>
            <a:r>
              <a:rPr lang="cs-CZ" sz="2800" dirty="0" smtClean="0"/>
              <a:t>a text poznámky (NO)</a:t>
            </a:r>
          </a:p>
          <a:p>
            <a:pPr>
              <a:buNone/>
            </a:pPr>
            <a:r>
              <a:rPr lang="cs-CZ" sz="2800" dirty="0" smtClean="0"/>
              <a:t>Používá se pro přítisky, přívazky,</a:t>
            </a:r>
          </a:p>
          <a:p>
            <a:pPr>
              <a:buNone/>
            </a:pPr>
            <a:r>
              <a:rPr lang="cs-CZ" sz="2800" dirty="0" smtClean="0"/>
              <a:t>501</a:t>
            </a:r>
            <a:r>
              <a:rPr lang="en-US" sz="2800" dirty="0" smtClean="0"/>
              <a:t>##$</a:t>
            </a:r>
            <a:r>
              <a:rPr lang="cs-CZ" sz="2800" dirty="0" err="1" smtClean="0"/>
              <a:t>aObsahuje</a:t>
            </a:r>
            <a:r>
              <a:rPr lang="cs-CZ" sz="2800" dirty="0" smtClean="0"/>
              <a:t> též: Karla / Božena Němcová</a:t>
            </a:r>
          </a:p>
          <a:p>
            <a:pPr lvl="2"/>
            <a:r>
              <a:rPr lang="cs-CZ" sz="2000" dirty="0" smtClean="0"/>
              <a:t>přítisk, vedlejší záhlaví autor/název v poli 700</a:t>
            </a:r>
          </a:p>
          <a:p>
            <a:pPr>
              <a:buNone/>
            </a:pPr>
            <a:r>
              <a:rPr lang="cs-CZ" sz="2800" dirty="0" smtClean="0"/>
              <a:t>501</a:t>
            </a:r>
            <a:r>
              <a:rPr lang="en-US" sz="2800" dirty="0" smtClean="0"/>
              <a:t>##$</a:t>
            </a:r>
            <a:r>
              <a:rPr lang="cs-CZ" sz="2800" dirty="0" err="1" smtClean="0"/>
              <a:t>aObsahuje</a:t>
            </a:r>
            <a:r>
              <a:rPr lang="cs-CZ" sz="2800" dirty="0" smtClean="0"/>
              <a:t> přívazek: Za starých časů. Díl 2, 	Sedlák / sepsal Jan Novák</a:t>
            </a:r>
          </a:p>
          <a:p>
            <a:pPr lvl="2"/>
            <a:r>
              <a:rPr lang="cs-CZ" sz="2000" dirty="0" smtClean="0"/>
              <a:t>přívazek má samostatný záznam</a:t>
            </a:r>
          </a:p>
          <a:p>
            <a:pPr>
              <a:buNone/>
            </a:pPr>
            <a:r>
              <a:rPr lang="cs-CZ" sz="2800" dirty="0" smtClean="0"/>
              <a:t>501</a:t>
            </a:r>
            <a:r>
              <a:rPr lang="en-US" sz="2800" dirty="0" smtClean="0"/>
              <a:t>##$</a:t>
            </a:r>
            <a:r>
              <a:rPr lang="cs-CZ" sz="2800" dirty="0" err="1" smtClean="0"/>
              <a:t>aNa</a:t>
            </a:r>
            <a:r>
              <a:rPr lang="cs-CZ" sz="2800" dirty="0" smtClean="0"/>
              <a:t> disku s: Rok ďábla</a:t>
            </a:r>
          </a:p>
          <a:p>
            <a:pPr lvl="2"/>
            <a:r>
              <a:rPr lang="cs-CZ" sz="2000" dirty="0" smtClean="0"/>
              <a:t>vedlejší záhlaví v poli 740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502  Poznámka o disertaci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 smtClean="0"/>
              <a:t>Indikátory nedefinovány</a:t>
            </a:r>
          </a:p>
          <a:p>
            <a:pPr>
              <a:buNone/>
            </a:pPr>
            <a:r>
              <a:rPr lang="cs-CZ" dirty="0" err="1" smtClean="0"/>
              <a:t>Podpole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 </a:t>
            </a:r>
            <a:r>
              <a:rPr lang="en-US" dirty="0" smtClean="0"/>
              <a:t>$</a:t>
            </a:r>
            <a:r>
              <a:rPr lang="cs-CZ" dirty="0" smtClean="0"/>
              <a:t>a text poznámky (NO)</a:t>
            </a:r>
          </a:p>
          <a:p>
            <a:pPr>
              <a:buNone/>
            </a:pPr>
            <a:r>
              <a:rPr lang="cs-CZ" dirty="0" smtClean="0">
                <a:solidFill>
                  <a:schemeClr val="folHlink"/>
                </a:solidFill>
              </a:rPr>
              <a:t>!</a:t>
            </a:r>
            <a:r>
              <a:rPr lang="cs-CZ" dirty="0" smtClean="0"/>
              <a:t> pouze poznámka přímo k popisované disertaci</a:t>
            </a:r>
          </a:p>
          <a:p>
            <a:pPr>
              <a:buNone/>
            </a:pPr>
            <a:r>
              <a:rPr lang="cs-CZ" dirty="0"/>
              <a:t>502 ## $</a:t>
            </a:r>
            <a:r>
              <a:rPr lang="cs-CZ" dirty="0" err="1"/>
              <a:t>aDizertace</a:t>
            </a:r>
            <a:r>
              <a:rPr lang="cs-CZ" dirty="0"/>
              <a:t>_(DrSc.)--Masarykova univerzita v Brně</a:t>
            </a:r>
            <a:r>
              <a:rPr lang="cs-CZ" dirty="0" smtClean="0"/>
              <a:t>, Filozofická </a:t>
            </a:r>
            <a:r>
              <a:rPr lang="cs-CZ" dirty="0"/>
              <a:t>fakulta,_1994</a:t>
            </a:r>
          </a:p>
          <a:p>
            <a:pPr>
              <a:buNone/>
            </a:pPr>
            <a:r>
              <a:rPr lang="cs-CZ" dirty="0" smtClean="0"/>
              <a:t>502 </a:t>
            </a:r>
            <a:r>
              <a:rPr lang="cs-CZ" dirty="0"/>
              <a:t>## $</a:t>
            </a:r>
            <a:r>
              <a:rPr lang="cs-CZ" dirty="0" err="1"/>
              <a:t>aDiplomová</a:t>
            </a:r>
            <a:r>
              <a:rPr lang="cs-CZ" dirty="0"/>
              <a:t> práce_(Mgr.)--Masarykova univerzita </a:t>
            </a:r>
            <a:r>
              <a:rPr lang="cs-CZ" dirty="0" smtClean="0"/>
              <a:t>v Brně</a:t>
            </a:r>
            <a:r>
              <a:rPr lang="cs-CZ" dirty="0"/>
              <a:t>, Filozofická fakulta,_1995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abstrakta, zkrácené verze, dílo vzniklé na základě disertace, atd. patří do pole 500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504  Poznámka o skryté bibliografii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dirty="0" smtClean="0"/>
              <a:t>Indikátory nedefinovány</a:t>
            </a:r>
          </a:p>
          <a:p>
            <a:pPr>
              <a:buNone/>
            </a:pPr>
            <a:r>
              <a:rPr lang="cs-CZ" dirty="0" err="1" smtClean="0"/>
              <a:t>Podpole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 </a:t>
            </a:r>
            <a:r>
              <a:rPr lang="en-US" dirty="0" smtClean="0"/>
              <a:t>$</a:t>
            </a:r>
            <a:r>
              <a:rPr lang="cs-CZ" dirty="0" smtClean="0"/>
              <a:t>a text poznámky (NO)</a:t>
            </a:r>
          </a:p>
          <a:p>
            <a:pPr>
              <a:lnSpc>
                <a:spcPct val="90000"/>
              </a:lnSpc>
              <a:buNone/>
            </a:pPr>
            <a:endParaRPr lang="cs-CZ" dirty="0" smtClean="0"/>
          </a:p>
          <a:p>
            <a:pPr>
              <a:lnSpc>
                <a:spcPct val="90000"/>
              </a:lnSpc>
              <a:buNone/>
            </a:pPr>
            <a:r>
              <a:rPr lang="cs-CZ" dirty="0" smtClean="0"/>
              <a:t>504</a:t>
            </a:r>
            <a:r>
              <a:rPr lang="en-US" dirty="0" smtClean="0"/>
              <a:t>##$</a:t>
            </a:r>
            <a:r>
              <a:rPr lang="cs-CZ" dirty="0" err="1" smtClean="0"/>
              <a:t>aObsahuje</a:t>
            </a:r>
            <a:r>
              <a:rPr lang="cs-CZ" dirty="0" smtClean="0"/>
              <a:t> bibliografii</a:t>
            </a:r>
          </a:p>
          <a:p>
            <a:pPr>
              <a:lnSpc>
                <a:spcPct val="90000"/>
              </a:lnSpc>
              <a:buNone/>
            </a:pPr>
            <a:r>
              <a:rPr lang="cs-CZ" dirty="0" smtClean="0"/>
              <a:t>504</a:t>
            </a:r>
            <a:r>
              <a:rPr lang="en-US" dirty="0" smtClean="0"/>
              <a:t>##$</a:t>
            </a:r>
            <a:r>
              <a:rPr lang="cs-CZ" dirty="0" err="1" smtClean="0"/>
              <a:t>aObsahuje</a:t>
            </a:r>
            <a:r>
              <a:rPr lang="cs-CZ" dirty="0" smtClean="0"/>
              <a:t> bibliografii, bibliografické odkazy a rejstřík</a:t>
            </a:r>
          </a:p>
          <a:p>
            <a:pPr>
              <a:lnSpc>
                <a:spcPct val="90000"/>
              </a:lnSpc>
              <a:buNone/>
            </a:pPr>
            <a:r>
              <a:rPr lang="cs-CZ" dirty="0" smtClean="0"/>
              <a:t>504</a:t>
            </a:r>
            <a:r>
              <a:rPr lang="en-US" dirty="0" smtClean="0"/>
              <a:t>##$</a:t>
            </a:r>
            <a:r>
              <a:rPr lang="cs-CZ" dirty="0" err="1" smtClean="0"/>
              <a:t>aBibliografie</a:t>
            </a:r>
            <a:r>
              <a:rPr lang="cs-CZ" dirty="0" smtClean="0"/>
              <a:t> na s. 321-365</a:t>
            </a:r>
          </a:p>
          <a:p>
            <a:pPr>
              <a:lnSpc>
                <a:spcPct val="90000"/>
              </a:lnSpc>
              <a:buNone/>
            </a:pPr>
            <a:r>
              <a:rPr lang="cs-CZ" dirty="0" smtClean="0"/>
              <a:t>504</a:t>
            </a:r>
            <a:r>
              <a:rPr lang="en-US" dirty="0" smtClean="0"/>
              <a:t>##$</a:t>
            </a:r>
            <a:r>
              <a:rPr lang="cs-CZ" dirty="0" err="1" smtClean="0"/>
              <a:t>aV</a:t>
            </a:r>
            <a:r>
              <a:rPr lang="cs-CZ" dirty="0" smtClean="0"/>
              <a:t> každém sv. bibliografie, v posledním 	sv. každého ročníku rejstříky </a:t>
            </a:r>
          </a:p>
          <a:p>
            <a:pPr>
              <a:lnSpc>
                <a:spcPct val="90000"/>
              </a:lnSpc>
            </a:pPr>
            <a:r>
              <a:rPr lang="cs-CZ" dirty="0" smtClean="0">
                <a:solidFill>
                  <a:schemeClr val="folHlink"/>
                </a:solidFill>
              </a:rPr>
              <a:t>ale:</a:t>
            </a:r>
          </a:p>
          <a:p>
            <a:pPr>
              <a:buNone/>
            </a:pPr>
            <a:r>
              <a:rPr lang="cs-CZ" dirty="0" smtClean="0"/>
              <a:t>             500</a:t>
            </a:r>
            <a:r>
              <a:rPr lang="cs-CZ" dirty="0"/>
              <a:t>##$</a:t>
            </a:r>
            <a:r>
              <a:rPr lang="cs-CZ" dirty="0" err="1"/>
              <a:t>aObsahuje</a:t>
            </a:r>
            <a:r>
              <a:rPr lang="cs-CZ" dirty="0"/>
              <a:t> rejstřík</a:t>
            </a:r>
          </a:p>
          <a:p>
            <a:pPr>
              <a:buNone/>
            </a:pPr>
            <a:r>
              <a:rPr lang="cs-CZ" dirty="0" smtClean="0"/>
              <a:t>             500</a:t>
            </a:r>
            <a:r>
              <a:rPr lang="cs-CZ" dirty="0"/>
              <a:t>##$</a:t>
            </a:r>
            <a:r>
              <a:rPr lang="cs-CZ" dirty="0" err="1"/>
              <a:t>aPřehled</a:t>
            </a:r>
            <a:r>
              <a:rPr lang="cs-CZ" dirty="0"/>
              <a:t> souvisejících zákonů a vyhlášek</a:t>
            </a:r>
            <a:endParaRPr lang="cs-CZ" dirty="0" smtClean="0">
              <a:solidFill>
                <a:schemeClr val="folHlink"/>
              </a:solidFill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505 </a:t>
            </a:r>
            <a:br>
              <a:rPr lang="cs-CZ" dirty="0" smtClean="0"/>
            </a:br>
            <a:r>
              <a:rPr lang="cs-CZ" dirty="0" smtClean="0"/>
              <a:t> Formalizovaná poznámka k obsahu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!!! neformalizovaná poznámka k obsahu do 500 </a:t>
            </a:r>
          </a:p>
          <a:p>
            <a:pPr>
              <a:buNone/>
            </a:pPr>
            <a:r>
              <a:rPr lang="cs-CZ" sz="2800" dirty="0" smtClean="0"/>
              <a:t>1. indikátor – úplnost zápisu obsahu (návěští se 	generuje)</a:t>
            </a:r>
          </a:p>
          <a:p>
            <a:pPr lvl="2">
              <a:buNone/>
            </a:pPr>
            <a:r>
              <a:rPr lang="cs-CZ" sz="2000" dirty="0" smtClean="0"/>
              <a:t>0  úplný obsah (návěští Obsahuje:)</a:t>
            </a:r>
          </a:p>
          <a:p>
            <a:pPr lvl="2">
              <a:buNone/>
            </a:pPr>
            <a:r>
              <a:rPr lang="cs-CZ" sz="2000" dirty="0" smtClean="0"/>
              <a:t>1  neúplný obsah (návěští Neúplný obsah:)</a:t>
            </a:r>
          </a:p>
          <a:p>
            <a:pPr lvl="2">
              <a:buNone/>
            </a:pPr>
            <a:r>
              <a:rPr lang="cs-CZ" sz="2000" dirty="0" smtClean="0"/>
              <a:t>2  částečný obsah (návěští Obsahuje též:)</a:t>
            </a:r>
          </a:p>
          <a:p>
            <a:pPr lvl="2">
              <a:buNone/>
            </a:pPr>
            <a:r>
              <a:rPr lang="cs-CZ" sz="2000" dirty="0" smtClean="0"/>
              <a:t>8  návěští se negeneruje</a:t>
            </a:r>
          </a:p>
          <a:p>
            <a:pPr>
              <a:buNone/>
            </a:pPr>
            <a:r>
              <a:rPr lang="cs-CZ" sz="2800" dirty="0" smtClean="0"/>
              <a:t>2. indikátor – forma zápisu obsahu</a:t>
            </a:r>
          </a:p>
          <a:p>
            <a:pPr lvl="2">
              <a:buNone/>
            </a:pPr>
            <a:r>
              <a:rPr lang="en-US" sz="2000" dirty="0" smtClean="0"/>
              <a:t># </a:t>
            </a:r>
            <a:r>
              <a:rPr lang="cs-CZ" sz="2000" dirty="0" smtClean="0"/>
              <a:t> základní (všechny informace jsou v </a:t>
            </a:r>
            <a:r>
              <a:rPr lang="cs-CZ" sz="2000" dirty="0" err="1" smtClean="0"/>
              <a:t>podpoli</a:t>
            </a:r>
            <a:r>
              <a:rPr lang="cs-CZ" sz="2000" dirty="0" smtClean="0"/>
              <a:t> a)</a:t>
            </a:r>
          </a:p>
          <a:p>
            <a:pPr lvl="2">
              <a:buNone/>
            </a:pPr>
            <a:r>
              <a:rPr lang="cs-CZ" sz="2000" dirty="0" smtClean="0"/>
              <a:t>0</a:t>
            </a:r>
            <a:r>
              <a:rPr lang="en-US" sz="2000" dirty="0" smtClean="0"/>
              <a:t> </a:t>
            </a:r>
            <a:r>
              <a:rPr lang="cs-CZ" sz="2000" dirty="0" smtClean="0"/>
              <a:t> rozšířená  (</a:t>
            </a:r>
            <a:r>
              <a:rPr lang="cs-CZ" sz="2000" dirty="0" err="1" smtClean="0"/>
              <a:t>podpole</a:t>
            </a:r>
            <a:r>
              <a:rPr lang="cs-CZ" sz="2000" dirty="0" smtClean="0"/>
              <a:t> t)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020 ISBN (O)</a:t>
            </a:r>
          </a:p>
          <a:p>
            <a:r>
              <a:rPr lang="cs-CZ" dirty="0" smtClean="0"/>
              <a:t>022 ISSN (O)</a:t>
            </a:r>
          </a:p>
          <a:p>
            <a:r>
              <a:rPr lang="cs-CZ" dirty="0" smtClean="0"/>
              <a:t>040 Zdroj katalogizace (NO)</a:t>
            </a:r>
          </a:p>
          <a:p>
            <a:r>
              <a:rPr lang="cs-CZ" dirty="0" smtClean="0"/>
              <a:t>041 Kód jazyka (O)</a:t>
            </a:r>
          </a:p>
          <a:p>
            <a:r>
              <a:rPr lang="cs-CZ" dirty="0" smtClean="0"/>
              <a:t>043 Kód geografické oblasti (NO)</a:t>
            </a:r>
          </a:p>
          <a:p>
            <a:r>
              <a:rPr lang="cs-CZ" dirty="0" smtClean="0"/>
              <a:t>044 Kód země vydání/výroby (NO)</a:t>
            </a:r>
          </a:p>
          <a:p>
            <a:r>
              <a:rPr lang="cs-CZ" dirty="0" smtClean="0"/>
              <a:t>045 Časové období obsahu dokumentu (NO)</a:t>
            </a:r>
            <a:endParaRPr lang="cs-CZ" dirty="0"/>
          </a:p>
          <a:p>
            <a:r>
              <a:rPr lang="cs-CZ" dirty="0" smtClean="0"/>
              <a:t>072 Skupina Konspektu (O)</a:t>
            </a:r>
          </a:p>
          <a:p>
            <a:r>
              <a:rPr lang="cs-CZ" dirty="0" smtClean="0"/>
              <a:t>080  Mezinárodní desetinné třídění (O)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505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r>
              <a:rPr lang="en-US" dirty="0" smtClean="0"/>
              <a:t>$</a:t>
            </a:r>
            <a:r>
              <a:rPr lang="cs-CZ" dirty="0" smtClean="0"/>
              <a:t>a  formalizovaný text (NO)</a:t>
            </a:r>
          </a:p>
          <a:p>
            <a:pPr>
              <a:lnSpc>
                <a:spcPct val="90000"/>
              </a:lnSpc>
              <a:buNone/>
            </a:pPr>
            <a:r>
              <a:rPr lang="en-US" dirty="0" smtClean="0"/>
              <a:t>$</a:t>
            </a:r>
            <a:r>
              <a:rPr lang="cs-CZ" dirty="0" smtClean="0"/>
              <a:t>g  doplňující údaje (svazek, stránky) (O)</a:t>
            </a:r>
            <a:endParaRPr lang="en-US" dirty="0" smtClean="0"/>
          </a:p>
          <a:p>
            <a:pPr>
              <a:lnSpc>
                <a:spcPct val="90000"/>
              </a:lnSpc>
              <a:buNone/>
            </a:pPr>
            <a:r>
              <a:rPr lang="en-US" dirty="0" smtClean="0"/>
              <a:t>$</a:t>
            </a:r>
            <a:r>
              <a:rPr lang="cs-CZ" dirty="0" smtClean="0"/>
              <a:t>r  údaj o odpovědnosti (O)</a:t>
            </a:r>
            <a:endParaRPr lang="en-US" dirty="0" smtClean="0"/>
          </a:p>
          <a:p>
            <a:pPr>
              <a:lnSpc>
                <a:spcPct val="90000"/>
              </a:lnSpc>
              <a:buNone/>
            </a:pPr>
            <a:r>
              <a:rPr lang="en-US" dirty="0" smtClean="0"/>
              <a:t>$</a:t>
            </a:r>
            <a:r>
              <a:rPr lang="cs-CZ" dirty="0" smtClean="0"/>
              <a:t>t  název (O)</a:t>
            </a:r>
            <a:endParaRPr lang="en-US" dirty="0" smtClean="0"/>
          </a:p>
          <a:p>
            <a:pPr>
              <a:lnSpc>
                <a:spcPct val="90000"/>
              </a:lnSpc>
              <a:buNone/>
            </a:pPr>
            <a:r>
              <a:rPr lang="en-US" dirty="0" smtClean="0"/>
              <a:t>$</a:t>
            </a:r>
            <a:r>
              <a:rPr lang="cs-CZ" dirty="0" smtClean="0"/>
              <a:t>u  adresa elektronického zdroje</a:t>
            </a:r>
          </a:p>
          <a:p>
            <a:pPr>
              <a:lnSpc>
                <a:spcPct val="90000"/>
              </a:lnSpc>
              <a:buNone/>
            </a:pPr>
            <a:r>
              <a:rPr lang="cs-CZ" dirty="0" smtClean="0"/>
              <a:t>oba typy poznámky se zapisují včetně  	interpunkce ISBD</a:t>
            </a:r>
            <a:endParaRPr lang="en-US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505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cs-CZ" dirty="0" smtClean="0"/>
              <a:t>5050</a:t>
            </a:r>
            <a:r>
              <a:rPr lang="en-US" dirty="0" smtClean="0"/>
              <a:t>#$</a:t>
            </a:r>
            <a:r>
              <a:rPr lang="cs-CZ" dirty="0" err="1" smtClean="0"/>
              <a:t>asv</a:t>
            </a:r>
            <a:r>
              <a:rPr lang="cs-CZ" dirty="0" smtClean="0"/>
              <a:t>. 1. A-L. 1997. 305 s. -- sv. 2. M-Z. 1999. s. 306-703</a:t>
            </a:r>
          </a:p>
          <a:p>
            <a:pPr>
              <a:lnSpc>
                <a:spcPct val="90000"/>
              </a:lnSpc>
              <a:buNone/>
            </a:pPr>
            <a:endParaRPr lang="cs-CZ" dirty="0" smtClean="0"/>
          </a:p>
          <a:p>
            <a:pPr>
              <a:lnSpc>
                <a:spcPct val="90000"/>
              </a:lnSpc>
              <a:buNone/>
            </a:pPr>
            <a:r>
              <a:rPr lang="cs-CZ" dirty="0" smtClean="0"/>
              <a:t>50500</a:t>
            </a:r>
            <a:r>
              <a:rPr lang="en-US" dirty="0" smtClean="0"/>
              <a:t>$</a:t>
            </a:r>
            <a:r>
              <a:rPr lang="cs-CZ" dirty="0" err="1" smtClean="0"/>
              <a:t>tKarla</a:t>
            </a:r>
            <a:r>
              <a:rPr lang="cs-CZ" dirty="0" smtClean="0"/>
              <a:t> /</a:t>
            </a:r>
            <a:r>
              <a:rPr lang="en-US" dirty="0" smtClean="0"/>
              <a:t>$</a:t>
            </a:r>
            <a:r>
              <a:rPr lang="cs-CZ" dirty="0" err="1" smtClean="0"/>
              <a:t>rB</a:t>
            </a:r>
            <a:r>
              <a:rPr lang="cs-CZ" dirty="0" smtClean="0"/>
              <a:t>. Němcová -- $</a:t>
            </a:r>
            <a:r>
              <a:rPr lang="cs-CZ" dirty="0" err="1" smtClean="0"/>
              <a:t>tKříž</a:t>
            </a:r>
            <a:r>
              <a:rPr lang="cs-CZ" dirty="0" smtClean="0"/>
              <a:t> u potoka / $</a:t>
            </a:r>
            <a:r>
              <a:rPr lang="cs-CZ" dirty="0" err="1" smtClean="0"/>
              <a:t>rK</a:t>
            </a:r>
            <a:r>
              <a:rPr lang="cs-CZ" dirty="0" smtClean="0"/>
              <a:t>. Světlá -- $</a:t>
            </a:r>
            <a:r>
              <a:rPr lang="cs-CZ" dirty="0" err="1" smtClean="0"/>
              <a:t>tKlepy</a:t>
            </a:r>
            <a:r>
              <a:rPr lang="cs-CZ" dirty="0" smtClean="0"/>
              <a:t> z plesů /$</a:t>
            </a:r>
            <a:r>
              <a:rPr lang="cs-CZ" dirty="0" err="1" smtClean="0"/>
              <a:t>rTeréza</a:t>
            </a:r>
            <a:r>
              <a:rPr lang="cs-CZ" dirty="0" smtClean="0"/>
              <a:t> Nováková</a:t>
            </a:r>
          </a:p>
          <a:p>
            <a:pPr>
              <a:lnSpc>
                <a:spcPct val="90000"/>
              </a:lnSpc>
            </a:pPr>
            <a:endParaRPr lang="cs-CZ" dirty="0" smtClean="0"/>
          </a:p>
          <a:p>
            <a:pPr>
              <a:lnSpc>
                <a:spcPct val="90000"/>
              </a:lnSpc>
              <a:buNone/>
            </a:pPr>
            <a:r>
              <a:rPr lang="cs-CZ" dirty="0" smtClean="0"/>
              <a:t>50500</a:t>
            </a:r>
            <a:r>
              <a:rPr lang="en-US" dirty="0" smtClean="0"/>
              <a:t>$</a:t>
            </a:r>
            <a:r>
              <a:rPr lang="cs-CZ" dirty="0" err="1" smtClean="0"/>
              <a:t>tKarla</a:t>
            </a:r>
            <a:r>
              <a:rPr lang="cs-CZ" dirty="0" smtClean="0"/>
              <a:t> --</a:t>
            </a:r>
            <a:r>
              <a:rPr lang="en-US" dirty="0" smtClean="0"/>
              <a:t>$</a:t>
            </a:r>
            <a:r>
              <a:rPr lang="cs-CZ" dirty="0" err="1" smtClean="0"/>
              <a:t>tDivá</a:t>
            </a:r>
            <a:r>
              <a:rPr lang="cs-CZ" dirty="0" smtClean="0"/>
              <a:t> Bára --</a:t>
            </a:r>
            <a:r>
              <a:rPr lang="en-US" dirty="0" smtClean="0"/>
              <a:t>$</a:t>
            </a:r>
            <a:r>
              <a:rPr lang="cs-CZ" dirty="0" err="1" smtClean="0"/>
              <a:t>tChudí</a:t>
            </a:r>
            <a:r>
              <a:rPr lang="cs-CZ" dirty="0" smtClean="0"/>
              <a:t> lidé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520  Resumé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  <a:buNone/>
            </a:pPr>
            <a:r>
              <a:rPr lang="cs-CZ" sz="2800" dirty="0" smtClean="0"/>
              <a:t>neformalizovaná informace o obsahu a rozsahu 	popisované jednotky</a:t>
            </a:r>
          </a:p>
          <a:p>
            <a:pPr>
              <a:lnSpc>
                <a:spcPct val="90000"/>
              </a:lnSpc>
              <a:buNone/>
            </a:pPr>
            <a:r>
              <a:rPr lang="cs-CZ" sz="2800" dirty="0" smtClean="0"/>
              <a:t>1. indikátor – generované návěští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#</a:t>
            </a:r>
            <a:r>
              <a:rPr lang="cs-CZ" sz="2000" dirty="0" smtClean="0"/>
              <a:t>  resumé </a:t>
            </a:r>
          </a:p>
          <a:p>
            <a:pPr lvl="2">
              <a:lnSpc>
                <a:spcPct val="90000"/>
              </a:lnSpc>
            </a:pPr>
            <a:r>
              <a:rPr lang="cs-CZ" sz="2000" dirty="0" smtClean="0"/>
              <a:t>0  předmět</a:t>
            </a:r>
          </a:p>
          <a:p>
            <a:pPr lvl="2">
              <a:lnSpc>
                <a:spcPct val="90000"/>
              </a:lnSpc>
            </a:pPr>
            <a:r>
              <a:rPr lang="cs-CZ" sz="2000" dirty="0" smtClean="0"/>
              <a:t>1  recenze</a:t>
            </a:r>
          </a:p>
          <a:p>
            <a:pPr lvl="2">
              <a:lnSpc>
                <a:spcPct val="90000"/>
              </a:lnSpc>
            </a:pPr>
            <a:r>
              <a:rPr lang="cs-CZ" sz="2000" dirty="0" smtClean="0"/>
              <a:t>2  anotace</a:t>
            </a:r>
          </a:p>
          <a:p>
            <a:pPr lvl="2">
              <a:lnSpc>
                <a:spcPct val="90000"/>
              </a:lnSpc>
            </a:pPr>
            <a:r>
              <a:rPr lang="cs-CZ" sz="2000" dirty="0" smtClean="0"/>
              <a:t>3  abstrakt</a:t>
            </a:r>
          </a:p>
          <a:p>
            <a:pPr lvl="2">
              <a:lnSpc>
                <a:spcPct val="90000"/>
              </a:lnSpc>
            </a:pPr>
            <a:r>
              <a:rPr lang="cs-CZ" sz="2000" dirty="0" smtClean="0"/>
              <a:t>8  návěští se negeneruje</a:t>
            </a:r>
          </a:p>
          <a:p>
            <a:pPr>
              <a:lnSpc>
                <a:spcPct val="90000"/>
              </a:lnSpc>
              <a:buNone/>
            </a:pPr>
            <a:r>
              <a:rPr lang="cs-CZ" sz="2800" dirty="0" smtClean="0"/>
              <a:t>2. indikátor – nedefinován</a:t>
            </a:r>
          </a:p>
          <a:p>
            <a:pPr>
              <a:lnSpc>
                <a:spcPct val="90000"/>
              </a:lnSpc>
              <a:buNone/>
            </a:pPr>
            <a:r>
              <a:rPr lang="cs-CZ" sz="2800" dirty="0" smtClean="0"/>
              <a:t> </a:t>
            </a:r>
            <a:r>
              <a:rPr lang="en-US" sz="2800" dirty="0" smtClean="0"/>
              <a:t>$</a:t>
            </a:r>
            <a:r>
              <a:rPr lang="cs-CZ" sz="2800" dirty="0" smtClean="0"/>
              <a:t>a  text (shrnutí obsahu, cca 1 věta/2-3 řádky)</a:t>
            </a:r>
          </a:p>
          <a:p>
            <a:pPr>
              <a:lnSpc>
                <a:spcPct val="90000"/>
              </a:lnSpc>
              <a:buNone/>
            </a:pPr>
            <a:r>
              <a:rPr lang="cs-CZ" sz="2800" dirty="0" smtClean="0"/>
              <a:t> </a:t>
            </a:r>
            <a:r>
              <a:rPr lang="en-US" sz="2800" dirty="0" smtClean="0"/>
              <a:t>$</a:t>
            </a:r>
            <a:r>
              <a:rPr lang="cs-CZ" sz="2800" dirty="0" smtClean="0"/>
              <a:t>b  rozšířený text (rozšiřuje text uvedený v </a:t>
            </a:r>
            <a:r>
              <a:rPr lang="en-US" sz="2800" dirty="0" smtClean="0"/>
              <a:t>$</a:t>
            </a:r>
            <a:r>
              <a:rPr lang="cs-CZ" sz="2800" dirty="0" smtClean="0"/>
              <a:t>a)</a:t>
            </a:r>
            <a:endParaRPr lang="en-US" sz="2800" dirty="0" smtClean="0"/>
          </a:p>
          <a:p>
            <a:pPr>
              <a:lnSpc>
                <a:spcPct val="90000"/>
              </a:lnSpc>
              <a:buNone/>
            </a:pPr>
            <a:r>
              <a:rPr lang="cs-CZ" sz="2800" dirty="0" smtClean="0"/>
              <a:t> </a:t>
            </a:r>
            <a:r>
              <a:rPr lang="en-US" sz="2800" dirty="0" smtClean="0"/>
              <a:t>$</a:t>
            </a:r>
            <a:r>
              <a:rPr lang="cs-CZ" sz="2800" dirty="0" smtClean="0"/>
              <a:t>u  adresa elektronického zdroje</a:t>
            </a:r>
            <a:endParaRPr lang="en-US" sz="2800" dirty="0" smtClean="0"/>
          </a:p>
          <a:p>
            <a:pPr>
              <a:lnSpc>
                <a:spcPct val="90000"/>
              </a:lnSpc>
              <a:buNone/>
            </a:pPr>
            <a:r>
              <a:rPr lang="cs-CZ" sz="2800" dirty="0" smtClean="0"/>
              <a:t> </a:t>
            </a:r>
            <a:r>
              <a:rPr lang="en-US" sz="2800" dirty="0" smtClean="0"/>
              <a:t>$</a:t>
            </a:r>
            <a:r>
              <a:rPr lang="cs-CZ" sz="2800" dirty="0" smtClean="0"/>
              <a:t>3  bližší určení dokumentu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521 </a:t>
            </a:r>
            <a:br>
              <a:rPr lang="cs-CZ" dirty="0" smtClean="0"/>
            </a:br>
            <a:r>
              <a:rPr lang="cs-CZ" dirty="0" smtClean="0"/>
              <a:t> Poznámka k uživatelskému určení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  <a:buNone/>
            </a:pPr>
            <a:r>
              <a:rPr lang="cs-CZ" sz="2800" dirty="0" smtClean="0"/>
              <a:t>1. indikátor – generované návěští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#</a:t>
            </a:r>
            <a:r>
              <a:rPr lang="cs-CZ" sz="2000" dirty="0" smtClean="0"/>
              <a:t>  určení (Určeno pro:)</a:t>
            </a:r>
          </a:p>
          <a:p>
            <a:pPr lvl="2">
              <a:lnSpc>
                <a:spcPct val="90000"/>
              </a:lnSpc>
            </a:pPr>
            <a:r>
              <a:rPr lang="cs-CZ" sz="2000" dirty="0" smtClean="0"/>
              <a:t>0  čtenářská úroveň</a:t>
            </a:r>
          </a:p>
          <a:p>
            <a:pPr lvl="2">
              <a:lnSpc>
                <a:spcPct val="90000"/>
              </a:lnSpc>
            </a:pPr>
            <a:r>
              <a:rPr lang="cs-CZ" sz="2000" dirty="0" smtClean="0"/>
              <a:t>1  věkové určení</a:t>
            </a:r>
          </a:p>
          <a:p>
            <a:pPr lvl="2">
              <a:lnSpc>
                <a:spcPct val="90000"/>
              </a:lnSpc>
            </a:pPr>
            <a:r>
              <a:rPr lang="cs-CZ" sz="2000" dirty="0" smtClean="0"/>
              <a:t>2  stupeň vzdělání</a:t>
            </a:r>
          </a:p>
          <a:p>
            <a:pPr lvl="2">
              <a:lnSpc>
                <a:spcPct val="90000"/>
              </a:lnSpc>
            </a:pPr>
            <a:r>
              <a:rPr lang="cs-CZ" sz="2000" dirty="0" smtClean="0"/>
              <a:t>3  speciální určení (Určeno zvláště pro:)</a:t>
            </a:r>
          </a:p>
          <a:p>
            <a:pPr lvl="2">
              <a:lnSpc>
                <a:spcPct val="90000"/>
              </a:lnSpc>
            </a:pPr>
            <a:r>
              <a:rPr lang="cs-CZ" sz="2000" dirty="0" smtClean="0"/>
              <a:t>4  motivace (Úroveň motivace:)</a:t>
            </a:r>
          </a:p>
          <a:p>
            <a:pPr lvl="2">
              <a:lnSpc>
                <a:spcPct val="90000"/>
              </a:lnSpc>
            </a:pPr>
            <a:r>
              <a:rPr lang="cs-CZ" sz="2000" dirty="0" smtClean="0"/>
              <a:t>8  návěští se negeneruje</a:t>
            </a:r>
          </a:p>
          <a:p>
            <a:pPr>
              <a:lnSpc>
                <a:spcPct val="90000"/>
              </a:lnSpc>
              <a:buNone/>
            </a:pPr>
            <a:r>
              <a:rPr lang="cs-CZ" sz="2800" dirty="0" smtClean="0"/>
              <a:t>2. indikátor – nedefinován</a:t>
            </a:r>
          </a:p>
          <a:p>
            <a:pPr>
              <a:lnSpc>
                <a:spcPct val="90000"/>
              </a:lnSpc>
              <a:buNone/>
            </a:pPr>
            <a:r>
              <a:rPr lang="cs-CZ" sz="2800" dirty="0" smtClean="0"/>
              <a:t> </a:t>
            </a:r>
            <a:r>
              <a:rPr lang="en-US" sz="2800" dirty="0" smtClean="0"/>
              <a:t>$</a:t>
            </a:r>
            <a:r>
              <a:rPr lang="cs-CZ" sz="2800" dirty="0" smtClean="0"/>
              <a:t>a  text poznámky</a:t>
            </a:r>
          </a:p>
          <a:p>
            <a:pPr>
              <a:lnSpc>
                <a:spcPct val="90000"/>
              </a:lnSpc>
              <a:buNone/>
            </a:pPr>
            <a:r>
              <a:rPr lang="cs-CZ" sz="2800" dirty="0" smtClean="0"/>
              <a:t> </a:t>
            </a:r>
            <a:r>
              <a:rPr lang="en-US" sz="2800" dirty="0" smtClean="0"/>
              <a:t>$</a:t>
            </a:r>
            <a:r>
              <a:rPr lang="cs-CZ" sz="2800" dirty="0" smtClean="0"/>
              <a:t>b  zdroj, který stanovil uživatelské určení</a:t>
            </a:r>
            <a:endParaRPr lang="en-US" sz="2800" dirty="0" smtClean="0"/>
          </a:p>
          <a:p>
            <a:pPr>
              <a:lnSpc>
                <a:spcPct val="90000"/>
              </a:lnSpc>
              <a:buNone/>
            </a:pPr>
            <a:r>
              <a:rPr lang="cs-CZ" sz="2800" dirty="0" smtClean="0"/>
              <a:t> </a:t>
            </a:r>
            <a:r>
              <a:rPr lang="en-US" sz="2800" dirty="0" smtClean="0"/>
              <a:t>$</a:t>
            </a:r>
            <a:r>
              <a:rPr lang="cs-CZ" sz="2800" dirty="0" smtClean="0"/>
              <a:t>3  bližší určení dokumentu</a:t>
            </a:r>
          </a:p>
          <a:p>
            <a:pPr>
              <a:buNone/>
            </a:pPr>
            <a:r>
              <a:rPr lang="cs-CZ" sz="2800" dirty="0" smtClean="0"/>
              <a:t>  </a:t>
            </a:r>
            <a:r>
              <a:rPr lang="it-IT" sz="2800" dirty="0" smtClean="0"/>
              <a:t>521 8 $a Určeno odborné veřejnosti</a:t>
            </a:r>
          </a:p>
          <a:p>
            <a:pPr>
              <a:buNone/>
            </a:pPr>
            <a:r>
              <a:rPr lang="pl-PL" sz="2800" dirty="0" smtClean="0"/>
              <a:t>  521 8 $a Určeno dětem ve věku od 4 do 7 let </a:t>
            </a:r>
            <a:endParaRPr lang="cs-CZ" sz="2800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546  Poznámka o jazyku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buNone/>
            </a:pPr>
            <a:r>
              <a:rPr lang="cs-CZ" dirty="0" smtClean="0"/>
              <a:t>Textová poznámka o jazyku popisované jednotky (kódy v poli 041) </a:t>
            </a:r>
          </a:p>
          <a:p>
            <a:pPr>
              <a:lnSpc>
                <a:spcPct val="90000"/>
              </a:lnSpc>
              <a:buNone/>
            </a:pPr>
            <a:r>
              <a:rPr lang="cs-CZ" dirty="0" smtClean="0"/>
              <a:t>Indikátory nedefinovány</a:t>
            </a:r>
          </a:p>
          <a:p>
            <a:pPr>
              <a:lnSpc>
                <a:spcPct val="90000"/>
              </a:lnSpc>
              <a:buNone/>
            </a:pPr>
            <a:r>
              <a:rPr lang="en-US" dirty="0" smtClean="0"/>
              <a:t>$</a:t>
            </a:r>
            <a:r>
              <a:rPr lang="cs-CZ" dirty="0" smtClean="0"/>
              <a:t>a  text poznámky</a:t>
            </a:r>
          </a:p>
          <a:p>
            <a:pPr>
              <a:lnSpc>
                <a:spcPct val="90000"/>
              </a:lnSpc>
              <a:buNone/>
            </a:pPr>
            <a:r>
              <a:rPr lang="en-US" dirty="0" smtClean="0"/>
              <a:t>$</a:t>
            </a:r>
            <a:r>
              <a:rPr lang="cs-CZ" dirty="0" smtClean="0"/>
              <a:t>b  typ jazyka nebo písma</a:t>
            </a:r>
            <a:endParaRPr lang="en-US" dirty="0" smtClean="0"/>
          </a:p>
          <a:p>
            <a:pPr>
              <a:lnSpc>
                <a:spcPct val="90000"/>
              </a:lnSpc>
              <a:buNone/>
            </a:pPr>
            <a:r>
              <a:rPr lang="en-US" dirty="0" smtClean="0"/>
              <a:t>$</a:t>
            </a:r>
            <a:r>
              <a:rPr lang="cs-CZ" dirty="0" smtClean="0"/>
              <a:t>3  bližší určení dokumentu</a:t>
            </a:r>
          </a:p>
          <a:p>
            <a:pPr>
              <a:lnSpc>
                <a:spcPct val="90000"/>
              </a:lnSpc>
              <a:buNone/>
            </a:pPr>
            <a:r>
              <a:rPr lang="cs-CZ" dirty="0" smtClean="0"/>
              <a:t>      546</a:t>
            </a:r>
            <a:r>
              <a:rPr lang="en-US" dirty="0" smtClean="0"/>
              <a:t>##$</a:t>
            </a:r>
            <a:r>
              <a:rPr lang="cs-CZ" dirty="0" err="1" smtClean="0"/>
              <a:t>aAnglický</a:t>
            </a:r>
            <a:r>
              <a:rPr lang="cs-CZ" dirty="0" smtClean="0"/>
              <a:t>, německý a ruský text</a:t>
            </a:r>
          </a:p>
          <a:p>
            <a:pPr lvl="2">
              <a:lnSpc>
                <a:spcPct val="90000"/>
              </a:lnSpc>
            </a:pPr>
            <a:r>
              <a:rPr lang="cs-CZ" dirty="0" smtClean="0"/>
              <a:t>0410</a:t>
            </a:r>
            <a:r>
              <a:rPr lang="en-US" dirty="0" smtClean="0"/>
              <a:t>#$</a:t>
            </a:r>
            <a:r>
              <a:rPr lang="cs-CZ" dirty="0" err="1" smtClean="0"/>
              <a:t>aeng</a:t>
            </a:r>
            <a:r>
              <a:rPr lang="en-US" dirty="0" smtClean="0"/>
              <a:t>$</a:t>
            </a:r>
            <a:r>
              <a:rPr lang="cs-CZ" dirty="0" err="1" smtClean="0"/>
              <a:t>ager</a:t>
            </a:r>
            <a:r>
              <a:rPr lang="en-US" dirty="0" smtClean="0"/>
              <a:t>$</a:t>
            </a:r>
            <a:r>
              <a:rPr lang="cs-CZ" dirty="0" err="1" smtClean="0"/>
              <a:t>arus</a:t>
            </a:r>
            <a:endParaRPr lang="cs-CZ" dirty="0" smtClean="0"/>
          </a:p>
          <a:p>
            <a:pPr>
              <a:lnSpc>
                <a:spcPct val="90000"/>
              </a:lnSpc>
              <a:buNone/>
            </a:pPr>
            <a:r>
              <a:rPr lang="cs-CZ" dirty="0" smtClean="0"/>
              <a:t>ale: 500</a:t>
            </a:r>
            <a:r>
              <a:rPr lang="en-US" dirty="0" smtClean="0"/>
              <a:t>##$</a:t>
            </a:r>
            <a:r>
              <a:rPr lang="cs-CZ" dirty="0" err="1" smtClean="0"/>
              <a:t>aPřeloženo</a:t>
            </a:r>
            <a:r>
              <a:rPr lang="cs-CZ" dirty="0" smtClean="0"/>
              <a:t> z němčiny</a:t>
            </a:r>
          </a:p>
          <a:p>
            <a:pPr lvl="2">
              <a:lnSpc>
                <a:spcPct val="90000"/>
              </a:lnSpc>
            </a:pPr>
            <a:r>
              <a:rPr lang="cs-CZ" dirty="0" smtClean="0"/>
              <a:t>0411</a:t>
            </a:r>
            <a:r>
              <a:rPr lang="en-US" dirty="0" smtClean="0"/>
              <a:t>#$</a:t>
            </a:r>
            <a:r>
              <a:rPr lang="cs-CZ" dirty="0" err="1" smtClean="0"/>
              <a:t>acze</a:t>
            </a:r>
            <a:r>
              <a:rPr lang="en-US" dirty="0" smtClean="0"/>
              <a:t>$</a:t>
            </a:r>
            <a:r>
              <a:rPr lang="cs-CZ" dirty="0" err="1" smtClean="0"/>
              <a:t>hger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550  Poznámka k vydavateli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Poznámka pouze k vydavateli, nikoli nakladateli, distributorovi.</a:t>
            </a:r>
          </a:p>
          <a:p>
            <a:pPr>
              <a:buNone/>
            </a:pPr>
            <a:r>
              <a:rPr lang="cs-CZ" dirty="0" smtClean="0"/>
              <a:t>Objasňuje důvod jeho uvedení v poli 7XX jako vedlejší záhlaví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Indikátory nedefinovány</a:t>
            </a:r>
          </a:p>
          <a:p>
            <a:pPr>
              <a:buNone/>
            </a:pPr>
            <a:r>
              <a:rPr lang="en-US" dirty="0" smtClean="0"/>
              <a:t>$</a:t>
            </a:r>
            <a:r>
              <a:rPr lang="cs-CZ" dirty="0" smtClean="0"/>
              <a:t>a text poznámky</a:t>
            </a:r>
            <a:endParaRPr lang="cs-CZ" dirty="0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 580</a:t>
            </a:r>
            <a:br>
              <a:rPr lang="cs-CZ" dirty="0" smtClean="0"/>
            </a:br>
            <a:r>
              <a:rPr lang="cs-CZ" dirty="0" smtClean="0"/>
              <a:t>Poznámka k propojovacím polím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dirty="0" smtClean="0"/>
              <a:t>objasňuje složitý vztah mezi popisovanou 	jednotkou a jinou jednotkou, který nelze 	adekvátně generovat z polí pro 	související záhlaví 760-787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někdy i jen poznámka bez zápisu 	souvisejících záhlaví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indikátory nedefinovány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$</a:t>
            </a:r>
            <a:r>
              <a:rPr lang="cs-CZ" dirty="0" smtClean="0"/>
              <a:t>a text poznámky</a:t>
            </a:r>
            <a:endParaRPr lang="cs-CZ" dirty="0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490 Údaje o edici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 dirty="0" smtClean="0"/>
              <a:t>V poli 490 zapisujeme edici tak, jak je uvedena v hlavním prameni popisu,  v polích 800-830 ve formalizované podobě</a:t>
            </a:r>
            <a:endParaRPr lang="cs-CZ" dirty="0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490  Údaje o edici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r>
              <a:rPr lang="cs-CZ" sz="2800" dirty="0" smtClean="0"/>
              <a:t>První  indikátor: vedlejší záhlaví</a:t>
            </a:r>
          </a:p>
          <a:p>
            <a:pPr lvl="2">
              <a:lnSpc>
                <a:spcPct val="90000"/>
              </a:lnSpc>
              <a:buNone/>
            </a:pPr>
            <a:r>
              <a:rPr lang="cs-CZ" sz="2000" dirty="0" smtClean="0"/>
              <a:t>0  nevytváří se</a:t>
            </a:r>
          </a:p>
          <a:p>
            <a:pPr lvl="2">
              <a:lnSpc>
                <a:spcPct val="90000"/>
              </a:lnSpc>
              <a:buNone/>
            </a:pPr>
            <a:r>
              <a:rPr lang="cs-CZ" sz="2000" dirty="0" smtClean="0"/>
              <a:t>1  vytváří se pro odlišnou formu názvu edice</a:t>
            </a:r>
          </a:p>
          <a:p>
            <a:pPr>
              <a:lnSpc>
                <a:spcPct val="90000"/>
              </a:lnSpc>
              <a:buNone/>
            </a:pPr>
            <a:r>
              <a:rPr lang="cs-CZ" sz="2800" dirty="0" smtClean="0"/>
              <a:t>Druhý indikátor: nedefinován</a:t>
            </a:r>
          </a:p>
          <a:p>
            <a:pPr>
              <a:lnSpc>
                <a:spcPct val="90000"/>
              </a:lnSpc>
              <a:buNone/>
            </a:pPr>
            <a:r>
              <a:rPr lang="cs-CZ" sz="2800" dirty="0" err="1" smtClean="0"/>
              <a:t>Podpole</a:t>
            </a:r>
            <a:endParaRPr lang="cs-CZ" sz="2800" dirty="0" smtClean="0"/>
          </a:p>
          <a:p>
            <a:pPr>
              <a:lnSpc>
                <a:spcPct val="90000"/>
              </a:lnSpc>
              <a:buNone/>
            </a:pPr>
            <a:r>
              <a:rPr lang="en-US" sz="2800" dirty="0" smtClean="0"/>
              <a:t>$a</a:t>
            </a:r>
            <a:r>
              <a:rPr lang="cs-CZ" sz="2800" dirty="0" smtClean="0"/>
              <a:t>  (celý) údaj o edici – opakovatelné, má-li 	</a:t>
            </a:r>
            <a:r>
              <a:rPr lang="cs-CZ" sz="2800" dirty="0" err="1" smtClean="0"/>
              <a:t>subedice</a:t>
            </a:r>
            <a:r>
              <a:rPr lang="cs-CZ" sz="2800" dirty="0" smtClean="0"/>
              <a:t> samostatné číslování v rámci edice 	nebo samostatné ISBN, nebo má-li edice 	souběžný název</a:t>
            </a:r>
          </a:p>
          <a:p>
            <a:pPr>
              <a:lnSpc>
                <a:spcPct val="90000"/>
              </a:lnSpc>
              <a:buNone/>
            </a:pPr>
            <a:r>
              <a:rPr lang="en-US" sz="2800" dirty="0" smtClean="0"/>
              <a:t>$</a:t>
            </a:r>
            <a:r>
              <a:rPr lang="cs-CZ" sz="2800" dirty="0" smtClean="0"/>
              <a:t>v označení svazku/pořadí</a:t>
            </a:r>
          </a:p>
          <a:p>
            <a:pPr>
              <a:lnSpc>
                <a:spcPct val="90000"/>
              </a:lnSpc>
              <a:buNone/>
            </a:pPr>
            <a:r>
              <a:rPr lang="en-US" sz="2800" dirty="0" smtClean="0"/>
              <a:t>$</a:t>
            </a:r>
            <a:r>
              <a:rPr lang="cs-CZ" sz="2800" dirty="0" smtClean="0"/>
              <a:t>x ISSN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Edice příklady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800" dirty="0" smtClean="0"/>
              <a:t>490 1 $a Putujme po hradech a zámcích ; $v sv.      87 </a:t>
            </a:r>
          </a:p>
          <a:p>
            <a:r>
              <a:rPr lang="en-US" sz="2800" dirty="0" smtClean="0"/>
              <a:t>830  0</a:t>
            </a:r>
            <a:r>
              <a:rPr lang="cs-CZ" sz="2800" dirty="0" smtClean="0"/>
              <a:t> </a:t>
            </a:r>
            <a:r>
              <a:rPr lang="en-US" sz="2800" dirty="0" smtClean="0"/>
              <a:t>$a </a:t>
            </a:r>
            <a:r>
              <a:rPr lang="en-US" sz="2800" dirty="0" err="1" smtClean="0"/>
              <a:t>Putujme</a:t>
            </a:r>
            <a:r>
              <a:rPr lang="en-US" sz="2800" dirty="0" smtClean="0"/>
              <a:t> </a:t>
            </a:r>
            <a:r>
              <a:rPr lang="en-US" sz="2800" dirty="0" err="1" smtClean="0"/>
              <a:t>po</a:t>
            </a:r>
            <a:r>
              <a:rPr lang="en-US" sz="2800" dirty="0" smtClean="0"/>
              <a:t> </a:t>
            </a:r>
            <a:r>
              <a:rPr lang="en-US" sz="2800" dirty="0" err="1" smtClean="0"/>
              <a:t>hradech</a:t>
            </a:r>
            <a:r>
              <a:rPr lang="en-US" sz="2800" dirty="0" smtClean="0"/>
              <a:t> a </a:t>
            </a:r>
            <a:r>
              <a:rPr lang="en-US" sz="2800" dirty="0" err="1" smtClean="0"/>
              <a:t>zámcích</a:t>
            </a:r>
            <a:endParaRPr lang="cs-CZ" sz="2800" dirty="0" smtClean="0"/>
          </a:p>
          <a:p>
            <a:endParaRPr lang="cs-CZ" sz="2800" dirty="0" smtClean="0"/>
          </a:p>
          <a:p>
            <a:r>
              <a:rPr lang="en-US" sz="2800" dirty="0" smtClean="0"/>
              <a:t>490 1 $a </a:t>
            </a:r>
            <a:r>
              <a:rPr lang="en-US" sz="2800" dirty="0" err="1" smtClean="0"/>
              <a:t>Edice</a:t>
            </a:r>
            <a:r>
              <a:rPr lang="en-US" sz="2800" dirty="0" smtClean="0"/>
              <a:t> </a:t>
            </a:r>
            <a:r>
              <a:rPr lang="en-US" sz="2800" dirty="0" err="1" smtClean="0"/>
              <a:t>současné</a:t>
            </a:r>
            <a:r>
              <a:rPr lang="en-US" sz="2800" dirty="0" smtClean="0"/>
              <a:t> </a:t>
            </a:r>
            <a:r>
              <a:rPr lang="en-US" sz="2800" dirty="0" err="1" smtClean="0"/>
              <a:t>české</a:t>
            </a:r>
            <a:r>
              <a:rPr lang="en-US" sz="2800" dirty="0" smtClean="0"/>
              <a:t> </a:t>
            </a:r>
            <a:r>
              <a:rPr lang="en-US" sz="2800" dirty="0" err="1" smtClean="0"/>
              <a:t>poezie</a:t>
            </a:r>
            <a:r>
              <a:rPr lang="en-US" sz="2800" dirty="0" smtClean="0"/>
              <a:t> ; $v </a:t>
            </a:r>
            <a:r>
              <a:rPr lang="en-US" sz="2800" dirty="0" err="1" smtClean="0"/>
              <a:t>sv</a:t>
            </a:r>
            <a:r>
              <a:rPr lang="en-US" sz="2800" dirty="0" smtClean="0"/>
              <a:t>. 62</a:t>
            </a:r>
            <a:endParaRPr lang="cs-CZ" sz="2800" dirty="0" smtClean="0"/>
          </a:p>
          <a:p>
            <a:r>
              <a:rPr lang="en-US" sz="2800" dirty="0" smtClean="0"/>
              <a:t>830  0</a:t>
            </a:r>
            <a:r>
              <a:rPr lang="cs-CZ" sz="2800" dirty="0" smtClean="0"/>
              <a:t> </a:t>
            </a:r>
            <a:r>
              <a:rPr lang="en-US" sz="2800" dirty="0" smtClean="0"/>
              <a:t>$a </a:t>
            </a:r>
            <a:r>
              <a:rPr lang="en-US" sz="2800" dirty="0" err="1" smtClean="0"/>
              <a:t>Edice</a:t>
            </a:r>
            <a:r>
              <a:rPr lang="en-US" sz="2800" dirty="0" smtClean="0"/>
              <a:t> </a:t>
            </a:r>
            <a:r>
              <a:rPr lang="en-US" sz="2800" dirty="0" err="1" smtClean="0"/>
              <a:t>současné</a:t>
            </a:r>
            <a:r>
              <a:rPr lang="en-US" sz="2800" dirty="0" smtClean="0"/>
              <a:t> </a:t>
            </a:r>
            <a:r>
              <a:rPr lang="en-US" sz="2800" dirty="0" err="1" smtClean="0"/>
              <a:t>české</a:t>
            </a:r>
            <a:r>
              <a:rPr lang="en-US" sz="2800" dirty="0" smtClean="0"/>
              <a:t> </a:t>
            </a:r>
            <a:r>
              <a:rPr lang="en-US" sz="2800" dirty="0" err="1" smtClean="0"/>
              <a:t>poezie</a:t>
            </a:r>
            <a:r>
              <a:rPr lang="en-US" sz="2800" dirty="0" smtClean="0"/>
              <a:t> (</a:t>
            </a:r>
            <a:r>
              <a:rPr lang="en-US" sz="2800" dirty="0" err="1" smtClean="0"/>
              <a:t>Pavel</a:t>
            </a:r>
            <a:r>
              <a:rPr lang="en-US" sz="2800" dirty="0" smtClean="0"/>
              <a:t> </a:t>
            </a:r>
            <a:r>
              <a:rPr lang="en-US" sz="2800" dirty="0" err="1" smtClean="0"/>
              <a:t>Mervart</a:t>
            </a:r>
            <a:r>
              <a:rPr lang="en-US" sz="2800" dirty="0" smtClean="0"/>
              <a:t>) </a:t>
            </a:r>
            <a:endParaRPr lang="cs-CZ" sz="2800" dirty="0" smtClean="0"/>
          </a:p>
          <a:p>
            <a:endParaRPr lang="cs-CZ" sz="28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1xx Hlavní záhlaví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100 HZ Osobní jméno (NO)</a:t>
            </a:r>
          </a:p>
          <a:p>
            <a:pPr>
              <a:buNone/>
            </a:pPr>
            <a:r>
              <a:rPr lang="cs-CZ" dirty="0" smtClean="0"/>
              <a:t>110 HZ  Jméno korporace (NO)</a:t>
            </a:r>
          </a:p>
          <a:p>
            <a:pPr>
              <a:buNone/>
            </a:pPr>
            <a:r>
              <a:rPr lang="cs-CZ" dirty="0" smtClean="0"/>
              <a:t>111 HZ Jméno akce (NO)</a:t>
            </a:r>
          </a:p>
          <a:p>
            <a:pPr>
              <a:buNone/>
            </a:pPr>
            <a:r>
              <a:rPr lang="cs-CZ" dirty="0" smtClean="0"/>
              <a:t>130 HZ Unifikovaný název (NO)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Edice příklady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490 1 	$a </a:t>
            </a:r>
            <a:r>
              <a:rPr lang="en-US" sz="2800" dirty="0" err="1" smtClean="0"/>
              <a:t>Sešity</a:t>
            </a:r>
            <a:r>
              <a:rPr lang="en-US" sz="2800" dirty="0" smtClean="0"/>
              <a:t> </a:t>
            </a:r>
            <a:r>
              <a:rPr lang="en-US" sz="2800" dirty="0" err="1" smtClean="0"/>
              <a:t>Ústavu</a:t>
            </a:r>
            <a:r>
              <a:rPr lang="en-US" sz="2800" dirty="0" smtClean="0"/>
              <a:t> pro </a:t>
            </a:r>
            <a:r>
              <a:rPr lang="en-US" sz="2800" dirty="0" err="1" smtClean="0"/>
              <a:t>soudobé</a:t>
            </a:r>
            <a:r>
              <a:rPr lang="en-US" sz="2800" dirty="0" smtClean="0"/>
              <a:t> </a:t>
            </a:r>
            <a:r>
              <a:rPr lang="en-US" sz="2800" dirty="0" err="1" smtClean="0"/>
              <a:t>dějiny</a:t>
            </a:r>
            <a:endParaRPr lang="cs-CZ" sz="2800" dirty="0" smtClean="0"/>
          </a:p>
          <a:p>
            <a:r>
              <a:rPr lang="en-US" sz="2800" dirty="0" smtClean="0"/>
              <a:t>810 2 	$7 </a:t>
            </a:r>
            <a:r>
              <a:rPr lang="en-US" sz="2800" dirty="0" err="1" smtClean="0"/>
              <a:t>kl_us_auth</a:t>
            </a:r>
            <a:r>
              <a:rPr lang="en-US" sz="2800" dirty="0" smtClean="0"/>
              <a:t>*0200260 $a </a:t>
            </a:r>
            <a:r>
              <a:rPr lang="en-US" sz="2800" dirty="0" err="1" smtClean="0"/>
              <a:t>Ústav</a:t>
            </a:r>
            <a:r>
              <a:rPr lang="en-US" sz="2800" dirty="0" smtClean="0"/>
              <a:t> pro </a:t>
            </a:r>
            <a:r>
              <a:rPr lang="en-US" sz="2800" dirty="0" err="1" smtClean="0"/>
              <a:t>soudobé</a:t>
            </a:r>
            <a:r>
              <a:rPr lang="en-US" sz="2800" dirty="0" smtClean="0"/>
              <a:t> </a:t>
            </a:r>
            <a:r>
              <a:rPr lang="en-US" sz="2800" dirty="0" err="1" smtClean="0"/>
              <a:t>dějiny</a:t>
            </a:r>
            <a:r>
              <a:rPr lang="en-US" sz="2800" dirty="0" smtClean="0"/>
              <a:t> (</a:t>
            </a:r>
            <a:r>
              <a:rPr lang="en-US" sz="2800" dirty="0" err="1" smtClean="0"/>
              <a:t>Akademie</a:t>
            </a:r>
            <a:r>
              <a:rPr lang="en-US" sz="2800" dirty="0" smtClean="0"/>
              <a:t> </a:t>
            </a:r>
            <a:r>
              <a:rPr lang="en-US" sz="2800" dirty="0" err="1" smtClean="0"/>
              <a:t>věd</a:t>
            </a:r>
            <a:r>
              <a:rPr lang="en-US" sz="2800" dirty="0" smtClean="0"/>
              <a:t> ČR). $t </a:t>
            </a:r>
            <a:r>
              <a:rPr lang="en-US" sz="2800" dirty="0" err="1" smtClean="0"/>
              <a:t>Sešity</a:t>
            </a:r>
            <a:r>
              <a:rPr lang="en-US" sz="2800" dirty="0" smtClean="0"/>
              <a:t> </a:t>
            </a:r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r>
              <a:rPr lang="pl-PL" sz="2800" dirty="0" smtClean="0"/>
              <a:t>490 1 	$a Sebrané spisy ; $v sv. 21</a:t>
            </a:r>
          </a:p>
          <a:p>
            <a:r>
              <a:rPr lang="en-US" sz="2800" dirty="0" smtClean="0"/>
              <a:t>800 1 	$a </a:t>
            </a:r>
            <a:r>
              <a:rPr lang="en-US" sz="2800" dirty="0" err="1" smtClean="0"/>
              <a:t>Foglar</a:t>
            </a:r>
            <a:r>
              <a:rPr lang="en-US" sz="2800" dirty="0" smtClean="0"/>
              <a:t>, </a:t>
            </a:r>
            <a:r>
              <a:rPr lang="en-US" sz="2800" dirty="0" err="1" smtClean="0"/>
              <a:t>Jaroslav</a:t>
            </a:r>
            <a:r>
              <a:rPr lang="en-US" sz="2800" dirty="0" smtClean="0"/>
              <a:t>, $d 1907-1999. $t </a:t>
            </a:r>
            <a:r>
              <a:rPr lang="en-US" sz="2800" dirty="0" err="1" smtClean="0"/>
              <a:t>Sebrané</a:t>
            </a:r>
            <a:r>
              <a:rPr lang="en-US" sz="2800" dirty="0" smtClean="0"/>
              <a:t> </a:t>
            </a:r>
            <a:r>
              <a:rPr lang="en-US" sz="2800" dirty="0" err="1" smtClean="0"/>
              <a:t>spisy</a:t>
            </a:r>
            <a:endParaRPr lang="cs-CZ" sz="2800" dirty="0" err="1" smtClean="0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7xx Vedlejší záhlaví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700 1 	</a:t>
            </a:r>
            <a:r>
              <a:rPr lang="en-US" b="1" dirty="0" smtClean="0"/>
              <a:t>$7 </a:t>
            </a:r>
            <a:r>
              <a:rPr lang="en-US" b="1" dirty="0" err="1" smtClean="0"/>
              <a:t>kl_us_auth</a:t>
            </a:r>
            <a:r>
              <a:rPr lang="en-US" b="1" dirty="0" smtClean="0"/>
              <a:t>*p0017242 $a </a:t>
            </a:r>
            <a:r>
              <a:rPr lang="en-US" b="1" dirty="0" err="1" smtClean="0"/>
              <a:t>Kovařík</a:t>
            </a:r>
            <a:r>
              <a:rPr lang="en-US" b="1" dirty="0" smtClean="0"/>
              <a:t>, </a:t>
            </a:r>
            <a:r>
              <a:rPr lang="en-US" b="1" dirty="0" err="1" smtClean="0"/>
              <a:t>Jindřich</a:t>
            </a:r>
            <a:r>
              <a:rPr lang="en-US" b="1" dirty="0" smtClean="0"/>
              <a:t>, $d 1928- $4 ill</a:t>
            </a:r>
            <a:endParaRPr lang="cs-CZ" b="1" dirty="0" smtClean="0"/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r>
              <a:rPr lang="en-US" dirty="0" smtClean="0"/>
              <a:t>700 1 	</a:t>
            </a:r>
            <a:r>
              <a:rPr lang="en-US" b="1" dirty="0" smtClean="0"/>
              <a:t>$7 </a:t>
            </a:r>
            <a:r>
              <a:rPr lang="en-US" b="1" dirty="0" err="1" smtClean="0"/>
              <a:t>kl_us_auth</a:t>
            </a:r>
            <a:r>
              <a:rPr lang="en-US" b="1" dirty="0" smtClean="0"/>
              <a:t>*0330473 $a Wilson, Kris, $d 1988- $4 </a:t>
            </a:r>
            <a:r>
              <a:rPr lang="en-US" b="1" dirty="0" err="1" smtClean="0"/>
              <a:t>aut</a:t>
            </a:r>
            <a:r>
              <a:rPr lang="en-US" b="1" dirty="0" smtClean="0"/>
              <a:t> $4 ill </a:t>
            </a:r>
            <a:endParaRPr lang="cs-CZ" b="1" dirty="0" smtClean="0"/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r>
              <a:rPr lang="en-US" dirty="0" smtClean="0"/>
              <a:t>700 12	</a:t>
            </a:r>
            <a:r>
              <a:rPr lang="en-US" b="1" dirty="0" smtClean="0"/>
              <a:t>$a </a:t>
            </a:r>
            <a:r>
              <a:rPr lang="en-US" b="1" dirty="0" err="1" smtClean="0"/>
              <a:t>Cimický</a:t>
            </a:r>
            <a:r>
              <a:rPr lang="en-US" b="1" dirty="0" smtClean="0"/>
              <a:t>, Jan, $d 1948- $t </a:t>
            </a:r>
            <a:r>
              <a:rPr lang="en-US" b="1" dirty="0" err="1" smtClean="0"/>
              <a:t>Vražedná</a:t>
            </a:r>
            <a:r>
              <a:rPr lang="en-US" b="1" dirty="0" smtClean="0"/>
              <a:t> past</a:t>
            </a:r>
            <a:endParaRPr lang="cs-CZ" dirty="0"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7xx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710 2 	$7 </a:t>
            </a:r>
            <a:r>
              <a:rPr lang="en-US" dirty="0" err="1" smtClean="0"/>
              <a:t>kl_us_auth</a:t>
            </a:r>
            <a:r>
              <a:rPr lang="en-US" dirty="0" smtClean="0"/>
              <a:t>*k0003655 $a </a:t>
            </a:r>
            <a:r>
              <a:rPr lang="en-US" dirty="0" err="1" smtClean="0"/>
              <a:t>Jednota</a:t>
            </a:r>
            <a:r>
              <a:rPr lang="en-US" dirty="0" smtClean="0"/>
              <a:t> </a:t>
            </a:r>
            <a:r>
              <a:rPr lang="en-US" dirty="0" err="1" smtClean="0"/>
              <a:t>českých</a:t>
            </a:r>
            <a:r>
              <a:rPr lang="en-US" dirty="0" smtClean="0"/>
              <a:t> </a:t>
            </a:r>
            <a:r>
              <a:rPr lang="en-US" dirty="0" err="1" smtClean="0"/>
              <a:t>matematiků</a:t>
            </a:r>
            <a:r>
              <a:rPr lang="en-US" dirty="0" smtClean="0"/>
              <a:t> a </a:t>
            </a:r>
            <a:r>
              <a:rPr lang="en-US" dirty="0" err="1" smtClean="0"/>
              <a:t>fyziků</a:t>
            </a:r>
            <a:r>
              <a:rPr lang="en-US" dirty="0" smtClean="0"/>
              <a:t> </a:t>
            </a:r>
            <a:endParaRPr lang="cs-CZ" dirty="0" smtClean="0"/>
          </a:p>
          <a:p>
            <a:endParaRPr lang="cs-CZ" dirty="0" smtClean="0"/>
          </a:p>
          <a:p>
            <a:r>
              <a:rPr lang="pt-BR" dirty="0" smtClean="0"/>
              <a:t>710 2 	$7 kl_us_auth*0232712 $a Fontes Rerum (družstvo) </a:t>
            </a:r>
            <a:endParaRPr lang="cs-CZ" dirty="0" smtClean="0"/>
          </a:p>
          <a:p>
            <a:endParaRPr lang="pt-BR" dirty="0" smtClean="0"/>
          </a:p>
          <a:p>
            <a:r>
              <a:rPr lang="en-US" dirty="0" smtClean="0"/>
              <a:t>711 2 	$7 </a:t>
            </a:r>
            <a:r>
              <a:rPr lang="en-US" dirty="0" err="1" smtClean="0"/>
              <a:t>kl_us_auth</a:t>
            </a:r>
            <a:r>
              <a:rPr lang="en-US" dirty="0" smtClean="0"/>
              <a:t>*0338591 $a </a:t>
            </a:r>
            <a:r>
              <a:rPr lang="en-US" dirty="0" err="1" smtClean="0"/>
              <a:t>Klimaticko-energetický</a:t>
            </a:r>
            <a:r>
              <a:rPr lang="en-US" dirty="0" smtClean="0"/>
              <a:t> </a:t>
            </a:r>
            <a:r>
              <a:rPr lang="en-US" dirty="0" err="1" smtClean="0"/>
              <a:t>balíček</a:t>
            </a:r>
            <a:r>
              <a:rPr lang="en-US" dirty="0" smtClean="0"/>
              <a:t> EU $d (2014 : $c </a:t>
            </a:r>
            <a:r>
              <a:rPr lang="en-US" dirty="0" err="1" smtClean="0"/>
              <a:t>Praha</a:t>
            </a:r>
            <a:r>
              <a:rPr lang="en-US" dirty="0" smtClean="0"/>
              <a:t>, </a:t>
            </a:r>
            <a:r>
              <a:rPr lang="en-US" dirty="0" err="1" smtClean="0"/>
              <a:t>Česko</a:t>
            </a:r>
            <a:r>
              <a:rPr lang="en-US" dirty="0" smtClean="0"/>
              <a:t>)</a:t>
            </a:r>
            <a:endParaRPr lang="cs-CZ" dirty="0"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1143000"/>
          </a:xfrm>
        </p:spPr>
        <p:txBody>
          <a:bodyPr>
            <a:noAutofit/>
          </a:bodyPr>
          <a:lstStyle/>
          <a:p>
            <a:r>
              <a:rPr lang="cs-CZ" sz="3200" dirty="0" smtClean="0"/>
              <a:t>740 Vedlejší záhlaví – neověřený související/analytický název (O</a:t>
            </a:r>
            <a:r>
              <a:rPr lang="cs-CZ" sz="3600" dirty="0" smtClean="0"/>
              <a:t>)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cs-CZ" dirty="0" smtClean="0"/>
              <a:t>• pro neověřené související názvy a neověřené</a:t>
            </a:r>
          </a:p>
          <a:p>
            <a:pPr>
              <a:buNone/>
            </a:pPr>
            <a:r>
              <a:rPr lang="cs-CZ" dirty="0" smtClean="0"/>
              <a:t>    analytické názvy, např. z poznámky</a:t>
            </a:r>
          </a:p>
          <a:p>
            <a:pPr>
              <a:buNone/>
            </a:pPr>
            <a:r>
              <a:rPr lang="cs-CZ" dirty="0" smtClean="0"/>
              <a:t>• název souvisejícího díla, který je součástí záhlaví</a:t>
            </a:r>
          </a:p>
          <a:p>
            <a:pPr>
              <a:buNone/>
            </a:pPr>
            <a:r>
              <a:rPr lang="cs-CZ" dirty="0" smtClean="0"/>
              <a:t>    jméno/název</a:t>
            </a:r>
          </a:p>
          <a:p>
            <a:pPr>
              <a:buNone/>
            </a:pPr>
            <a:r>
              <a:rPr lang="cs-CZ" dirty="0" smtClean="0"/>
              <a:t>• pro názvy, následující za prvním názvem v poli pro</a:t>
            </a:r>
          </a:p>
          <a:p>
            <a:pPr>
              <a:buNone/>
            </a:pPr>
            <a:r>
              <a:rPr lang="cs-CZ" dirty="0" smtClean="0"/>
              <a:t>    údaje o názvu, pro varianty názvů dalších děl</a:t>
            </a:r>
          </a:p>
          <a:p>
            <a:pPr>
              <a:buNone/>
            </a:pPr>
            <a:r>
              <a:rPr lang="cs-CZ" dirty="0" smtClean="0"/>
              <a:t>    (245)</a:t>
            </a:r>
            <a:endParaRPr lang="cs-CZ" dirty="0"/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740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   Indikátory</a:t>
            </a:r>
          </a:p>
          <a:p>
            <a:pPr>
              <a:buNone/>
            </a:pPr>
            <a:r>
              <a:rPr lang="cs-CZ" dirty="0" smtClean="0"/>
              <a:t>   První indikátor (vyloučení znaků z řazení)</a:t>
            </a:r>
          </a:p>
          <a:p>
            <a:pPr>
              <a:buNone/>
            </a:pPr>
            <a:r>
              <a:rPr lang="cs-CZ" dirty="0" smtClean="0"/>
              <a:t>    0-9 počet vyloučených znaků</a:t>
            </a:r>
          </a:p>
          <a:p>
            <a:pPr>
              <a:buNone/>
            </a:pPr>
            <a:r>
              <a:rPr lang="cs-CZ" dirty="0" smtClean="0"/>
              <a:t>   Druhý indikátor (typ vedlejšího záhlaví)</a:t>
            </a:r>
          </a:p>
          <a:p>
            <a:pPr>
              <a:buNone/>
            </a:pPr>
            <a:r>
              <a:rPr lang="cs-CZ" dirty="0" smtClean="0"/>
              <a:t>    # typ nespecifikován</a:t>
            </a:r>
          </a:p>
          <a:p>
            <a:pPr>
              <a:buNone/>
            </a:pPr>
            <a:r>
              <a:rPr lang="cs-CZ" dirty="0" smtClean="0"/>
              <a:t>    2 analytické záhlaví</a:t>
            </a:r>
            <a:endParaRPr lang="cs-CZ" dirty="0"/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740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err="1" smtClean="0"/>
              <a:t>Podpole</a:t>
            </a:r>
            <a:endParaRPr lang="cs-CZ" dirty="0" smtClean="0"/>
          </a:p>
          <a:p>
            <a:r>
              <a:rPr lang="cs-CZ" dirty="0" smtClean="0"/>
              <a:t>$ a Neověřený související/analytický</a:t>
            </a:r>
          </a:p>
          <a:p>
            <a:pPr>
              <a:buNone/>
            </a:pPr>
            <a:r>
              <a:rPr lang="cs-CZ" dirty="0" smtClean="0"/>
              <a:t>    název (NO)</a:t>
            </a:r>
          </a:p>
          <a:p>
            <a:r>
              <a:rPr lang="pt-BR" dirty="0" smtClean="0"/>
              <a:t>$n Číslo části/sekce díla (O)</a:t>
            </a:r>
          </a:p>
          <a:p>
            <a:r>
              <a:rPr lang="cs-CZ" dirty="0" smtClean="0"/>
              <a:t>$p Název části/sekce díla (O)</a:t>
            </a:r>
            <a:endParaRPr lang="cs-CZ" dirty="0"/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740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245 10</a:t>
            </a:r>
            <a:r>
              <a:rPr lang="cs-CZ" dirty="0" smtClean="0"/>
              <a:t> </a:t>
            </a:r>
            <a:r>
              <a:rPr lang="en-US" b="1" dirty="0" smtClean="0"/>
              <a:t>$a </a:t>
            </a:r>
            <a:r>
              <a:rPr lang="en-US" b="1" dirty="0" err="1" smtClean="0"/>
              <a:t>Živnostenský</a:t>
            </a:r>
            <a:r>
              <a:rPr lang="en-US" b="1" dirty="0" smtClean="0"/>
              <a:t> </a:t>
            </a:r>
            <a:r>
              <a:rPr lang="en-US" b="1" dirty="0" err="1" smtClean="0"/>
              <a:t>zákon</a:t>
            </a:r>
            <a:r>
              <a:rPr lang="en-US" b="1" dirty="0" smtClean="0"/>
              <a:t> ; $b </a:t>
            </a:r>
            <a:r>
              <a:rPr lang="en-US" b="1" dirty="0" err="1" smtClean="0"/>
              <a:t>Zákon</a:t>
            </a:r>
            <a:r>
              <a:rPr lang="en-US" b="1" dirty="0" smtClean="0"/>
              <a:t> o </a:t>
            </a:r>
            <a:r>
              <a:rPr lang="en-US" b="1" dirty="0" err="1" smtClean="0"/>
              <a:t>živnostenských</a:t>
            </a:r>
            <a:r>
              <a:rPr lang="en-US" b="1" dirty="0" smtClean="0"/>
              <a:t> </a:t>
            </a:r>
            <a:r>
              <a:rPr lang="en-US" b="1" dirty="0" err="1" smtClean="0"/>
              <a:t>úřadech</a:t>
            </a:r>
            <a:r>
              <a:rPr lang="en-US" b="1" dirty="0" smtClean="0"/>
              <a:t> : </a:t>
            </a:r>
            <a:r>
              <a:rPr lang="en-US" b="1" dirty="0" err="1" smtClean="0"/>
              <a:t>komentář</a:t>
            </a:r>
            <a:r>
              <a:rPr lang="en-US" b="1" dirty="0" smtClean="0"/>
              <a:t> / $c </a:t>
            </a:r>
            <a:r>
              <a:rPr lang="en-US" b="1" dirty="0" err="1" smtClean="0"/>
              <a:t>Petr</a:t>
            </a:r>
            <a:r>
              <a:rPr lang="en-US" b="1" dirty="0" smtClean="0"/>
              <a:t> </a:t>
            </a:r>
            <a:r>
              <a:rPr lang="en-US" b="1" dirty="0" err="1" smtClean="0"/>
              <a:t>Kameník</a:t>
            </a:r>
            <a:r>
              <a:rPr lang="en-US" b="1" dirty="0" smtClean="0"/>
              <a:t>, </a:t>
            </a:r>
            <a:r>
              <a:rPr lang="en-US" b="1" dirty="0" err="1" smtClean="0"/>
              <a:t>Milada</a:t>
            </a:r>
            <a:r>
              <a:rPr lang="en-US" b="1" dirty="0" smtClean="0"/>
              <a:t> </a:t>
            </a:r>
            <a:r>
              <a:rPr lang="en-US" b="1" dirty="0" err="1" smtClean="0"/>
              <a:t>Hrabánková</a:t>
            </a:r>
            <a:r>
              <a:rPr lang="en-US" b="1" dirty="0" smtClean="0"/>
              <a:t>, Marie </a:t>
            </a:r>
            <a:r>
              <a:rPr lang="en-US" b="1" dirty="0" err="1" smtClean="0"/>
              <a:t>Orlová</a:t>
            </a:r>
            <a:r>
              <a:rPr lang="en-US" b="1" dirty="0" smtClean="0"/>
              <a:t> </a:t>
            </a:r>
            <a:endParaRPr lang="cs-CZ" b="1" dirty="0" smtClean="0"/>
          </a:p>
          <a:p>
            <a:endParaRPr lang="cs-CZ" b="1" dirty="0" smtClean="0"/>
          </a:p>
          <a:p>
            <a:pPr>
              <a:buNone/>
            </a:pPr>
            <a:r>
              <a:rPr lang="en-US" dirty="0" smtClean="0"/>
              <a:t>740 02</a:t>
            </a:r>
            <a:r>
              <a:rPr lang="cs-CZ" dirty="0" smtClean="0"/>
              <a:t> </a:t>
            </a:r>
            <a:r>
              <a:rPr lang="en-US" b="1" dirty="0" smtClean="0"/>
              <a:t>$a </a:t>
            </a:r>
            <a:r>
              <a:rPr lang="en-US" b="1" dirty="0" err="1" smtClean="0"/>
              <a:t>Zákon</a:t>
            </a:r>
            <a:r>
              <a:rPr lang="en-US" b="1" dirty="0" smtClean="0"/>
              <a:t> o </a:t>
            </a:r>
            <a:r>
              <a:rPr lang="en-US" b="1" dirty="0" err="1" smtClean="0"/>
              <a:t>živnostenských</a:t>
            </a:r>
            <a:r>
              <a:rPr lang="en-US" b="1" dirty="0" smtClean="0"/>
              <a:t> </a:t>
            </a:r>
            <a:r>
              <a:rPr lang="en-US" b="1" dirty="0" err="1" smtClean="0"/>
              <a:t>úřadech</a:t>
            </a:r>
            <a:r>
              <a:rPr lang="en-US" b="1" dirty="0" smtClean="0"/>
              <a:t> </a:t>
            </a: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740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245 10</a:t>
            </a:r>
            <a:r>
              <a:rPr lang="cs-CZ" dirty="0" smtClean="0"/>
              <a:t> </a:t>
            </a:r>
            <a:r>
              <a:rPr lang="en-US" dirty="0" smtClean="0"/>
              <a:t>$a </a:t>
            </a:r>
            <a:r>
              <a:rPr lang="en-US" dirty="0" err="1" smtClean="0"/>
              <a:t>Zpíváno</a:t>
            </a:r>
            <a:r>
              <a:rPr lang="en-US" dirty="0" smtClean="0"/>
              <a:t> do </a:t>
            </a:r>
            <a:r>
              <a:rPr lang="en-US" dirty="0" err="1" smtClean="0"/>
              <a:t>rotačky</a:t>
            </a:r>
            <a:r>
              <a:rPr lang="en-US" dirty="0" smtClean="0"/>
              <a:t> ; $b </a:t>
            </a:r>
            <a:r>
              <a:rPr lang="en-US" dirty="0" err="1" smtClean="0"/>
              <a:t>Básně</a:t>
            </a:r>
            <a:r>
              <a:rPr lang="en-US" dirty="0" smtClean="0"/>
              <a:t> do </a:t>
            </a:r>
            <a:r>
              <a:rPr lang="en-US" dirty="0" err="1" smtClean="0"/>
              <a:t>sbírek</a:t>
            </a:r>
            <a:r>
              <a:rPr lang="en-US" dirty="0" smtClean="0"/>
              <a:t> </a:t>
            </a:r>
            <a:r>
              <a:rPr lang="en-US" dirty="0" err="1" smtClean="0"/>
              <a:t>nezařazené</a:t>
            </a:r>
            <a:r>
              <a:rPr lang="en-US" dirty="0" smtClean="0"/>
              <a:t> (1933-1938) ; </a:t>
            </a:r>
            <a:r>
              <a:rPr lang="en-US" dirty="0" err="1" smtClean="0"/>
              <a:t>Překlady</a:t>
            </a:r>
            <a:r>
              <a:rPr lang="en-US" dirty="0" smtClean="0"/>
              <a:t> / $c [</a:t>
            </a:r>
            <a:r>
              <a:rPr lang="en-US" dirty="0" err="1" smtClean="0"/>
              <a:t>Jaroslav</a:t>
            </a:r>
            <a:r>
              <a:rPr lang="en-US" dirty="0" smtClean="0"/>
              <a:t> Seifert ; </a:t>
            </a:r>
            <a:r>
              <a:rPr lang="en-US" dirty="0" err="1" smtClean="0"/>
              <a:t>edičně</a:t>
            </a:r>
            <a:r>
              <a:rPr lang="en-US" dirty="0" smtClean="0"/>
              <a:t> </a:t>
            </a:r>
            <a:r>
              <a:rPr lang="en-US" dirty="0" err="1" smtClean="0"/>
              <a:t>připravil</a:t>
            </a:r>
            <a:r>
              <a:rPr lang="en-US" dirty="0" smtClean="0"/>
              <a:t> </a:t>
            </a:r>
            <a:r>
              <a:rPr lang="en-US" dirty="0" err="1" smtClean="0"/>
              <a:t>Filip</a:t>
            </a:r>
            <a:r>
              <a:rPr lang="en-US" dirty="0" smtClean="0"/>
              <a:t> </a:t>
            </a:r>
            <a:r>
              <a:rPr lang="en-US" dirty="0" err="1" smtClean="0"/>
              <a:t>Tomáš</a:t>
            </a:r>
            <a:r>
              <a:rPr lang="en-US" dirty="0" smtClean="0"/>
              <a:t>]</a:t>
            </a:r>
            <a:endParaRPr lang="cs-CZ" dirty="0" smtClean="0"/>
          </a:p>
          <a:p>
            <a:endParaRPr lang="cs-CZ" dirty="0" smtClean="0"/>
          </a:p>
          <a:p>
            <a:pPr>
              <a:buNone/>
            </a:pPr>
            <a:r>
              <a:rPr lang="pt-BR" dirty="0" smtClean="0"/>
              <a:t>740 02</a:t>
            </a:r>
            <a:r>
              <a:rPr lang="cs-CZ" dirty="0" smtClean="0"/>
              <a:t> </a:t>
            </a:r>
            <a:r>
              <a:rPr lang="pt-BR" dirty="0" smtClean="0"/>
              <a:t>$a Básně do sbírek nezařazené (1933-1938) </a:t>
            </a:r>
          </a:p>
          <a:p>
            <a:pPr>
              <a:buNone/>
            </a:pPr>
            <a:r>
              <a:rPr lang="en-US" dirty="0" smtClean="0"/>
              <a:t>740 02</a:t>
            </a:r>
            <a:r>
              <a:rPr lang="cs-CZ" dirty="0" smtClean="0"/>
              <a:t> </a:t>
            </a:r>
            <a:r>
              <a:rPr lang="en-US" dirty="0" smtClean="0"/>
              <a:t>$a </a:t>
            </a:r>
            <a:r>
              <a:rPr lang="en-US" dirty="0" err="1" smtClean="0"/>
              <a:t>Překlady</a:t>
            </a:r>
            <a:endParaRPr lang="cs-CZ" dirty="0"/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765 Originál (O)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První indikátor (poznámka)</a:t>
            </a:r>
          </a:p>
          <a:p>
            <a:pPr>
              <a:buNone/>
            </a:pPr>
            <a:r>
              <a:rPr lang="cs-CZ" dirty="0" smtClean="0"/>
              <a:t>  0 Poznámka se generuje</a:t>
            </a:r>
          </a:p>
          <a:p>
            <a:pPr>
              <a:buNone/>
            </a:pPr>
            <a:r>
              <a:rPr lang="cs-CZ" dirty="0" smtClean="0"/>
              <a:t>  1 Poznámka se negeneruje</a:t>
            </a:r>
          </a:p>
          <a:p>
            <a:pPr>
              <a:buNone/>
            </a:pPr>
            <a:r>
              <a:rPr lang="cs-CZ" dirty="0" smtClean="0"/>
              <a:t>Druhý indikátor (návěští)</a:t>
            </a:r>
          </a:p>
          <a:p>
            <a:pPr>
              <a:buNone/>
            </a:pPr>
            <a:r>
              <a:rPr lang="cs-CZ" dirty="0" smtClean="0"/>
              <a:t>  # Název originálu</a:t>
            </a:r>
          </a:p>
          <a:p>
            <a:pPr>
              <a:buNone/>
            </a:pPr>
            <a:r>
              <a:rPr lang="cs-CZ" dirty="0" smtClean="0"/>
              <a:t>   8 Návěští se negeneruje</a:t>
            </a:r>
            <a:endParaRPr lang="cs-CZ" dirty="0"/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765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err="1" smtClean="0"/>
              <a:t>Podpole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$t Název (NO)</a:t>
            </a:r>
          </a:p>
          <a:p>
            <a:pPr>
              <a:buNone/>
            </a:pPr>
            <a:r>
              <a:rPr lang="pl-PL" dirty="0" smtClean="0"/>
              <a:t>$9 Údaj o jazyku překladu (NO)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cs-CZ" dirty="0" smtClean="0"/>
              <a:t>765 0# $</a:t>
            </a:r>
            <a:r>
              <a:rPr lang="cs-CZ" dirty="0" err="1" smtClean="0"/>
              <a:t>tSchlafes</a:t>
            </a:r>
            <a:r>
              <a:rPr lang="cs-CZ" dirty="0" smtClean="0"/>
              <a:t> </a:t>
            </a:r>
            <a:r>
              <a:rPr lang="cs-CZ" dirty="0" err="1" smtClean="0"/>
              <a:t>Bruder</a:t>
            </a:r>
            <a:r>
              <a:rPr lang="cs-CZ" dirty="0" smtClean="0"/>
              <a:t>$9Česky</a:t>
            </a:r>
          </a:p>
          <a:p>
            <a:pPr>
              <a:buNone/>
            </a:pPr>
            <a:r>
              <a:rPr lang="en-US" dirty="0" smtClean="0"/>
              <a:t>765 0 </a:t>
            </a:r>
            <a:r>
              <a:rPr lang="cs-CZ" dirty="0" smtClean="0"/>
              <a:t>   </a:t>
            </a:r>
            <a:r>
              <a:rPr lang="en-US" b="1" dirty="0" smtClean="0"/>
              <a:t>$</a:t>
            </a:r>
            <a:r>
              <a:rPr lang="en-US" dirty="0" smtClean="0"/>
              <a:t>t Skies of </a:t>
            </a:r>
            <a:r>
              <a:rPr lang="en-US" dirty="0" err="1" smtClean="0"/>
              <a:t>Pern</a:t>
            </a:r>
            <a:r>
              <a:rPr lang="en-US" dirty="0" smtClean="0"/>
              <a:t> $9 </a:t>
            </a:r>
            <a:r>
              <a:rPr lang="en-US" dirty="0" err="1" smtClean="0"/>
              <a:t>Česky</a:t>
            </a:r>
            <a:r>
              <a:rPr lang="en-US" dirty="0" smtClean="0"/>
              <a:t> 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20X-24X Název (a údaje o odpovědnosti) a názvy související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 smtClean="0"/>
              <a:t>210 Zkrácený název (O)</a:t>
            </a:r>
          </a:p>
          <a:p>
            <a:pPr>
              <a:buNone/>
            </a:pPr>
            <a:r>
              <a:rPr lang="cs-CZ" dirty="0" smtClean="0"/>
              <a:t>222 Klíčový název (O)</a:t>
            </a:r>
          </a:p>
          <a:p>
            <a:pPr>
              <a:buNone/>
            </a:pPr>
            <a:r>
              <a:rPr lang="cs-CZ" dirty="0" smtClean="0"/>
              <a:t>240 Unifikovaný název (NO)</a:t>
            </a:r>
          </a:p>
          <a:p>
            <a:pPr>
              <a:buNone/>
            </a:pPr>
            <a:r>
              <a:rPr lang="cs-CZ" dirty="0" smtClean="0"/>
              <a:t>242 Překlad názvu dodaný katalogizační agenturou (O)</a:t>
            </a:r>
          </a:p>
          <a:p>
            <a:pPr>
              <a:buNone/>
            </a:pPr>
            <a:r>
              <a:rPr lang="cs-CZ" dirty="0" smtClean="0"/>
              <a:t>243 Skupinový unifikovaný název (NO)</a:t>
            </a:r>
          </a:p>
          <a:p>
            <a:pPr>
              <a:buNone/>
            </a:pPr>
            <a:r>
              <a:rPr lang="cs-CZ" dirty="0" smtClean="0"/>
              <a:t>245 Údaje o názvu a odpovědnosti (NO</a:t>
            </a:r>
          </a:p>
          <a:p>
            <a:pPr>
              <a:buNone/>
            </a:pPr>
            <a:r>
              <a:rPr lang="cs-CZ" dirty="0" smtClean="0"/>
              <a:t>246 Variantní názvy (O)</a:t>
            </a:r>
          </a:p>
          <a:p>
            <a:pPr>
              <a:buNone/>
            </a:pPr>
            <a:r>
              <a:rPr lang="cs-CZ" dirty="0" smtClean="0"/>
              <a:t>247 Předcházející název (O)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787 Nespecifikovaná propojení (O)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První indikátor: poznámka</a:t>
            </a:r>
          </a:p>
          <a:p>
            <a:pPr>
              <a:buNone/>
            </a:pPr>
            <a:r>
              <a:rPr lang="cs-CZ" dirty="0" smtClean="0"/>
              <a:t> 0 Poznámka se generuje</a:t>
            </a:r>
          </a:p>
          <a:p>
            <a:pPr>
              <a:buNone/>
            </a:pPr>
            <a:r>
              <a:rPr lang="cs-CZ" dirty="0" smtClean="0"/>
              <a:t> 1 Poznámka se negeneruje</a:t>
            </a:r>
          </a:p>
          <a:p>
            <a:pPr>
              <a:buNone/>
            </a:pPr>
            <a:r>
              <a:rPr lang="cs-CZ" dirty="0" smtClean="0"/>
              <a:t>Druhý indikátor: návěští</a:t>
            </a:r>
          </a:p>
          <a:p>
            <a:pPr>
              <a:buNone/>
            </a:pPr>
            <a:r>
              <a:rPr lang="cs-CZ" dirty="0" smtClean="0"/>
              <a:t> # Související popisná jednotka</a:t>
            </a:r>
          </a:p>
          <a:p>
            <a:pPr>
              <a:buNone/>
            </a:pPr>
            <a:r>
              <a:rPr lang="cs-CZ" dirty="0" smtClean="0"/>
              <a:t> 8 Návěští se negeneruje</a:t>
            </a:r>
            <a:endParaRPr lang="cs-CZ" dirty="0"/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787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err="1" smtClean="0"/>
              <a:t>Podpole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 $</a:t>
            </a:r>
            <a:r>
              <a:rPr lang="cs-CZ" dirty="0" err="1" smtClean="0"/>
              <a:t>aHlavní</a:t>
            </a:r>
            <a:r>
              <a:rPr lang="cs-CZ" dirty="0" smtClean="0"/>
              <a:t> záhlaví (NO)</a:t>
            </a:r>
          </a:p>
          <a:p>
            <a:pPr>
              <a:buNone/>
            </a:pPr>
            <a:r>
              <a:rPr lang="cs-CZ" dirty="0" smtClean="0"/>
              <a:t> $</a:t>
            </a:r>
            <a:r>
              <a:rPr lang="cs-CZ" dirty="0" err="1" smtClean="0"/>
              <a:t>cKvalifikátor</a:t>
            </a:r>
            <a:r>
              <a:rPr lang="cs-CZ" dirty="0" smtClean="0"/>
              <a:t> (NO)</a:t>
            </a:r>
          </a:p>
          <a:p>
            <a:pPr>
              <a:buNone/>
            </a:pPr>
            <a:r>
              <a:rPr lang="cs-CZ" dirty="0" smtClean="0"/>
              <a:t> $</a:t>
            </a:r>
            <a:r>
              <a:rPr lang="cs-CZ" dirty="0" err="1" smtClean="0"/>
              <a:t>sUnifikovaný</a:t>
            </a:r>
            <a:r>
              <a:rPr lang="cs-CZ" dirty="0" smtClean="0"/>
              <a:t> název (NO)</a:t>
            </a:r>
          </a:p>
          <a:p>
            <a:pPr>
              <a:buNone/>
            </a:pPr>
            <a:r>
              <a:rPr lang="cs-CZ" dirty="0" smtClean="0"/>
              <a:t> $</a:t>
            </a:r>
            <a:r>
              <a:rPr lang="cs-CZ" dirty="0" err="1" smtClean="0"/>
              <a:t>tNázev</a:t>
            </a:r>
            <a:r>
              <a:rPr lang="cs-CZ" dirty="0" smtClean="0"/>
              <a:t> (NO)</a:t>
            </a:r>
          </a:p>
          <a:p>
            <a:pPr>
              <a:buNone/>
            </a:pPr>
            <a:r>
              <a:rPr lang="cs-CZ" dirty="0" smtClean="0"/>
              <a:t> $x Mezinárodní standardní číslo seriálu ( ISSN) (NO)</a:t>
            </a:r>
          </a:p>
          <a:p>
            <a:pPr>
              <a:buNone/>
            </a:pPr>
            <a:r>
              <a:rPr lang="cs-CZ" dirty="0" smtClean="0"/>
              <a:t> $z Mezinárodní standardní číslo knihy (NO)</a:t>
            </a:r>
            <a:endParaRPr lang="cs-CZ" dirty="0"/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787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245 10 $</a:t>
            </a:r>
            <a:r>
              <a:rPr lang="cs-CZ" dirty="0" err="1" smtClean="0"/>
              <a:t>aOfenzivní</a:t>
            </a:r>
            <a:r>
              <a:rPr lang="cs-CZ" dirty="0" smtClean="0"/>
              <a:t> marketing</a:t>
            </a:r>
          </a:p>
          <a:p>
            <a:pPr>
              <a:buNone/>
            </a:pPr>
            <a:r>
              <a:rPr lang="en-US" dirty="0" smtClean="0"/>
              <a:t>580 $a1. </a:t>
            </a:r>
            <a:r>
              <a:rPr lang="en-US" dirty="0" err="1" smtClean="0"/>
              <a:t>vyd</a:t>
            </a:r>
            <a:r>
              <a:rPr lang="en-US" dirty="0" smtClean="0"/>
              <a:t>. </a:t>
            </a:r>
            <a:r>
              <a:rPr lang="en-US" dirty="0" err="1" smtClean="0"/>
              <a:t>vyšlo</a:t>
            </a:r>
            <a:r>
              <a:rPr lang="en-US" dirty="0" smtClean="0"/>
              <a:t> pod </a:t>
            </a:r>
            <a:r>
              <a:rPr lang="en-US" dirty="0" err="1" smtClean="0"/>
              <a:t>názvem</a:t>
            </a:r>
            <a:r>
              <a:rPr lang="en-US" dirty="0" smtClean="0"/>
              <a:t> Marketing pro</a:t>
            </a:r>
          </a:p>
          <a:p>
            <a:pPr>
              <a:buNone/>
            </a:pPr>
            <a:r>
              <a:rPr lang="cs-CZ" dirty="0" smtClean="0"/>
              <a:t> firmu v krizi</a:t>
            </a:r>
          </a:p>
          <a:p>
            <a:pPr>
              <a:buNone/>
            </a:pPr>
            <a:r>
              <a:rPr lang="en-US" dirty="0" smtClean="0"/>
              <a:t>787 18 $</a:t>
            </a:r>
            <a:r>
              <a:rPr lang="en-US" dirty="0" err="1" smtClean="0"/>
              <a:t>tMarketing</a:t>
            </a:r>
            <a:r>
              <a:rPr lang="en-US" dirty="0" smtClean="0"/>
              <a:t> pro </a:t>
            </a:r>
            <a:r>
              <a:rPr lang="en-US" dirty="0" err="1" smtClean="0"/>
              <a:t>firmu</a:t>
            </a:r>
            <a:r>
              <a:rPr lang="en-US" dirty="0" smtClean="0"/>
              <a:t> v </a:t>
            </a:r>
            <a:r>
              <a:rPr lang="en-US" dirty="0" err="1" smtClean="0"/>
              <a:t>krizi</a:t>
            </a:r>
            <a:endParaRPr lang="cs-CZ" dirty="0"/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787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787 08	$i 1. vyd. pod názvem: $t Jestli zůstanu 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787 08	$i Separát ze seriálu: $t Polensko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787 08	$i Z cyklu: $t Mercedes Thompson</a:t>
            </a:r>
            <a:endParaRPr lang="cs-CZ" dirty="0"/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88640"/>
            <a:ext cx="8748464" cy="666936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pt-BR" dirty="0" smtClean="0"/>
              <a:t>000   	01037cam a2200313 a 4500 </a:t>
            </a:r>
          </a:p>
          <a:p>
            <a:pPr>
              <a:buNone/>
            </a:pPr>
            <a:r>
              <a:rPr lang="en-US" dirty="0" smtClean="0"/>
              <a:t>001   	nkc20142611589 </a:t>
            </a:r>
          </a:p>
          <a:p>
            <a:pPr>
              <a:buNone/>
            </a:pPr>
            <a:r>
              <a:rPr lang="en-US" dirty="0" smtClean="0"/>
              <a:t>003   	CZ </a:t>
            </a:r>
            <a:r>
              <a:rPr lang="en-US" dirty="0" err="1" smtClean="0"/>
              <a:t>PrNK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005   	20140926083100.0 </a:t>
            </a:r>
          </a:p>
          <a:p>
            <a:pPr>
              <a:buNone/>
            </a:pPr>
            <a:r>
              <a:rPr lang="en-US" dirty="0" smtClean="0"/>
              <a:t>007   	</a:t>
            </a:r>
            <a:r>
              <a:rPr lang="en-US" dirty="0" err="1" smtClean="0"/>
              <a:t>ta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pl-PL" dirty="0" smtClean="0"/>
              <a:t>008   	140704s2014    xr     g      000 j cze d </a:t>
            </a:r>
          </a:p>
          <a:p>
            <a:pPr>
              <a:buNone/>
            </a:pPr>
            <a:r>
              <a:rPr lang="en-US" dirty="0" smtClean="0"/>
              <a:t>015   	$a cnb002611589 </a:t>
            </a:r>
          </a:p>
          <a:p>
            <a:pPr>
              <a:buNone/>
            </a:pPr>
            <a:r>
              <a:rPr lang="en-US" dirty="0" smtClean="0"/>
              <a:t>020   	$a 978-80-7376-365-7 (</a:t>
            </a:r>
            <a:r>
              <a:rPr lang="en-US" dirty="0" err="1" smtClean="0"/>
              <a:t>brož</a:t>
            </a:r>
            <a:r>
              <a:rPr lang="en-US" dirty="0" smtClean="0"/>
              <a:t>.) </a:t>
            </a:r>
          </a:p>
          <a:p>
            <a:pPr>
              <a:buNone/>
            </a:pPr>
            <a:r>
              <a:rPr lang="pl-PL" dirty="0" smtClean="0"/>
              <a:t>040   	$a KLG001 $b cze $d OLA001 $d ABA001 </a:t>
            </a:r>
          </a:p>
          <a:p>
            <a:pPr>
              <a:buNone/>
            </a:pPr>
            <a:r>
              <a:rPr lang="pl-PL" dirty="0" smtClean="0"/>
              <a:t>072  7	$a 821.162.3-3 $x Česká próza $2 Konspekt $9 25 </a:t>
            </a:r>
          </a:p>
          <a:p>
            <a:pPr>
              <a:buNone/>
            </a:pPr>
            <a:r>
              <a:rPr lang="en-US" dirty="0" smtClean="0"/>
              <a:t>080   	$a 821.162.3-32 $2 MRF </a:t>
            </a:r>
          </a:p>
          <a:p>
            <a:pPr>
              <a:buNone/>
            </a:pPr>
            <a:r>
              <a:rPr lang="en-US" dirty="0" smtClean="0"/>
              <a:t>080   	$a (0:82-322.4) $2 MRF </a:t>
            </a:r>
          </a:p>
          <a:p>
            <a:pPr>
              <a:buNone/>
            </a:pPr>
            <a:r>
              <a:rPr lang="en-US" dirty="0" smtClean="0"/>
              <a:t>100 1 	$a </a:t>
            </a:r>
            <a:r>
              <a:rPr lang="en-US" dirty="0" err="1" smtClean="0"/>
              <a:t>Cimický</a:t>
            </a:r>
            <a:r>
              <a:rPr lang="en-US" dirty="0" smtClean="0"/>
              <a:t>, Jan, $d 1948- $7 jk01020718 $4 </a:t>
            </a:r>
            <a:r>
              <a:rPr lang="en-US" dirty="0" err="1" smtClean="0"/>
              <a:t>aut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245 10$a </a:t>
            </a:r>
            <a:r>
              <a:rPr lang="en-US" dirty="0" err="1" smtClean="0"/>
              <a:t>Vražda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ostrově</a:t>
            </a:r>
            <a:r>
              <a:rPr lang="en-US" dirty="0" smtClean="0"/>
              <a:t> </a:t>
            </a:r>
            <a:r>
              <a:rPr lang="en-US" dirty="0" err="1" smtClean="0"/>
              <a:t>Lefkada</a:t>
            </a:r>
            <a:r>
              <a:rPr lang="en-US" dirty="0" smtClean="0"/>
              <a:t> ; $b </a:t>
            </a:r>
            <a:r>
              <a:rPr lang="en-US" dirty="0" err="1" smtClean="0"/>
              <a:t>Vražedná</a:t>
            </a:r>
            <a:r>
              <a:rPr lang="en-US" dirty="0" smtClean="0"/>
              <a:t> past / $c Jan </a:t>
            </a:r>
            <a:r>
              <a:rPr lang="en-US" dirty="0" err="1" smtClean="0"/>
              <a:t>Cimický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250   	$a </a:t>
            </a:r>
            <a:r>
              <a:rPr lang="en-US" dirty="0" err="1" smtClean="0"/>
              <a:t>Vyd</a:t>
            </a:r>
            <a:r>
              <a:rPr lang="en-US" dirty="0" smtClean="0"/>
              <a:t>. 2., V </a:t>
            </a:r>
            <a:r>
              <a:rPr lang="en-US" dirty="0" err="1" smtClean="0"/>
              <a:t>Olympii</a:t>
            </a:r>
            <a:r>
              <a:rPr lang="en-US" dirty="0" smtClean="0"/>
              <a:t> 1. </a:t>
            </a:r>
          </a:p>
          <a:p>
            <a:pPr>
              <a:buNone/>
            </a:pPr>
            <a:r>
              <a:rPr lang="en-US" dirty="0" smtClean="0"/>
              <a:t>260   	$a </a:t>
            </a:r>
            <a:r>
              <a:rPr lang="en-US" dirty="0" err="1" smtClean="0"/>
              <a:t>Velké</a:t>
            </a:r>
            <a:r>
              <a:rPr lang="en-US" dirty="0" smtClean="0"/>
              <a:t> </a:t>
            </a:r>
            <a:r>
              <a:rPr lang="en-US" dirty="0" err="1" smtClean="0"/>
              <a:t>Přílepy</a:t>
            </a:r>
            <a:r>
              <a:rPr lang="en-US" dirty="0" smtClean="0"/>
              <a:t> : $b Olympia, $c 2014 </a:t>
            </a:r>
          </a:p>
          <a:p>
            <a:pPr>
              <a:buNone/>
            </a:pPr>
            <a:r>
              <a:rPr lang="pt-BR" dirty="0" smtClean="0"/>
              <a:t>300   	$a 333 s. ; $c 20 cm </a:t>
            </a:r>
          </a:p>
          <a:p>
            <a:pPr>
              <a:buNone/>
            </a:pPr>
            <a:r>
              <a:rPr lang="en-US" dirty="0" smtClean="0"/>
              <a:t>655  7	$a </a:t>
            </a:r>
            <a:r>
              <a:rPr lang="en-US" dirty="0" err="1" smtClean="0"/>
              <a:t>české</a:t>
            </a:r>
            <a:r>
              <a:rPr lang="en-US" dirty="0" smtClean="0"/>
              <a:t> </a:t>
            </a:r>
            <a:r>
              <a:rPr lang="en-US" dirty="0" err="1" smtClean="0"/>
              <a:t>příběhy</a:t>
            </a:r>
            <a:r>
              <a:rPr lang="en-US" dirty="0" smtClean="0"/>
              <a:t> $7 fd133973 $2 </a:t>
            </a:r>
            <a:r>
              <a:rPr lang="en-US" dirty="0" err="1" smtClean="0"/>
              <a:t>czenas</a:t>
            </a:r>
            <a:r>
              <a:rPr lang="en-US" dirty="0" smtClean="0"/>
              <a:t> </a:t>
            </a:r>
          </a:p>
          <a:p>
            <a:pPr marL="514350" indent="-514350">
              <a:buAutoNum type="arabicPlain" startAt="655"/>
            </a:pPr>
            <a:r>
              <a:rPr lang="en-US" dirty="0" smtClean="0"/>
              <a:t>7	$a </a:t>
            </a:r>
            <a:r>
              <a:rPr lang="en-US" dirty="0" err="1" smtClean="0"/>
              <a:t>detektivní</a:t>
            </a:r>
            <a:r>
              <a:rPr lang="en-US" dirty="0" smtClean="0"/>
              <a:t> </a:t>
            </a:r>
            <a:r>
              <a:rPr lang="en-US" dirty="0" err="1" smtClean="0"/>
              <a:t>příběhy</a:t>
            </a:r>
            <a:r>
              <a:rPr lang="en-US" dirty="0" smtClean="0"/>
              <a:t> $7 fd132009 $2 </a:t>
            </a:r>
            <a:r>
              <a:rPr lang="en-US" dirty="0" err="1" smtClean="0"/>
              <a:t>czenas</a:t>
            </a:r>
            <a:r>
              <a:rPr lang="en-US" dirty="0" smtClean="0"/>
              <a:t> </a:t>
            </a:r>
          </a:p>
          <a:p>
            <a:pPr marL="514350" indent="-514350">
              <a:buNone/>
            </a:pPr>
            <a:r>
              <a:rPr lang="en-US" dirty="0" smtClean="0"/>
              <a:t>700 12$a </a:t>
            </a:r>
            <a:r>
              <a:rPr lang="en-US" dirty="0" err="1" smtClean="0"/>
              <a:t>Cimický</a:t>
            </a:r>
            <a:r>
              <a:rPr lang="en-US" dirty="0" smtClean="0"/>
              <a:t>, Jan, $d 1948- $t </a:t>
            </a:r>
            <a:r>
              <a:rPr lang="en-US" dirty="0" err="1" smtClean="0"/>
              <a:t>Vražedná</a:t>
            </a:r>
            <a:r>
              <a:rPr lang="en-US" dirty="0" smtClean="0"/>
              <a:t> past </a:t>
            </a:r>
            <a:endParaRPr lang="cs-CZ" dirty="0"/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pt-BR" sz="1800" dirty="0" smtClean="0"/>
              <a:t>008   	140925s2014    xr a   e------101-0-eng-d </a:t>
            </a:r>
          </a:p>
          <a:p>
            <a:pPr>
              <a:buNone/>
            </a:pPr>
            <a:r>
              <a:rPr lang="en-US" sz="1800" dirty="0" smtClean="0"/>
              <a:t>015   	$a cnb002626854 </a:t>
            </a:r>
          </a:p>
          <a:p>
            <a:pPr>
              <a:buNone/>
            </a:pPr>
            <a:r>
              <a:rPr lang="pt-BR" sz="1800" dirty="0" smtClean="0"/>
              <a:t>020   	$a 978-80-246-2290-3 (brož.) : $c 199.00 Kč </a:t>
            </a:r>
          </a:p>
          <a:p>
            <a:pPr>
              <a:buNone/>
            </a:pPr>
            <a:r>
              <a:rPr lang="pl-PL" sz="1800" dirty="0" smtClean="0"/>
              <a:t>040   	$a BOA001 $b cze $d KLG001 </a:t>
            </a:r>
          </a:p>
          <a:p>
            <a:pPr>
              <a:buNone/>
            </a:pPr>
            <a:r>
              <a:rPr lang="en-US" sz="1800" dirty="0" smtClean="0"/>
              <a:t>111 2 	$7 </a:t>
            </a:r>
            <a:r>
              <a:rPr lang="en-US" sz="1800" dirty="0" err="1" smtClean="0"/>
              <a:t>kl_us_auth</a:t>
            </a:r>
            <a:r>
              <a:rPr lang="en-US" sz="1800" dirty="0" smtClean="0"/>
              <a:t>*0340339 $a War Injuries from Past to Present $d (2011 : $c </a:t>
            </a:r>
            <a:r>
              <a:rPr lang="en-US" sz="1800" dirty="0" err="1" smtClean="0"/>
              <a:t>Praha</a:t>
            </a:r>
            <a:r>
              <a:rPr lang="en-US" sz="1800" dirty="0" smtClean="0"/>
              <a:t>, </a:t>
            </a:r>
            <a:r>
              <a:rPr lang="en-US" sz="1800" dirty="0" err="1" smtClean="0"/>
              <a:t>Česko</a:t>
            </a:r>
            <a:r>
              <a:rPr lang="en-US" sz="1800" dirty="0" smtClean="0"/>
              <a:t>) </a:t>
            </a:r>
          </a:p>
          <a:p>
            <a:pPr>
              <a:buNone/>
            </a:pPr>
            <a:r>
              <a:rPr lang="en-US" sz="1800" dirty="0" smtClean="0"/>
              <a:t>245 10	$a War Injuries from Past to Present : $b proceedings of the symposium "War Injuries from Past to Present" : March 5, 2011, </a:t>
            </a:r>
            <a:r>
              <a:rPr lang="en-US" sz="1800" dirty="0" err="1" smtClean="0"/>
              <a:t>stomatology</a:t>
            </a:r>
            <a:r>
              <a:rPr lang="en-US" sz="1800" dirty="0" smtClean="0"/>
              <a:t> lecture-room of the First Faculty of Medicine of Charles University in Prague, Czech Republic / $c </a:t>
            </a:r>
            <a:r>
              <a:rPr lang="en-US" sz="1800" dirty="0" err="1" smtClean="0"/>
              <a:t>Václav</a:t>
            </a:r>
            <a:r>
              <a:rPr lang="en-US" sz="1800" dirty="0" smtClean="0"/>
              <a:t> </a:t>
            </a:r>
            <a:r>
              <a:rPr lang="en-US" sz="1800" dirty="0" err="1" smtClean="0"/>
              <a:t>Smrčka</a:t>
            </a:r>
            <a:r>
              <a:rPr lang="en-US" sz="1800" dirty="0" smtClean="0"/>
              <a:t>, </a:t>
            </a:r>
            <a:r>
              <a:rPr lang="en-US" sz="1800" dirty="0" err="1" smtClean="0"/>
              <a:t>Vlasta</a:t>
            </a:r>
            <a:r>
              <a:rPr lang="en-US" sz="1800" dirty="0" smtClean="0"/>
              <a:t> </a:t>
            </a:r>
            <a:r>
              <a:rPr lang="en-US" sz="1800" dirty="0" err="1" smtClean="0"/>
              <a:t>Mádlová</a:t>
            </a:r>
            <a:r>
              <a:rPr lang="en-US" sz="1800" dirty="0" smtClean="0"/>
              <a:t> (eds.) </a:t>
            </a:r>
          </a:p>
          <a:p>
            <a:pPr>
              <a:buNone/>
            </a:pPr>
            <a:r>
              <a:rPr lang="en-US" sz="1800" dirty="0" smtClean="0"/>
              <a:t>250   	$a 1st ed. </a:t>
            </a:r>
          </a:p>
          <a:p>
            <a:pPr>
              <a:buNone/>
            </a:pPr>
            <a:r>
              <a:rPr lang="pt-BR" sz="1800" dirty="0" smtClean="0"/>
              <a:t>260   	$a Prague : $b Karolinum, $c 2014 </a:t>
            </a:r>
          </a:p>
          <a:p>
            <a:pPr>
              <a:buNone/>
            </a:pPr>
            <a:r>
              <a:rPr lang="it-IT" sz="1800" dirty="0" smtClean="0"/>
              <a:t>300   	$a 178 s. : $b il. ; $c 24 cm </a:t>
            </a:r>
          </a:p>
          <a:p>
            <a:pPr>
              <a:buNone/>
            </a:pPr>
            <a:r>
              <a:rPr lang="en-US" sz="1800" dirty="0" smtClean="0"/>
              <a:t>490 1 	$a </a:t>
            </a:r>
            <a:r>
              <a:rPr lang="en-US" sz="1800" dirty="0" err="1" smtClean="0"/>
              <a:t>Acta</a:t>
            </a:r>
            <a:r>
              <a:rPr lang="en-US" sz="1800" dirty="0" smtClean="0"/>
              <a:t> </a:t>
            </a:r>
            <a:r>
              <a:rPr lang="en-US" sz="1800" dirty="0" err="1" smtClean="0"/>
              <a:t>Universitatis</a:t>
            </a:r>
            <a:r>
              <a:rPr lang="en-US" sz="1800" dirty="0" smtClean="0"/>
              <a:t> </a:t>
            </a:r>
            <a:r>
              <a:rPr lang="en-US" sz="1800" dirty="0" err="1" smtClean="0"/>
              <a:t>Carolinae</a:t>
            </a:r>
            <a:r>
              <a:rPr lang="en-US" sz="1800" dirty="0" smtClean="0"/>
              <a:t>. </a:t>
            </a:r>
            <a:r>
              <a:rPr lang="en-US" sz="1800" dirty="0" err="1" smtClean="0"/>
              <a:t>Medica</a:t>
            </a:r>
            <a:r>
              <a:rPr lang="en-US" sz="1800" dirty="0" smtClean="0"/>
              <a:t>. </a:t>
            </a:r>
            <a:r>
              <a:rPr lang="en-US" sz="1800" dirty="0" err="1" smtClean="0"/>
              <a:t>Monographia</a:t>
            </a:r>
            <a:r>
              <a:rPr lang="en-US" sz="1800" dirty="0" smtClean="0"/>
              <a:t>, $x 0567-8250 ; $v 159 </a:t>
            </a:r>
          </a:p>
          <a:p>
            <a:pPr>
              <a:buNone/>
            </a:pPr>
            <a:r>
              <a:rPr lang="en-US" sz="1800" dirty="0" smtClean="0"/>
              <a:t>500   	$a 300 </a:t>
            </a:r>
            <a:r>
              <a:rPr lang="en-US" sz="1800" dirty="0" err="1" smtClean="0"/>
              <a:t>výt</a:t>
            </a:r>
            <a:r>
              <a:rPr lang="en-US" sz="1800" dirty="0" smtClean="0"/>
              <a:t>. </a:t>
            </a:r>
          </a:p>
          <a:p>
            <a:pPr>
              <a:buNone/>
            </a:pPr>
            <a:r>
              <a:rPr lang="pl-PL" sz="1800" dirty="0" smtClean="0"/>
              <a:t>504   	$a Obsahuje bibliografie a rejstřík </a:t>
            </a:r>
          </a:p>
          <a:p>
            <a:pPr>
              <a:buNone/>
            </a:pPr>
            <a:r>
              <a:rPr lang="en-US" sz="1800" dirty="0" smtClean="0"/>
              <a:t>700 1 	$7 </a:t>
            </a:r>
            <a:r>
              <a:rPr lang="en-US" sz="1800" dirty="0" err="1" smtClean="0"/>
              <a:t>kl_us_auth</a:t>
            </a:r>
            <a:r>
              <a:rPr lang="en-US" sz="1800" dirty="0" smtClean="0"/>
              <a:t>*p0047933 $a </a:t>
            </a:r>
            <a:r>
              <a:rPr lang="en-US" sz="1800" dirty="0" err="1" smtClean="0"/>
              <a:t>Smrčka</a:t>
            </a:r>
            <a:r>
              <a:rPr lang="en-US" sz="1800" dirty="0" smtClean="0"/>
              <a:t>, </a:t>
            </a:r>
            <a:r>
              <a:rPr lang="en-US" sz="1800" dirty="0" err="1" smtClean="0"/>
              <a:t>Václav</a:t>
            </a:r>
            <a:r>
              <a:rPr lang="en-US" sz="1800" dirty="0" smtClean="0"/>
              <a:t>, $d 1951- $4 </a:t>
            </a:r>
            <a:r>
              <a:rPr lang="en-US" sz="1800" dirty="0" err="1" smtClean="0"/>
              <a:t>eds</a:t>
            </a:r>
            <a:r>
              <a:rPr lang="en-US" sz="1800" dirty="0" smtClean="0"/>
              <a:t> </a:t>
            </a:r>
          </a:p>
          <a:p>
            <a:pPr>
              <a:buNone/>
            </a:pPr>
            <a:r>
              <a:rPr lang="en-US" sz="1800" dirty="0" smtClean="0"/>
              <a:t>700 1 	$7 </a:t>
            </a:r>
            <a:r>
              <a:rPr lang="en-US" sz="1800" dirty="0" err="1" smtClean="0"/>
              <a:t>kl_us_auth</a:t>
            </a:r>
            <a:r>
              <a:rPr lang="en-US" sz="1800" dirty="0" smtClean="0"/>
              <a:t>*p0097139 $a </a:t>
            </a:r>
            <a:r>
              <a:rPr lang="en-US" sz="1800" dirty="0" err="1" smtClean="0"/>
              <a:t>Mádlová</a:t>
            </a:r>
            <a:r>
              <a:rPr lang="en-US" sz="1800" dirty="0" smtClean="0"/>
              <a:t>, </a:t>
            </a:r>
            <a:r>
              <a:rPr lang="en-US" sz="1800" dirty="0" err="1" smtClean="0"/>
              <a:t>Vlasta</a:t>
            </a:r>
            <a:r>
              <a:rPr lang="en-US" sz="1800" dirty="0" smtClean="0"/>
              <a:t>, $d 1977- $4 </a:t>
            </a:r>
            <a:r>
              <a:rPr lang="en-US" sz="1800" dirty="0" err="1" smtClean="0"/>
              <a:t>edt</a:t>
            </a:r>
            <a:r>
              <a:rPr lang="en-US" sz="1800" dirty="0" smtClean="0"/>
              <a:t> </a:t>
            </a:r>
          </a:p>
          <a:p>
            <a:pPr>
              <a:buNone/>
            </a:pPr>
            <a:r>
              <a:rPr lang="en-US" sz="1800" dirty="0" smtClean="0"/>
              <a:t>710 2 	$7 </a:t>
            </a:r>
            <a:r>
              <a:rPr lang="en-US" sz="1800" dirty="0" err="1" smtClean="0"/>
              <a:t>kl_us_auth</a:t>
            </a:r>
            <a:r>
              <a:rPr lang="en-US" sz="1800" dirty="0" smtClean="0"/>
              <a:t>*k0009286 $a </a:t>
            </a:r>
            <a:r>
              <a:rPr lang="en-US" sz="1800" dirty="0" err="1" smtClean="0"/>
              <a:t>Univerzita</a:t>
            </a:r>
            <a:r>
              <a:rPr lang="en-US" sz="1800" dirty="0" smtClean="0"/>
              <a:t> </a:t>
            </a:r>
            <a:r>
              <a:rPr lang="en-US" sz="1800" dirty="0" err="1" smtClean="0"/>
              <a:t>Karlova</a:t>
            </a:r>
            <a:r>
              <a:rPr lang="en-US" sz="1800" dirty="0" smtClean="0"/>
              <a:t>. $b </a:t>
            </a:r>
            <a:r>
              <a:rPr lang="en-US" sz="1800" dirty="0" err="1" smtClean="0"/>
              <a:t>Lékařská</a:t>
            </a:r>
            <a:r>
              <a:rPr lang="en-US" sz="1800" dirty="0" smtClean="0"/>
              <a:t> </a:t>
            </a:r>
            <a:r>
              <a:rPr lang="en-US" sz="1800" dirty="0" err="1" smtClean="0"/>
              <a:t>fakulta</a:t>
            </a:r>
            <a:r>
              <a:rPr lang="en-US" sz="1800" dirty="0" smtClean="0"/>
              <a:t>, 1 </a:t>
            </a:r>
          </a:p>
          <a:p>
            <a:pPr>
              <a:buNone/>
            </a:pPr>
            <a:r>
              <a:rPr lang="en-US" sz="1800" dirty="0" smtClean="0"/>
              <a:t>830  0	$7 </a:t>
            </a:r>
            <a:r>
              <a:rPr lang="en-US" sz="1800" dirty="0" err="1" smtClean="0"/>
              <a:t>kl_us_auth</a:t>
            </a:r>
            <a:r>
              <a:rPr lang="en-US" sz="1800" dirty="0" smtClean="0"/>
              <a:t>*0241432 $a </a:t>
            </a:r>
            <a:r>
              <a:rPr lang="en-US" sz="1800" dirty="0" err="1" smtClean="0"/>
              <a:t>Acta</a:t>
            </a:r>
            <a:r>
              <a:rPr lang="en-US" sz="1800" dirty="0" smtClean="0"/>
              <a:t> </a:t>
            </a:r>
            <a:r>
              <a:rPr lang="en-US" sz="1800" dirty="0" err="1" smtClean="0"/>
              <a:t>Universitatis</a:t>
            </a:r>
            <a:r>
              <a:rPr lang="en-US" sz="1800" dirty="0" smtClean="0"/>
              <a:t> </a:t>
            </a:r>
            <a:r>
              <a:rPr lang="en-US" sz="1800" dirty="0" err="1" smtClean="0"/>
              <a:t>Carolinae</a:t>
            </a:r>
            <a:r>
              <a:rPr lang="en-US" sz="1800" dirty="0" smtClean="0"/>
              <a:t>. $p </a:t>
            </a:r>
            <a:r>
              <a:rPr lang="en-US" sz="1800" dirty="0" err="1" smtClean="0"/>
              <a:t>Medica</a:t>
            </a:r>
            <a:r>
              <a:rPr lang="en-US" sz="1800" dirty="0" smtClean="0"/>
              <a:t>. $p </a:t>
            </a:r>
            <a:r>
              <a:rPr lang="en-US" sz="1800" dirty="0" err="1" smtClean="0"/>
              <a:t>Monographia</a:t>
            </a:r>
            <a:r>
              <a:rPr lang="en-US" sz="1800" dirty="0" smtClean="0"/>
              <a:t> </a:t>
            </a:r>
          </a:p>
          <a:p>
            <a:pPr>
              <a:buNone/>
            </a:pPr>
            <a:endParaRPr lang="cs-CZ" sz="1800" dirty="0"/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685800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dirty="0" smtClean="0"/>
              <a:t>008   </a:t>
            </a:r>
            <a:r>
              <a:rPr lang="en-US" dirty="0" smtClean="0"/>
              <a:t>	140520s2014    </a:t>
            </a:r>
            <a:r>
              <a:rPr lang="en-US" dirty="0" err="1" smtClean="0"/>
              <a:t>xr</a:t>
            </a:r>
            <a:r>
              <a:rPr lang="en-US" dirty="0" smtClean="0"/>
              <a:t> a   f      100 0 </a:t>
            </a:r>
            <a:r>
              <a:rPr lang="en-US" dirty="0" err="1" smtClean="0"/>
              <a:t>cze</a:t>
            </a:r>
            <a:r>
              <a:rPr lang="en-US" dirty="0" smtClean="0"/>
              <a:t> d </a:t>
            </a:r>
          </a:p>
          <a:p>
            <a:pPr>
              <a:buNone/>
            </a:pPr>
            <a:r>
              <a:rPr lang="en-US" dirty="0" smtClean="0"/>
              <a:t>015   	$a cnb002586273 </a:t>
            </a:r>
          </a:p>
          <a:p>
            <a:pPr>
              <a:buNone/>
            </a:pPr>
            <a:r>
              <a:rPr lang="pt-BR" dirty="0" smtClean="0"/>
              <a:t>020   	$a 978-80-902174-6-1 (brož.) : $c 200.00 Kč </a:t>
            </a:r>
          </a:p>
          <a:p>
            <a:pPr>
              <a:buNone/>
            </a:pPr>
            <a:r>
              <a:rPr lang="pl-PL" dirty="0" smtClean="0"/>
              <a:t>040   	$a ABA001 $b cze $d KLG001 </a:t>
            </a:r>
          </a:p>
          <a:p>
            <a:pPr>
              <a:buNone/>
            </a:pPr>
            <a:r>
              <a:rPr lang="pl-PL" dirty="0" smtClean="0"/>
              <a:t>041 0 	$a cze $a slo $b cze $b eng </a:t>
            </a:r>
          </a:p>
          <a:p>
            <a:pPr>
              <a:buNone/>
            </a:pPr>
            <a:r>
              <a:rPr lang="en-US" dirty="0" smtClean="0"/>
              <a:t>072  7	$a 615.8 $x </a:t>
            </a:r>
            <a:r>
              <a:rPr lang="en-US" dirty="0" err="1" smtClean="0"/>
              <a:t>Fyzioterapie</a:t>
            </a:r>
            <a:r>
              <a:rPr lang="en-US" dirty="0" smtClean="0"/>
              <a:t>. </a:t>
            </a:r>
            <a:r>
              <a:rPr lang="en-US" dirty="0" err="1" smtClean="0"/>
              <a:t>Psychoterapie</a:t>
            </a:r>
            <a:r>
              <a:rPr lang="en-US" dirty="0" smtClean="0"/>
              <a:t>. </a:t>
            </a:r>
            <a:r>
              <a:rPr lang="en-US" dirty="0" err="1" smtClean="0"/>
              <a:t>Alternativní</a:t>
            </a:r>
            <a:r>
              <a:rPr lang="en-US" dirty="0" smtClean="0"/>
              <a:t> </a:t>
            </a:r>
            <a:r>
              <a:rPr lang="en-US" dirty="0" err="1" smtClean="0"/>
              <a:t>lékařství</a:t>
            </a:r>
            <a:r>
              <a:rPr lang="en-US" dirty="0" smtClean="0"/>
              <a:t> $2 </a:t>
            </a:r>
            <a:r>
              <a:rPr lang="en-US" dirty="0" err="1" smtClean="0"/>
              <a:t>Konspekt</a:t>
            </a:r>
            <a:r>
              <a:rPr lang="en-US" dirty="0" smtClean="0"/>
              <a:t> $9 14 </a:t>
            </a:r>
          </a:p>
          <a:p>
            <a:pPr>
              <a:buNone/>
            </a:pPr>
            <a:r>
              <a:rPr lang="en-US" dirty="0" smtClean="0"/>
              <a:t>080   	$a 615.8.015.32 $2 MRF </a:t>
            </a:r>
          </a:p>
          <a:p>
            <a:pPr>
              <a:buNone/>
            </a:pPr>
            <a:r>
              <a:rPr lang="en-US" dirty="0" smtClean="0"/>
              <a:t>080   	$a 615.065 $2 MRF </a:t>
            </a:r>
          </a:p>
          <a:p>
            <a:pPr>
              <a:buNone/>
            </a:pPr>
            <a:r>
              <a:rPr lang="en-US" dirty="0" smtClean="0"/>
              <a:t>080   	$a (062.534) $2 MRF </a:t>
            </a:r>
          </a:p>
          <a:p>
            <a:pPr>
              <a:buNone/>
            </a:pPr>
            <a:r>
              <a:rPr lang="en-US" dirty="0" smtClean="0"/>
              <a:t>111 2 	$7 </a:t>
            </a:r>
            <a:r>
              <a:rPr lang="en-US" dirty="0" err="1" smtClean="0"/>
              <a:t>kl_us_auth</a:t>
            </a:r>
            <a:r>
              <a:rPr lang="en-US" dirty="0" smtClean="0"/>
              <a:t>*0336873 $a </a:t>
            </a:r>
            <a:r>
              <a:rPr lang="en-US" dirty="0" err="1" smtClean="0"/>
              <a:t>Homeopatický</a:t>
            </a:r>
            <a:r>
              <a:rPr lang="en-US" dirty="0" smtClean="0"/>
              <a:t> </a:t>
            </a:r>
            <a:r>
              <a:rPr lang="en-US" dirty="0" err="1" smtClean="0"/>
              <a:t>kongres</a:t>
            </a:r>
            <a:r>
              <a:rPr lang="en-US" dirty="0" smtClean="0"/>
              <a:t> $n (3. : $d 2014 : $c Ostrava, </a:t>
            </a:r>
            <a:r>
              <a:rPr lang="en-US" dirty="0" err="1" smtClean="0"/>
              <a:t>Česko</a:t>
            </a:r>
            <a:r>
              <a:rPr lang="en-US" dirty="0" smtClean="0"/>
              <a:t>) </a:t>
            </a:r>
          </a:p>
          <a:p>
            <a:pPr>
              <a:buNone/>
            </a:pPr>
            <a:r>
              <a:rPr lang="en-US" dirty="0" smtClean="0"/>
              <a:t>245 10	$a </a:t>
            </a:r>
            <a:r>
              <a:rPr lang="en-US" dirty="0" err="1" smtClean="0"/>
              <a:t>Přínos</a:t>
            </a:r>
            <a:r>
              <a:rPr lang="en-US" dirty="0" smtClean="0"/>
              <a:t> </a:t>
            </a:r>
            <a:r>
              <a:rPr lang="en-US" dirty="0" err="1" smtClean="0"/>
              <a:t>homeopatie</a:t>
            </a:r>
            <a:r>
              <a:rPr lang="en-US" dirty="0" smtClean="0"/>
              <a:t> k </a:t>
            </a:r>
            <a:r>
              <a:rPr lang="en-US" dirty="0" err="1" smtClean="0"/>
              <a:t>řešení</a:t>
            </a:r>
            <a:r>
              <a:rPr lang="en-US" dirty="0" smtClean="0"/>
              <a:t> </a:t>
            </a:r>
            <a:r>
              <a:rPr lang="en-US" dirty="0" err="1" smtClean="0"/>
              <a:t>problematiky</a:t>
            </a:r>
            <a:r>
              <a:rPr lang="en-US" dirty="0" smtClean="0"/>
              <a:t> </a:t>
            </a:r>
            <a:r>
              <a:rPr lang="en-US" dirty="0" err="1" smtClean="0"/>
              <a:t>nežádoucích</a:t>
            </a:r>
            <a:r>
              <a:rPr lang="en-US" dirty="0" smtClean="0"/>
              <a:t> </a:t>
            </a:r>
            <a:r>
              <a:rPr lang="en-US" dirty="0" err="1" smtClean="0"/>
              <a:t>účinků</a:t>
            </a:r>
            <a:r>
              <a:rPr lang="en-US" dirty="0" smtClean="0"/>
              <a:t> : $b </a:t>
            </a:r>
            <a:r>
              <a:rPr lang="en-US" dirty="0" err="1" smtClean="0"/>
              <a:t>sborník</a:t>
            </a:r>
            <a:r>
              <a:rPr lang="en-US" dirty="0" smtClean="0"/>
              <a:t> </a:t>
            </a:r>
            <a:r>
              <a:rPr lang="en-US" dirty="0" err="1" smtClean="0"/>
              <a:t>přednášek</a:t>
            </a:r>
            <a:r>
              <a:rPr lang="en-US" dirty="0" smtClean="0"/>
              <a:t> z 3. </a:t>
            </a:r>
            <a:r>
              <a:rPr lang="en-US" dirty="0" err="1" smtClean="0"/>
              <a:t>homeopatického</a:t>
            </a:r>
            <a:r>
              <a:rPr lang="en-US" dirty="0" smtClean="0"/>
              <a:t> </a:t>
            </a:r>
            <a:r>
              <a:rPr lang="en-US" dirty="0" err="1" smtClean="0"/>
              <a:t>kongresu</a:t>
            </a:r>
            <a:r>
              <a:rPr lang="en-US" dirty="0" smtClean="0"/>
              <a:t> : Ostrava, 12.-13.4.2014 / $c </a:t>
            </a:r>
            <a:r>
              <a:rPr lang="en-US" dirty="0" err="1" smtClean="0"/>
              <a:t>Akademie</a:t>
            </a:r>
            <a:r>
              <a:rPr lang="en-US" dirty="0" smtClean="0"/>
              <a:t> </a:t>
            </a:r>
            <a:r>
              <a:rPr lang="en-US" dirty="0" err="1" smtClean="0"/>
              <a:t>klasické</a:t>
            </a:r>
            <a:r>
              <a:rPr lang="en-US" dirty="0" smtClean="0"/>
              <a:t> </a:t>
            </a:r>
            <a:r>
              <a:rPr lang="en-US" dirty="0" err="1" smtClean="0"/>
              <a:t>homeopatie</a:t>
            </a:r>
            <a:r>
              <a:rPr lang="en-US" dirty="0" smtClean="0"/>
              <a:t> ; [Alexander </a:t>
            </a:r>
            <a:r>
              <a:rPr lang="en-US" dirty="0" err="1" smtClean="0"/>
              <a:t>Fesik</a:t>
            </a:r>
            <a:r>
              <a:rPr lang="en-US" dirty="0" smtClean="0"/>
              <a:t> (ed.)] </a:t>
            </a:r>
          </a:p>
          <a:p>
            <a:pPr>
              <a:buNone/>
            </a:pPr>
            <a:r>
              <a:rPr lang="en-US" dirty="0" smtClean="0"/>
              <a:t>246 1 	$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Název</a:t>
            </a:r>
            <a:r>
              <a:rPr lang="en-US" dirty="0" smtClean="0"/>
              <a:t> v </a:t>
            </a:r>
            <a:r>
              <a:rPr lang="en-US" dirty="0" err="1" smtClean="0"/>
              <a:t>tiráži</a:t>
            </a:r>
            <a:r>
              <a:rPr lang="en-US" dirty="0" smtClean="0"/>
              <a:t>: $a </a:t>
            </a:r>
            <a:r>
              <a:rPr lang="en-US" dirty="0" err="1" smtClean="0"/>
              <a:t>Sborník</a:t>
            </a:r>
            <a:r>
              <a:rPr lang="en-US" dirty="0" smtClean="0"/>
              <a:t> </a:t>
            </a:r>
            <a:r>
              <a:rPr lang="en-US" dirty="0" err="1" smtClean="0"/>
              <a:t>přednášek</a:t>
            </a:r>
            <a:r>
              <a:rPr lang="en-US" dirty="0" smtClean="0"/>
              <a:t> z 3. </a:t>
            </a:r>
            <a:r>
              <a:rPr lang="en-US" dirty="0" err="1" smtClean="0"/>
              <a:t>homeopatického</a:t>
            </a:r>
            <a:r>
              <a:rPr lang="en-US" dirty="0" smtClean="0"/>
              <a:t> </a:t>
            </a:r>
            <a:r>
              <a:rPr lang="en-US" dirty="0" err="1" smtClean="0"/>
              <a:t>kongresu</a:t>
            </a:r>
            <a:r>
              <a:rPr lang="en-US" dirty="0" smtClean="0"/>
              <a:t>: </a:t>
            </a:r>
            <a:r>
              <a:rPr lang="en-US" dirty="0" err="1" smtClean="0"/>
              <a:t>Přínos</a:t>
            </a:r>
            <a:r>
              <a:rPr lang="en-US" dirty="0" smtClean="0"/>
              <a:t> </a:t>
            </a:r>
            <a:r>
              <a:rPr lang="en-US" dirty="0" err="1" smtClean="0"/>
              <a:t>homeopatie</a:t>
            </a:r>
            <a:r>
              <a:rPr lang="en-US" dirty="0" smtClean="0"/>
              <a:t> k </a:t>
            </a:r>
            <a:r>
              <a:rPr lang="en-US" dirty="0" err="1" smtClean="0"/>
              <a:t>řešení</a:t>
            </a:r>
            <a:r>
              <a:rPr lang="en-US" dirty="0" smtClean="0"/>
              <a:t> </a:t>
            </a:r>
            <a:r>
              <a:rPr lang="en-US" dirty="0" err="1" smtClean="0"/>
              <a:t>problematiky</a:t>
            </a:r>
            <a:r>
              <a:rPr lang="en-US" dirty="0" smtClean="0"/>
              <a:t> </a:t>
            </a:r>
            <a:r>
              <a:rPr lang="en-US" dirty="0" err="1" smtClean="0"/>
              <a:t>nežádoucích</a:t>
            </a:r>
            <a:r>
              <a:rPr lang="en-US" dirty="0" smtClean="0"/>
              <a:t> </a:t>
            </a:r>
            <a:r>
              <a:rPr lang="en-US" dirty="0" err="1" smtClean="0"/>
              <a:t>účinků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250   	$a </a:t>
            </a:r>
            <a:r>
              <a:rPr lang="en-US" dirty="0" err="1" smtClean="0"/>
              <a:t>Vyd</a:t>
            </a:r>
            <a:r>
              <a:rPr lang="en-US" dirty="0" smtClean="0"/>
              <a:t>. 1. </a:t>
            </a:r>
          </a:p>
          <a:p>
            <a:pPr>
              <a:buNone/>
            </a:pPr>
            <a:r>
              <a:rPr lang="en-US" dirty="0" smtClean="0"/>
              <a:t>260   	$a Ostrava : $b </a:t>
            </a:r>
            <a:r>
              <a:rPr lang="en-US" dirty="0" err="1" smtClean="0"/>
              <a:t>Akademie</a:t>
            </a:r>
            <a:r>
              <a:rPr lang="en-US" dirty="0" smtClean="0"/>
              <a:t> </a:t>
            </a:r>
            <a:r>
              <a:rPr lang="en-US" dirty="0" err="1" smtClean="0"/>
              <a:t>klasické</a:t>
            </a:r>
            <a:r>
              <a:rPr lang="en-US" dirty="0" smtClean="0"/>
              <a:t> </a:t>
            </a:r>
            <a:r>
              <a:rPr lang="en-US" dirty="0" err="1" smtClean="0"/>
              <a:t>homeopatie</a:t>
            </a:r>
            <a:r>
              <a:rPr lang="en-US" dirty="0" smtClean="0"/>
              <a:t>, $c 2014 </a:t>
            </a:r>
          </a:p>
          <a:p>
            <a:pPr>
              <a:buNone/>
            </a:pPr>
            <a:r>
              <a:rPr lang="it-IT" dirty="0" smtClean="0"/>
              <a:t>300   	$a 132 s. : $b barev. il. ; $c 30 cm </a:t>
            </a:r>
          </a:p>
          <a:p>
            <a:pPr>
              <a:buNone/>
            </a:pPr>
            <a:r>
              <a:rPr lang="en-US" dirty="0" smtClean="0"/>
              <a:t>500   	$a 1500 </a:t>
            </a:r>
            <a:r>
              <a:rPr lang="en-US" dirty="0" err="1" smtClean="0"/>
              <a:t>výt</a:t>
            </a:r>
            <a:r>
              <a:rPr lang="en-US" dirty="0" smtClean="0"/>
              <a:t>. </a:t>
            </a:r>
          </a:p>
          <a:p>
            <a:pPr>
              <a:buNone/>
            </a:pPr>
            <a:r>
              <a:rPr lang="pl-PL" dirty="0" smtClean="0"/>
              <a:t>504   	$a Obsahuje bibliografie a bibliografické odkazy </a:t>
            </a:r>
          </a:p>
          <a:p>
            <a:pPr>
              <a:buNone/>
            </a:pPr>
            <a:r>
              <a:rPr lang="en-US" dirty="0" smtClean="0"/>
              <a:t>546   	$a </a:t>
            </a:r>
            <a:r>
              <a:rPr lang="en-US" dirty="0" err="1" smtClean="0"/>
              <a:t>Část</a:t>
            </a:r>
            <a:r>
              <a:rPr lang="en-US" dirty="0" smtClean="0"/>
              <a:t>. </a:t>
            </a:r>
            <a:r>
              <a:rPr lang="en-US" dirty="0" err="1" smtClean="0"/>
              <a:t>slovenský</a:t>
            </a:r>
            <a:r>
              <a:rPr lang="en-US" dirty="0" smtClean="0"/>
              <a:t> text, </a:t>
            </a:r>
            <a:r>
              <a:rPr lang="en-US" dirty="0" err="1" smtClean="0"/>
              <a:t>anglická</a:t>
            </a:r>
            <a:r>
              <a:rPr lang="en-US" dirty="0" smtClean="0"/>
              <a:t> a </a:t>
            </a:r>
            <a:r>
              <a:rPr lang="en-US" dirty="0" err="1" smtClean="0"/>
              <a:t>česká</a:t>
            </a:r>
            <a:r>
              <a:rPr lang="en-US" dirty="0" smtClean="0"/>
              <a:t> </a:t>
            </a:r>
            <a:r>
              <a:rPr lang="en-US" dirty="0" err="1" smtClean="0"/>
              <a:t>resumé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650 07	$7 </a:t>
            </a:r>
            <a:r>
              <a:rPr lang="en-US" dirty="0" err="1" smtClean="0"/>
              <a:t>kl_us_auth</a:t>
            </a:r>
            <a:r>
              <a:rPr lang="en-US" dirty="0" smtClean="0"/>
              <a:t>*h0000949 $a </a:t>
            </a:r>
            <a:r>
              <a:rPr lang="en-US" dirty="0" err="1" smtClean="0"/>
              <a:t>homeopatie</a:t>
            </a:r>
            <a:r>
              <a:rPr lang="en-US" dirty="0" smtClean="0"/>
              <a:t> $2 </a:t>
            </a:r>
            <a:r>
              <a:rPr lang="en-US" dirty="0" err="1" smtClean="0"/>
              <a:t>czenas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650 07	$7 </a:t>
            </a:r>
            <a:r>
              <a:rPr lang="en-US" dirty="0" err="1" smtClean="0"/>
              <a:t>kl_us_auth</a:t>
            </a:r>
            <a:r>
              <a:rPr lang="en-US" dirty="0" smtClean="0"/>
              <a:t>*0258976 $a </a:t>
            </a:r>
            <a:r>
              <a:rPr lang="en-US" dirty="0" err="1" smtClean="0"/>
              <a:t>vedlejší</a:t>
            </a:r>
            <a:r>
              <a:rPr lang="en-US" dirty="0" smtClean="0"/>
              <a:t> </a:t>
            </a:r>
            <a:r>
              <a:rPr lang="en-US" dirty="0" err="1" smtClean="0"/>
              <a:t>účinky</a:t>
            </a:r>
            <a:r>
              <a:rPr lang="en-US" dirty="0" smtClean="0"/>
              <a:t> </a:t>
            </a:r>
            <a:r>
              <a:rPr lang="en-US" dirty="0" err="1" smtClean="0"/>
              <a:t>léků</a:t>
            </a:r>
            <a:r>
              <a:rPr lang="en-US" dirty="0" smtClean="0"/>
              <a:t> $2 </a:t>
            </a:r>
            <a:r>
              <a:rPr lang="en-US" dirty="0" err="1" smtClean="0"/>
              <a:t>czenas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650 07	$7 </a:t>
            </a:r>
            <a:r>
              <a:rPr lang="en-US" dirty="0" err="1" smtClean="0"/>
              <a:t>kl_us_auth</a:t>
            </a:r>
            <a:r>
              <a:rPr lang="en-US" dirty="0" smtClean="0"/>
              <a:t>*0295692 $a </a:t>
            </a:r>
            <a:r>
              <a:rPr lang="en-US" dirty="0" err="1" smtClean="0"/>
              <a:t>vedlejší</a:t>
            </a:r>
            <a:r>
              <a:rPr lang="en-US" dirty="0" smtClean="0"/>
              <a:t> </a:t>
            </a:r>
            <a:r>
              <a:rPr lang="en-US" dirty="0" err="1" smtClean="0"/>
              <a:t>účinky</a:t>
            </a:r>
            <a:r>
              <a:rPr lang="en-US" dirty="0" smtClean="0"/>
              <a:t> (</a:t>
            </a:r>
            <a:r>
              <a:rPr lang="en-US" dirty="0" err="1" smtClean="0"/>
              <a:t>lékařství</a:t>
            </a:r>
            <a:r>
              <a:rPr lang="en-US" dirty="0" smtClean="0"/>
              <a:t>) $2 </a:t>
            </a:r>
            <a:r>
              <a:rPr lang="en-US" dirty="0" err="1" smtClean="0"/>
              <a:t>czenas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655  7	$7 </a:t>
            </a:r>
            <a:r>
              <a:rPr lang="en-US" dirty="0" err="1" smtClean="0"/>
              <a:t>kl_us_auth</a:t>
            </a:r>
            <a:r>
              <a:rPr lang="en-US" dirty="0" smtClean="0"/>
              <a:t>*u0003025 $a </a:t>
            </a:r>
            <a:r>
              <a:rPr lang="en-US" dirty="0" err="1" smtClean="0"/>
              <a:t>sborníky</a:t>
            </a:r>
            <a:r>
              <a:rPr lang="en-US" dirty="0" smtClean="0"/>
              <a:t> </a:t>
            </a:r>
            <a:r>
              <a:rPr lang="en-US" dirty="0" err="1" smtClean="0"/>
              <a:t>konferencí</a:t>
            </a:r>
            <a:r>
              <a:rPr lang="en-US" dirty="0" smtClean="0"/>
              <a:t> $2 </a:t>
            </a:r>
            <a:r>
              <a:rPr lang="en-US" dirty="0" err="1" smtClean="0"/>
              <a:t>czenas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700 1 	$7 </a:t>
            </a:r>
            <a:r>
              <a:rPr lang="en-US" dirty="0" err="1" smtClean="0"/>
              <a:t>kl_us_auth</a:t>
            </a:r>
            <a:r>
              <a:rPr lang="en-US" dirty="0" smtClean="0"/>
              <a:t>*0261234 $a </a:t>
            </a:r>
            <a:r>
              <a:rPr lang="en-US" dirty="0" err="1" smtClean="0"/>
              <a:t>Fesik</a:t>
            </a:r>
            <a:r>
              <a:rPr lang="en-US" dirty="0" smtClean="0"/>
              <a:t>, </a:t>
            </a:r>
            <a:r>
              <a:rPr lang="en-US" dirty="0" err="1" smtClean="0"/>
              <a:t>Aleksandr</a:t>
            </a:r>
            <a:r>
              <a:rPr lang="en-US" dirty="0" smtClean="0"/>
              <a:t> </a:t>
            </a:r>
            <a:r>
              <a:rPr lang="en-US" dirty="0" err="1" smtClean="0"/>
              <a:t>Nikolajevič</a:t>
            </a:r>
            <a:r>
              <a:rPr lang="en-US" dirty="0" smtClean="0"/>
              <a:t>, $d 1960- $4 </a:t>
            </a:r>
            <a:r>
              <a:rPr lang="en-US" dirty="0" err="1" smtClean="0"/>
              <a:t>edt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710 2 	$7 </a:t>
            </a:r>
            <a:r>
              <a:rPr lang="en-US" dirty="0" err="1" smtClean="0"/>
              <a:t>kl_us_auth</a:t>
            </a:r>
            <a:r>
              <a:rPr lang="en-US" dirty="0" smtClean="0"/>
              <a:t>*0326439 $a </a:t>
            </a:r>
            <a:r>
              <a:rPr lang="en-US" dirty="0" err="1" smtClean="0"/>
              <a:t>Akademie</a:t>
            </a:r>
            <a:r>
              <a:rPr lang="en-US" dirty="0" smtClean="0"/>
              <a:t> </a:t>
            </a:r>
            <a:r>
              <a:rPr lang="en-US" dirty="0" err="1" smtClean="0"/>
              <a:t>klasické</a:t>
            </a:r>
            <a:r>
              <a:rPr lang="en-US" dirty="0" smtClean="0"/>
              <a:t> </a:t>
            </a:r>
            <a:r>
              <a:rPr lang="en-US" dirty="0" err="1" smtClean="0"/>
              <a:t>homeopatie</a:t>
            </a:r>
            <a:r>
              <a:rPr lang="en-US" dirty="0" smtClean="0"/>
              <a:t> </a:t>
            </a:r>
            <a:endParaRPr lang="cs-CZ" dirty="0"/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685800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pt-BR" dirty="0" smtClean="0"/>
              <a:t>008   	140715s2014    xr c   e      100 0 cze d </a:t>
            </a:r>
          </a:p>
          <a:p>
            <a:pPr>
              <a:buNone/>
            </a:pPr>
            <a:r>
              <a:rPr lang="en-US" dirty="0" smtClean="0"/>
              <a:t>015   	$a cnb002604209 </a:t>
            </a:r>
          </a:p>
          <a:p>
            <a:pPr>
              <a:buNone/>
            </a:pPr>
            <a:r>
              <a:rPr lang="pt-BR" dirty="0" smtClean="0"/>
              <a:t>020   	$a 978-80-87687-04-8 (brož.) : $c 190.00 Kč </a:t>
            </a:r>
          </a:p>
          <a:p>
            <a:pPr>
              <a:buNone/>
            </a:pPr>
            <a:r>
              <a:rPr lang="pl-PL" dirty="0" smtClean="0"/>
              <a:t>040   	$a ABA001 $b cze $d KLG001 </a:t>
            </a:r>
          </a:p>
          <a:p>
            <a:pPr>
              <a:buNone/>
            </a:pPr>
            <a:r>
              <a:rPr lang="pl-PL" dirty="0" smtClean="0"/>
              <a:t>041 0 	$a cze $a slo </a:t>
            </a:r>
          </a:p>
          <a:p>
            <a:pPr>
              <a:buNone/>
            </a:pPr>
            <a:r>
              <a:rPr lang="en-US" dirty="0" smtClean="0"/>
              <a:t>043   	$a e-</a:t>
            </a:r>
            <a:r>
              <a:rPr lang="en-US" dirty="0" err="1" smtClean="0"/>
              <a:t>xr</a:t>
            </a:r>
            <a:r>
              <a:rPr lang="en-US" dirty="0" smtClean="0"/>
              <a:t>--- </a:t>
            </a:r>
          </a:p>
          <a:p>
            <a:pPr>
              <a:buNone/>
            </a:pPr>
            <a:r>
              <a:rPr lang="en-US" dirty="0" smtClean="0"/>
              <a:t>045   	$a x9y1 </a:t>
            </a:r>
          </a:p>
          <a:p>
            <a:pPr>
              <a:buNone/>
            </a:pPr>
            <a:r>
              <a:rPr lang="pt-BR" dirty="0" smtClean="0"/>
              <a:t>072  7	$a 342 $x Ústavní právo. Správní právo $2 Konspekt $9 16 </a:t>
            </a:r>
          </a:p>
          <a:p>
            <a:pPr>
              <a:buNone/>
            </a:pPr>
            <a:r>
              <a:rPr lang="en-US" dirty="0" smtClean="0"/>
              <a:t>080   	$a 342.565.2 $2 MRF </a:t>
            </a:r>
          </a:p>
          <a:p>
            <a:pPr>
              <a:buNone/>
            </a:pPr>
            <a:r>
              <a:rPr lang="en-US" dirty="0" smtClean="0"/>
              <a:t>080   	$a (437.3) $2 MRF </a:t>
            </a:r>
          </a:p>
          <a:p>
            <a:pPr>
              <a:buNone/>
            </a:pPr>
            <a:r>
              <a:rPr lang="en-US" dirty="0" smtClean="0"/>
              <a:t>080   	$a (062.534) $2 MRF </a:t>
            </a:r>
          </a:p>
          <a:p>
            <a:pPr>
              <a:buNone/>
            </a:pPr>
            <a:r>
              <a:rPr lang="en-US" dirty="0" smtClean="0"/>
              <a:t>080   	$a (082.2) $2 MRF </a:t>
            </a:r>
          </a:p>
          <a:p>
            <a:pPr>
              <a:buNone/>
            </a:pPr>
            <a:r>
              <a:rPr lang="en-US" dirty="0" smtClean="0"/>
              <a:t>111 2 	$7 </a:t>
            </a:r>
            <a:r>
              <a:rPr lang="en-US" dirty="0" err="1" smtClean="0"/>
              <a:t>kl_us_auth</a:t>
            </a:r>
            <a:r>
              <a:rPr lang="en-US" dirty="0" smtClean="0"/>
              <a:t>*0338307 $a </a:t>
            </a:r>
            <a:r>
              <a:rPr lang="en-US" dirty="0" err="1" smtClean="0"/>
              <a:t>Konference</a:t>
            </a:r>
            <a:r>
              <a:rPr lang="en-US" dirty="0" smtClean="0"/>
              <a:t> k 20. </a:t>
            </a:r>
            <a:r>
              <a:rPr lang="en-US" dirty="0" err="1" smtClean="0"/>
              <a:t>výročí</a:t>
            </a:r>
            <a:r>
              <a:rPr lang="en-US" dirty="0" smtClean="0"/>
              <a:t> </a:t>
            </a:r>
            <a:r>
              <a:rPr lang="en-US" dirty="0" err="1" smtClean="0"/>
              <a:t>Ústavního</a:t>
            </a:r>
            <a:r>
              <a:rPr lang="en-US" dirty="0" smtClean="0"/>
              <a:t> </a:t>
            </a:r>
            <a:r>
              <a:rPr lang="en-US" dirty="0" err="1" smtClean="0"/>
              <a:t>soudu</a:t>
            </a:r>
            <a:r>
              <a:rPr lang="en-US" dirty="0" smtClean="0"/>
              <a:t> </a:t>
            </a:r>
            <a:r>
              <a:rPr lang="en-US" dirty="0" err="1" smtClean="0"/>
              <a:t>České</a:t>
            </a:r>
            <a:r>
              <a:rPr lang="en-US" dirty="0" smtClean="0"/>
              <a:t> </a:t>
            </a:r>
            <a:r>
              <a:rPr lang="en-US" dirty="0" err="1" smtClean="0"/>
              <a:t>republiky</a:t>
            </a:r>
            <a:r>
              <a:rPr lang="en-US" dirty="0" smtClean="0"/>
              <a:t> $d (2013 : $c Brno, </a:t>
            </a:r>
            <a:r>
              <a:rPr lang="en-US" dirty="0" err="1" smtClean="0"/>
              <a:t>Česko</a:t>
            </a:r>
            <a:r>
              <a:rPr lang="en-US" dirty="0" smtClean="0"/>
              <a:t>) </a:t>
            </a:r>
          </a:p>
          <a:p>
            <a:pPr>
              <a:buNone/>
            </a:pPr>
            <a:r>
              <a:rPr lang="en-US" dirty="0" smtClean="0"/>
              <a:t>245 10	$a </a:t>
            </a:r>
            <a:r>
              <a:rPr lang="en-US" dirty="0" err="1" smtClean="0"/>
              <a:t>Sborník</a:t>
            </a:r>
            <a:r>
              <a:rPr lang="en-US" dirty="0" smtClean="0"/>
              <a:t> </a:t>
            </a:r>
            <a:r>
              <a:rPr lang="en-US" dirty="0" err="1" smtClean="0"/>
              <a:t>ze</a:t>
            </a:r>
            <a:r>
              <a:rPr lang="en-US" dirty="0" smtClean="0"/>
              <a:t> </a:t>
            </a:r>
            <a:r>
              <a:rPr lang="en-US" dirty="0" err="1" smtClean="0"/>
              <a:t>vzpomínkové</a:t>
            </a:r>
            <a:r>
              <a:rPr lang="en-US" dirty="0" smtClean="0"/>
              <a:t> </a:t>
            </a:r>
            <a:r>
              <a:rPr lang="en-US" dirty="0" err="1" smtClean="0"/>
              <a:t>konference</a:t>
            </a:r>
            <a:r>
              <a:rPr lang="en-US" dirty="0" smtClean="0"/>
              <a:t> k 20. </a:t>
            </a:r>
            <a:r>
              <a:rPr lang="en-US" dirty="0" err="1" smtClean="0"/>
              <a:t>výročí</a:t>
            </a:r>
            <a:r>
              <a:rPr lang="en-US" dirty="0" smtClean="0"/>
              <a:t> </a:t>
            </a:r>
            <a:r>
              <a:rPr lang="en-US" dirty="0" err="1" smtClean="0"/>
              <a:t>Ústavního</a:t>
            </a:r>
            <a:r>
              <a:rPr lang="en-US" dirty="0" smtClean="0"/>
              <a:t> </a:t>
            </a:r>
            <a:r>
              <a:rPr lang="en-US" dirty="0" err="1" smtClean="0"/>
              <a:t>soudu</a:t>
            </a:r>
            <a:r>
              <a:rPr lang="en-US" dirty="0" smtClean="0"/>
              <a:t> </a:t>
            </a:r>
            <a:r>
              <a:rPr lang="en-US" dirty="0" err="1" smtClean="0"/>
              <a:t>České</a:t>
            </a:r>
            <a:r>
              <a:rPr lang="en-US" dirty="0" smtClean="0"/>
              <a:t> </a:t>
            </a:r>
            <a:r>
              <a:rPr lang="en-US" dirty="0" err="1" smtClean="0"/>
              <a:t>republiky</a:t>
            </a:r>
            <a:r>
              <a:rPr lang="en-US" dirty="0" smtClean="0"/>
              <a:t> : $b 5. </a:t>
            </a:r>
            <a:r>
              <a:rPr lang="en-US" dirty="0" err="1" smtClean="0"/>
              <a:t>června</a:t>
            </a:r>
            <a:r>
              <a:rPr lang="en-US" dirty="0" smtClean="0"/>
              <a:t> 2013 </a:t>
            </a:r>
          </a:p>
          <a:p>
            <a:pPr>
              <a:buNone/>
            </a:pPr>
            <a:r>
              <a:rPr lang="en-US" dirty="0" smtClean="0"/>
              <a:t>246 30	$a </a:t>
            </a:r>
            <a:r>
              <a:rPr lang="en-US" dirty="0" err="1" smtClean="0"/>
              <a:t>Konference</a:t>
            </a:r>
            <a:r>
              <a:rPr lang="en-US" dirty="0" smtClean="0"/>
              <a:t> k 20. </a:t>
            </a:r>
            <a:r>
              <a:rPr lang="en-US" dirty="0" err="1" smtClean="0"/>
              <a:t>výročí</a:t>
            </a:r>
            <a:r>
              <a:rPr lang="en-US" dirty="0" smtClean="0"/>
              <a:t> </a:t>
            </a:r>
            <a:r>
              <a:rPr lang="en-US" dirty="0" err="1" smtClean="0"/>
              <a:t>Ústavního</a:t>
            </a:r>
            <a:r>
              <a:rPr lang="en-US" dirty="0" smtClean="0"/>
              <a:t> </a:t>
            </a:r>
            <a:r>
              <a:rPr lang="en-US" dirty="0" err="1" smtClean="0"/>
              <a:t>soudu</a:t>
            </a:r>
            <a:r>
              <a:rPr lang="en-US" dirty="0" smtClean="0"/>
              <a:t> </a:t>
            </a:r>
            <a:r>
              <a:rPr lang="en-US" dirty="0" err="1" smtClean="0"/>
              <a:t>České</a:t>
            </a:r>
            <a:r>
              <a:rPr lang="en-US" dirty="0" smtClean="0"/>
              <a:t> </a:t>
            </a:r>
            <a:r>
              <a:rPr lang="en-US" dirty="0" err="1" smtClean="0"/>
              <a:t>republiky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pt-BR" dirty="0" smtClean="0"/>
              <a:t>260   	$a Brno : $b Ústavní soud, $c 2014 </a:t>
            </a:r>
          </a:p>
          <a:p>
            <a:pPr>
              <a:buNone/>
            </a:pPr>
            <a:r>
              <a:rPr lang="en-US" dirty="0" smtClean="0"/>
              <a:t>300   	$a 92 s. : $b </a:t>
            </a:r>
            <a:r>
              <a:rPr lang="en-US" dirty="0" err="1" smtClean="0"/>
              <a:t>portréty</a:t>
            </a:r>
            <a:r>
              <a:rPr lang="en-US" dirty="0" smtClean="0"/>
              <a:t> ; $c 20 x 28 cm </a:t>
            </a:r>
          </a:p>
          <a:p>
            <a:pPr>
              <a:buNone/>
            </a:pPr>
            <a:r>
              <a:rPr lang="en-US" dirty="0" smtClean="0"/>
              <a:t>500   	$a </a:t>
            </a:r>
            <a:r>
              <a:rPr lang="en-US" dirty="0" err="1" smtClean="0"/>
              <a:t>Distribuováno</a:t>
            </a:r>
            <a:r>
              <a:rPr lang="en-US" dirty="0" smtClean="0"/>
              <a:t> v </a:t>
            </a:r>
            <a:r>
              <a:rPr lang="en-US" dirty="0" err="1" smtClean="0"/>
              <a:t>kartonové</a:t>
            </a:r>
            <a:r>
              <a:rPr lang="en-US" dirty="0" smtClean="0"/>
              <a:t> </a:t>
            </a:r>
            <a:r>
              <a:rPr lang="en-US" dirty="0" err="1" smtClean="0"/>
              <a:t>krabici</a:t>
            </a:r>
            <a:r>
              <a:rPr lang="en-US" dirty="0" smtClean="0"/>
              <a:t> (21 x 29 cm) </a:t>
            </a:r>
            <a:r>
              <a:rPr lang="en-US" dirty="0" err="1" smtClean="0"/>
              <a:t>spolu</a:t>
            </a:r>
            <a:r>
              <a:rPr lang="en-US" dirty="0" smtClean="0"/>
              <a:t> s </a:t>
            </a:r>
            <a:r>
              <a:rPr lang="en-US" dirty="0" err="1" smtClean="0"/>
              <a:t>roč</a:t>
            </a:r>
            <a:r>
              <a:rPr lang="en-US" dirty="0" smtClean="0"/>
              <a:t>. 2013 </a:t>
            </a:r>
            <a:r>
              <a:rPr lang="en-US" dirty="0" err="1" smtClean="0"/>
              <a:t>Ročenky</a:t>
            </a:r>
            <a:r>
              <a:rPr lang="en-US" dirty="0" smtClean="0"/>
              <a:t> </a:t>
            </a:r>
            <a:r>
              <a:rPr lang="en-US" dirty="0" err="1" smtClean="0"/>
              <a:t>ústavního</a:t>
            </a:r>
            <a:r>
              <a:rPr lang="en-US" dirty="0" smtClean="0"/>
              <a:t> </a:t>
            </a:r>
            <a:r>
              <a:rPr lang="en-US" dirty="0" err="1" smtClean="0"/>
              <a:t>soudu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pl-PL" dirty="0" smtClean="0"/>
              <a:t>504   	$a Obsahuje bibliografické odkazy </a:t>
            </a:r>
          </a:p>
          <a:p>
            <a:pPr>
              <a:buNone/>
            </a:pPr>
            <a:r>
              <a:rPr lang="en-US" dirty="0" smtClean="0"/>
              <a:t>546   	$a </a:t>
            </a:r>
            <a:r>
              <a:rPr lang="en-US" dirty="0" err="1" smtClean="0"/>
              <a:t>Část</a:t>
            </a:r>
            <a:r>
              <a:rPr lang="en-US" dirty="0" smtClean="0"/>
              <a:t>. </a:t>
            </a:r>
            <a:r>
              <a:rPr lang="en-US" dirty="0" err="1" smtClean="0"/>
              <a:t>slovenský</a:t>
            </a:r>
            <a:r>
              <a:rPr lang="en-US" dirty="0" smtClean="0"/>
              <a:t> text </a:t>
            </a:r>
          </a:p>
          <a:p>
            <a:pPr>
              <a:buNone/>
            </a:pPr>
            <a:r>
              <a:rPr lang="en-US" dirty="0" smtClean="0"/>
              <a:t>610 17	$7 </a:t>
            </a:r>
            <a:r>
              <a:rPr lang="en-US" dirty="0" err="1" smtClean="0"/>
              <a:t>kl_us_auth</a:t>
            </a:r>
            <a:r>
              <a:rPr lang="en-US" dirty="0" smtClean="0"/>
              <a:t>*k0009902 $a </a:t>
            </a:r>
            <a:r>
              <a:rPr lang="en-US" dirty="0" err="1" smtClean="0"/>
              <a:t>Česko</a:t>
            </a:r>
            <a:r>
              <a:rPr lang="en-US" dirty="0" smtClean="0"/>
              <a:t>. $b </a:t>
            </a:r>
            <a:r>
              <a:rPr lang="en-US" dirty="0" err="1" smtClean="0"/>
              <a:t>Ústavní</a:t>
            </a:r>
            <a:r>
              <a:rPr lang="en-US" dirty="0" smtClean="0"/>
              <a:t> </a:t>
            </a:r>
            <a:r>
              <a:rPr lang="en-US" dirty="0" err="1" smtClean="0"/>
              <a:t>soud</a:t>
            </a:r>
            <a:r>
              <a:rPr lang="en-US" dirty="0" smtClean="0"/>
              <a:t> $2 </a:t>
            </a:r>
            <a:r>
              <a:rPr lang="en-US" dirty="0" err="1" smtClean="0"/>
              <a:t>czenas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648  7	$a 1993-2013 $7 </a:t>
            </a:r>
            <a:r>
              <a:rPr lang="en-US" dirty="0" err="1" smtClean="0"/>
              <a:t>kl_us_auth</a:t>
            </a:r>
            <a:r>
              <a:rPr lang="en-US" dirty="0" smtClean="0"/>
              <a:t>*0334791 $2 </a:t>
            </a:r>
            <a:r>
              <a:rPr lang="en-US" dirty="0" err="1" smtClean="0"/>
              <a:t>czenas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648  7	$7 </a:t>
            </a:r>
            <a:r>
              <a:rPr lang="en-US" dirty="0" err="1" smtClean="0"/>
              <a:t>kl_us_auth</a:t>
            </a:r>
            <a:r>
              <a:rPr lang="en-US" dirty="0" smtClean="0"/>
              <a:t>*0309735 $a 1991-2020 $2 </a:t>
            </a:r>
            <a:r>
              <a:rPr lang="en-US" dirty="0" err="1" smtClean="0"/>
              <a:t>czenas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650 07	$7 </a:t>
            </a:r>
            <a:r>
              <a:rPr lang="en-US" dirty="0" err="1" smtClean="0"/>
              <a:t>kl_us_auth</a:t>
            </a:r>
            <a:r>
              <a:rPr lang="en-US" dirty="0" smtClean="0"/>
              <a:t>*0340362 $a </a:t>
            </a:r>
            <a:r>
              <a:rPr lang="en-US" dirty="0" err="1" smtClean="0"/>
              <a:t>ústavní</a:t>
            </a:r>
            <a:r>
              <a:rPr lang="en-US" dirty="0" smtClean="0"/>
              <a:t> </a:t>
            </a:r>
            <a:r>
              <a:rPr lang="en-US" dirty="0" err="1" smtClean="0"/>
              <a:t>soudy</a:t>
            </a:r>
            <a:r>
              <a:rPr lang="en-US" dirty="0" smtClean="0"/>
              <a:t> $2 </a:t>
            </a:r>
            <a:r>
              <a:rPr lang="en-US" dirty="0" err="1" smtClean="0"/>
              <a:t>czenas</a:t>
            </a:r>
            <a:r>
              <a:rPr lang="en-US" dirty="0" smtClean="0"/>
              <a:t> $z </a:t>
            </a:r>
            <a:r>
              <a:rPr lang="en-US" dirty="0" err="1" smtClean="0"/>
              <a:t>Česko</a:t>
            </a:r>
            <a:r>
              <a:rPr lang="en-US" dirty="0" smtClean="0"/>
              <a:t> $y 1991-2020 </a:t>
            </a:r>
          </a:p>
          <a:p>
            <a:pPr>
              <a:buNone/>
            </a:pPr>
            <a:r>
              <a:rPr lang="en-US" dirty="0" smtClean="0"/>
              <a:t>655  7	$7 </a:t>
            </a:r>
            <a:r>
              <a:rPr lang="en-US" dirty="0" err="1" smtClean="0"/>
              <a:t>kl_us_auth</a:t>
            </a:r>
            <a:r>
              <a:rPr lang="en-US" dirty="0" smtClean="0"/>
              <a:t>*u0003025 $a </a:t>
            </a:r>
            <a:r>
              <a:rPr lang="en-US" dirty="0" err="1" smtClean="0"/>
              <a:t>sborníky</a:t>
            </a:r>
            <a:r>
              <a:rPr lang="en-US" dirty="0" smtClean="0"/>
              <a:t> </a:t>
            </a:r>
            <a:r>
              <a:rPr lang="en-US" dirty="0" err="1" smtClean="0"/>
              <a:t>konferencí</a:t>
            </a:r>
            <a:r>
              <a:rPr lang="en-US" dirty="0" smtClean="0"/>
              <a:t> $2 </a:t>
            </a:r>
            <a:r>
              <a:rPr lang="en-US" dirty="0" err="1" smtClean="0"/>
              <a:t>czenas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pl-PL" dirty="0" smtClean="0"/>
              <a:t>655  7	$7 kl_us_auth*u0003359 $a jubilejní publikace $2 czenas </a:t>
            </a:r>
          </a:p>
          <a:p>
            <a:pPr>
              <a:buNone/>
            </a:pPr>
            <a:r>
              <a:rPr lang="en-US" dirty="0" smtClean="0"/>
              <a:t>710 1 	$7 </a:t>
            </a:r>
            <a:r>
              <a:rPr lang="en-US" dirty="0" err="1" smtClean="0"/>
              <a:t>kl_us_auth</a:t>
            </a:r>
            <a:r>
              <a:rPr lang="en-US" dirty="0" smtClean="0"/>
              <a:t>*k0009902 $a </a:t>
            </a:r>
            <a:r>
              <a:rPr lang="en-US" dirty="0" err="1" smtClean="0"/>
              <a:t>Česko</a:t>
            </a:r>
            <a:r>
              <a:rPr lang="en-US" dirty="0" smtClean="0"/>
              <a:t>. $b </a:t>
            </a:r>
            <a:r>
              <a:rPr lang="en-US" dirty="0" err="1" smtClean="0"/>
              <a:t>Ústavní</a:t>
            </a:r>
            <a:r>
              <a:rPr lang="en-US" dirty="0" smtClean="0"/>
              <a:t> </a:t>
            </a:r>
            <a:r>
              <a:rPr lang="en-US" dirty="0" err="1" smtClean="0"/>
              <a:t>soud</a:t>
            </a:r>
            <a:r>
              <a:rPr lang="en-US" dirty="0" smtClean="0"/>
              <a:t> </a:t>
            </a:r>
            <a:endParaRPr lang="cs-CZ" dirty="0"/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88640"/>
            <a:ext cx="8229600" cy="5937523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pl-PL" dirty="0" smtClean="0"/>
              <a:t>008   	131105s2013    xr ----g------000-f-cze-d </a:t>
            </a:r>
          </a:p>
          <a:p>
            <a:pPr>
              <a:buNone/>
            </a:pPr>
            <a:r>
              <a:rPr lang="en-US" dirty="0" smtClean="0"/>
              <a:t>015   	$a cnb002518281 </a:t>
            </a:r>
          </a:p>
          <a:p>
            <a:pPr>
              <a:buNone/>
            </a:pPr>
            <a:r>
              <a:rPr lang="pt-BR" dirty="0" smtClean="0"/>
              <a:t>020   	$a 978-80-204-3041-0 (váz.) : $c 219.00 Kč </a:t>
            </a:r>
          </a:p>
          <a:p>
            <a:pPr>
              <a:buNone/>
            </a:pPr>
            <a:r>
              <a:rPr lang="pl-PL" dirty="0" smtClean="0"/>
              <a:t>040   	$a BOA001 $b cze $d OLA001 $d KLG001 </a:t>
            </a:r>
          </a:p>
          <a:p>
            <a:pPr>
              <a:buNone/>
            </a:pPr>
            <a:r>
              <a:rPr lang="pt-BR" dirty="0" smtClean="0"/>
              <a:t>041 1 	$a cze $h fre </a:t>
            </a:r>
          </a:p>
          <a:p>
            <a:pPr>
              <a:buNone/>
            </a:pPr>
            <a:r>
              <a:rPr lang="en-US" dirty="0" smtClean="0"/>
              <a:t>072  7	$a 821.133.1-3 $x </a:t>
            </a:r>
            <a:r>
              <a:rPr lang="en-US" dirty="0" err="1" smtClean="0"/>
              <a:t>Francouzská</a:t>
            </a:r>
            <a:r>
              <a:rPr lang="en-US" dirty="0" smtClean="0"/>
              <a:t> </a:t>
            </a:r>
            <a:r>
              <a:rPr lang="en-US" dirty="0" err="1" smtClean="0"/>
              <a:t>próza</a:t>
            </a:r>
            <a:r>
              <a:rPr lang="en-US" dirty="0" smtClean="0"/>
              <a:t>, </a:t>
            </a:r>
            <a:r>
              <a:rPr lang="en-US" dirty="0" err="1" smtClean="0"/>
              <a:t>francouzsky</a:t>
            </a:r>
            <a:r>
              <a:rPr lang="en-US" dirty="0" smtClean="0"/>
              <a:t> </a:t>
            </a:r>
            <a:r>
              <a:rPr lang="en-US" dirty="0" err="1" smtClean="0"/>
              <a:t>psaná</a:t>
            </a:r>
            <a:r>
              <a:rPr lang="en-US" dirty="0" smtClean="0"/>
              <a:t> $2 </a:t>
            </a:r>
            <a:r>
              <a:rPr lang="en-US" dirty="0" err="1" smtClean="0"/>
              <a:t>Konspekt</a:t>
            </a:r>
            <a:r>
              <a:rPr lang="en-US" dirty="0" smtClean="0"/>
              <a:t> $9 25 </a:t>
            </a:r>
          </a:p>
          <a:p>
            <a:pPr>
              <a:buNone/>
            </a:pPr>
            <a:r>
              <a:rPr lang="en-US" dirty="0" smtClean="0"/>
              <a:t>080   	$a 821.133.1(493)-31 $2 MRF </a:t>
            </a:r>
          </a:p>
          <a:p>
            <a:pPr>
              <a:buNone/>
            </a:pPr>
            <a:r>
              <a:rPr lang="en-US" dirty="0" smtClean="0"/>
              <a:t>080   	$a (0:82-31) $2 MRF </a:t>
            </a:r>
          </a:p>
          <a:p>
            <a:pPr>
              <a:buNone/>
            </a:pPr>
            <a:r>
              <a:rPr lang="en-US" dirty="0" smtClean="0"/>
              <a:t>100 1 	$7 </a:t>
            </a:r>
            <a:r>
              <a:rPr lang="en-US" dirty="0" err="1" smtClean="0"/>
              <a:t>kl_us_auth</a:t>
            </a:r>
            <a:r>
              <a:rPr lang="en-US" dirty="0" smtClean="0"/>
              <a:t>*p0096823 $a </a:t>
            </a:r>
            <a:r>
              <a:rPr lang="en-US" dirty="0" err="1" smtClean="0"/>
              <a:t>Nothomb</a:t>
            </a:r>
            <a:r>
              <a:rPr lang="en-US" dirty="0" smtClean="0"/>
              <a:t>, </a:t>
            </a:r>
            <a:r>
              <a:rPr lang="en-US" dirty="0" err="1" smtClean="0"/>
              <a:t>Amélie</a:t>
            </a:r>
            <a:r>
              <a:rPr lang="en-US" dirty="0" smtClean="0"/>
              <a:t>, $d 1967- $4 </a:t>
            </a:r>
            <a:r>
              <a:rPr lang="en-US" dirty="0" err="1" smtClean="0"/>
              <a:t>aut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245 10	$a </a:t>
            </a:r>
            <a:r>
              <a:rPr lang="en-US" dirty="0" err="1" smtClean="0"/>
              <a:t>Strach</a:t>
            </a:r>
            <a:r>
              <a:rPr lang="en-US" dirty="0" smtClean="0"/>
              <a:t> a </a:t>
            </a:r>
            <a:r>
              <a:rPr lang="en-US" dirty="0" err="1" smtClean="0"/>
              <a:t>chvění</a:t>
            </a:r>
            <a:r>
              <a:rPr lang="en-US" dirty="0" smtClean="0"/>
              <a:t> / $c </a:t>
            </a:r>
            <a:r>
              <a:rPr lang="en-US" dirty="0" err="1" smtClean="0"/>
              <a:t>Amélie</a:t>
            </a:r>
            <a:r>
              <a:rPr lang="en-US" dirty="0" smtClean="0"/>
              <a:t> </a:t>
            </a:r>
            <a:r>
              <a:rPr lang="en-US" dirty="0" err="1" smtClean="0"/>
              <a:t>Nothombová</a:t>
            </a:r>
            <a:r>
              <a:rPr lang="en-US" dirty="0" smtClean="0"/>
              <a:t> ; [</a:t>
            </a:r>
            <a:r>
              <a:rPr lang="en-US" dirty="0" err="1" smtClean="0"/>
              <a:t>přeložila</a:t>
            </a:r>
            <a:r>
              <a:rPr lang="en-US" dirty="0" smtClean="0"/>
              <a:t> </a:t>
            </a:r>
            <a:r>
              <a:rPr lang="en-US" dirty="0" err="1" smtClean="0"/>
              <a:t>Jarmila</a:t>
            </a:r>
            <a:r>
              <a:rPr lang="en-US" dirty="0" smtClean="0"/>
              <a:t> </a:t>
            </a:r>
            <a:r>
              <a:rPr lang="en-US" dirty="0" err="1" smtClean="0"/>
              <a:t>Fialová</a:t>
            </a:r>
            <a:r>
              <a:rPr lang="en-US" dirty="0" smtClean="0"/>
              <a:t>] </a:t>
            </a:r>
          </a:p>
          <a:p>
            <a:pPr>
              <a:buNone/>
            </a:pPr>
            <a:r>
              <a:rPr lang="en-US" dirty="0" smtClean="0"/>
              <a:t>250   	$a 1. </a:t>
            </a:r>
            <a:r>
              <a:rPr lang="en-US" dirty="0" err="1" smtClean="0"/>
              <a:t>vyd</a:t>
            </a:r>
            <a:r>
              <a:rPr lang="en-US" dirty="0" smtClean="0"/>
              <a:t>. v </a:t>
            </a:r>
            <a:r>
              <a:rPr lang="en-US" dirty="0" err="1" smtClean="0"/>
              <a:t>Mladé</a:t>
            </a:r>
            <a:r>
              <a:rPr lang="en-US" dirty="0" smtClean="0"/>
              <a:t> </a:t>
            </a:r>
            <a:r>
              <a:rPr lang="en-US" dirty="0" err="1" smtClean="0"/>
              <a:t>frontě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pt-BR" dirty="0" smtClean="0"/>
              <a:t>260   	$a Praha : $b Mladá fronta, $c 2013 </a:t>
            </a:r>
          </a:p>
          <a:p>
            <a:pPr>
              <a:buNone/>
            </a:pPr>
            <a:r>
              <a:rPr lang="pt-BR" dirty="0" smtClean="0"/>
              <a:t>300   	$a 121 s. ; $c 21 cm </a:t>
            </a:r>
          </a:p>
          <a:p>
            <a:pPr>
              <a:buNone/>
            </a:pPr>
            <a:r>
              <a:rPr lang="pl-PL" dirty="0" smtClean="0"/>
              <a:t>500   	$a Přeloženo z francouzštiny </a:t>
            </a:r>
          </a:p>
          <a:p>
            <a:pPr>
              <a:buNone/>
            </a:pPr>
            <a:r>
              <a:rPr lang="en-US" dirty="0" smtClean="0"/>
              <a:t>655  7	$7 </a:t>
            </a:r>
            <a:r>
              <a:rPr lang="en-US" dirty="0" err="1" smtClean="0"/>
              <a:t>kl_us_auth</a:t>
            </a:r>
            <a:r>
              <a:rPr lang="en-US" dirty="0" smtClean="0"/>
              <a:t>*u0003606 $a </a:t>
            </a:r>
            <a:r>
              <a:rPr lang="en-US" dirty="0" err="1" smtClean="0"/>
              <a:t>belgické</a:t>
            </a:r>
            <a:r>
              <a:rPr lang="en-US" dirty="0" smtClean="0"/>
              <a:t> </a:t>
            </a:r>
            <a:r>
              <a:rPr lang="en-US" dirty="0" err="1" smtClean="0"/>
              <a:t>romány</a:t>
            </a:r>
            <a:r>
              <a:rPr lang="en-US" dirty="0" smtClean="0"/>
              <a:t> (</a:t>
            </a:r>
            <a:r>
              <a:rPr lang="en-US" dirty="0" err="1" smtClean="0"/>
              <a:t>francouzsky</a:t>
            </a:r>
            <a:r>
              <a:rPr lang="en-US" dirty="0" smtClean="0"/>
              <a:t>) $2 </a:t>
            </a:r>
            <a:r>
              <a:rPr lang="en-US" dirty="0" err="1" smtClean="0"/>
              <a:t>czenas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fr-FR" dirty="0" smtClean="0"/>
              <a:t>765 0 	$t Stupeur et tremblement $9 Česky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88640"/>
            <a:ext cx="8604448" cy="648072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pl-PL" dirty="0" smtClean="0"/>
              <a:t>008   	131101s2013    xr ac  g      000 f cze d </a:t>
            </a:r>
          </a:p>
          <a:p>
            <a:pPr>
              <a:buNone/>
            </a:pPr>
            <a:r>
              <a:rPr lang="en-US" dirty="0" smtClean="0"/>
              <a:t>015   	$a cnb002510743 </a:t>
            </a:r>
          </a:p>
          <a:p>
            <a:pPr>
              <a:buNone/>
            </a:pPr>
            <a:r>
              <a:rPr lang="pt-BR" dirty="0" smtClean="0"/>
              <a:t>020   	$a 978-80-7406-267-4 (váz.) : $c 599.00 Kč </a:t>
            </a:r>
          </a:p>
          <a:p>
            <a:pPr>
              <a:buNone/>
            </a:pPr>
            <a:r>
              <a:rPr lang="pt-BR" dirty="0" smtClean="0"/>
              <a:t>040   	$a BOA001 $b cze $d OLA001 $d ABA001 $d KLG001 </a:t>
            </a:r>
          </a:p>
          <a:p>
            <a:pPr>
              <a:buNone/>
            </a:pPr>
            <a:r>
              <a:rPr lang="pt-BR" dirty="0" smtClean="0"/>
              <a:t>041 1 	$a cze $h eng </a:t>
            </a:r>
          </a:p>
          <a:p>
            <a:pPr>
              <a:buNone/>
            </a:pPr>
            <a:r>
              <a:rPr lang="en-US" dirty="0" smtClean="0"/>
              <a:t>072  7	$a 821.111-3 $x </a:t>
            </a:r>
            <a:r>
              <a:rPr lang="en-US" dirty="0" err="1" smtClean="0"/>
              <a:t>Anglická</a:t>
            </a:r>
            <a:r>
              <a:rPr lang="en-US" dirty="0" smtClean="0"/>
              <a:t> </a:t>
            </a:r>
            <a:r>
              <a:rPr lang="en-US" dirty="0" err="1" smtClean="0"/>
              <a:t>próza</a:t>
            </a:r>
            <a:r>
              <a:rPr lang="en-US" dirty="0" smtClean="0"/>
              <a:t>, </a:t>
            </a:r>
            <a:r>
              <a:rPr lang="en-US" dirty="0" err="1" smtClean="0"/>
              <a:t>anglicky</a:t>
            </a:r>
            <a:r>
              <a:rPr lang="en-US" dirty="0" smtClean="0"/>
              <a:t> </a:t>
            </a:r>
            <a:r>
              <a:rPr lang="en-US" dirty="0" err="1" smtClean="0"/>
              <a:t>psaná</a:t>
            </a:r>
            <a:r>
              <a:rPr lang="en-US" dirty="0" smtClean="0"/>
              <a:t> $2 </a:t>
            </a:r>
            <a:r>
              <a:rPr lang="en-US" dirty="0" err="1" smtClean="0"/>
              <a:t>Konspekt</a:t>
            </a:r>
            <a:r>
              <a:rPr lang="en-US" dirty="0" smtClean="0"/>
              <a:t> $9 25 </a:t>
            </a:r>
          </a:p>
          <a:p>
            <a:pPr>
              <a:buNone/>
            </a:pPr>
            <a:r>
              <a:rPr lang="en-US" dirty="0" smtClean="0"/>
              <a:t>080   	$a 821.111-31 $2 MRF </a:t>
            </a:r>
          </a:p>
          <a:p>
            <a:pPr>
              <a:buNone/>
            </a:pPr>
            <a:r>
              <a:rPr lang="en-US" dirty="0" smtClean="0"/>
              <a:t>080   	$a (0:82-31) $2 MRF </a:t>
            </a:r>
          </a:p>
          <a:p>
            <a:pPr>
              <a:buNone/>
            </a:pPr>
            <a:r>
              <a:rPr lang="en-US" dirty="0" smtClean="0"/>
              <a:t>080   	$a (082.21) $2 MRF </a:t>
            </a:r>
          </a:p>
          <a:p>
            <a:pPr>
              <a:buNone/>
            </a:pPr>
            <a:r>
              <a:rPr lang="en-US" dirty="0" smtClean="0"/>
              <a:t>100 1 	$7 </a:t>
            </a:r>
            <a:r>
              <a:rPr lang="en-US" dirty="0" err="1" smtClean="0"/>
              <a:t>kl_us_auth</a:t>
            </a:r>
            <a:r>
              <a:rPr lang="en-US" dirty="0" smtClean="0"/>
              <a:t>*p0097555 $a </a:t>
            </a:r>
            <a:r>
              <a:rPr lang="en-US" dirty="0" err="1" smtClean="0"/>
              <a:t>Crais</a:t>
            </a:r>
            <a:r>
              <a:rPr lang="en-US" dirty="0" smtClean="0"/>
              <a:t>, Robert, $d 1953- $4 </a:t>
            </a:r>
            <a:r>
              <a:rPr lang="en-US" dirty="0" err="1" smtClean="0"/>
              <a:t>aut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245 10	$a </a:t>
            </a:r>
            <a:r>
              <a:rPr lang="en-US" dirty="0" err="1" smtClean="0"/>
              <a:t>Hlídka</a:t>
            </a:r>
            <a:r>
              <a:rPr lang="en-US" dirty="0" smtClean="0"/>
              <a:t> / $c Robert </a:t>
            </a:r>
            <a:r>
              <a:rPr lang="en-US" dirty="0" err="1" smtClean="0"/>
              <a:t>Crais</a:t>
            </a:r>
            <a:r>
              <a:rPr lang="en-US" dirty="0" smtClean="0"/>
              <a:t>. </a:t>
            </a:r>
            <a:r>
              <a:rPr lang="en-US" dirty="0" err="1" smtClean="0"/>
              <a:t>Medik</a:t>
            </a:r>
            <a:r>
              <a:rPr lang="en-US" dirty="0" smtClean="0"/>
              <a:t> z </a:t>
            </a:r>
            <a:r>
              <a:rPr lang="en-US" dirty="0" err="1" smtClean="0"/>
              <a:t>Dublinu</a:t>
            </a:r>
            <a:r>
              <a:rPr lang="en-US" dirty="0" smtClean="0"/>
              <a:t> / Patrick Taylor. Hazard / Felix Francis. </a:t>
            </a:r>
            <a:r>
              <a:rPr lang="en-US" dirty="0" err="1" smtClean="0"/>
              <a:t>Třídenní</a:t>
            </a:r>
            <a:r>
              <a:rPr lang="en-US" dirty="0" smtClean="0"/>
              <a:t> </a:t>
            </a:r>
            <a:r>
              <a:rPr lang="en-US" dirty="0" err="1" smtClean="0"/>
              <a:t>město</a:t>
            </a:r>
            <a:r>
              <a:rPr lang="en-US" dirty="0" smtClean="0"/>
              <a:t> / Margaret </a:t>
            </a:r>
            <a:r>
              <a:rPr lang="en-US" dirty="0" err="1" smtClean="0"/>
              <a:t>Maronová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250   	$a </a:t>
            </a:r>
            <a:r>
              <a:rPr lang="en-US" dirty="0" err="1" smtClean="0"/>
              <a:t>Vyd</a:t>
            </a:r>
            <a:r>
              <a:rPr lang="en-US" dirty="0" smtClean="0"/>
              <a:t>. 1. </a:t>
            </a:r>
          </a:p>
          <a:p>
            <a:pPr>
              <a:buNone/>
            </a:pPr>
            <a:r>
              <a:rPr lang="en-US" dirty="0" smtClean="0"/>
              <a:t>260   	$a </a:t>
            </a:r>
            <a:r>
              <a:rPr lang="en-US" dirty="0" err="1" smtClean="0"/>
              <a:t>Praha</a:t>
            </a:r>
            <a:r>
              <a:rPr lang="en-US" dirty="0" smtClean="0"/>
              <a:t> : $b Reader's Digest </a:t>
            </a:r>
            <a:r>
              <a:rPr lang="en-US" dirty="0" err="1" smtClean="0"/>
              <a:t>Výběr</a:t>
            </a:r>
            <a:r>
              <a:rPr lang="en-US" dirty="0" smtClean="0"/>
              <a:t>, $c 2013 </a:t>
            </a:r>
          </a:p>
          <a:p>
            <a:pPr>
              <a:buNone/>
            </a:pPr>
            <a:r>
              <a:rPr lang="it-IT" dirty="0" smtClean="0"/>
              <a:t>300   	$a 542 s. : $b il., portréty ; $c 22 cm </a:t>
            </a:r>
          </a:p>
          <a:p>
            <a:pPr>
              <a:buNone/>
            </a:pPr>
            <a:r>
              <a:rPr lang="en-US" dirty="0" smtClean="0"/>
              <a:t>490 1 	$a </a:t>
            </a:r>
            <a:r>
              <a:rPr lang="en-US" dirty="0" err="1" smtClean="0"/>
              <a:t>Nejlepší</a:t>
            </a:r>
            <a:r>
              <a:rPr lang="en-US" dirty="0" smtClean="0"/>
              <a:t> </a:t>
            </a:r>
            <a:r>
              <a:rPr lang="en-US" dirty="0" err="1" smtClean="0"/>
              <a:t>světové</a:t>
            </a:r>
            <a:r>
              <a:rPr lang="en-US" dirty="0" smtClean="0"/>
              <a:t> </a:t>
            </a:r>
            <a:r>
              <a:rPr lang="en-US" dirty="0" err="1" smtClean="0"/>
              <a:t>čtení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pl-PL" dirty="0" smtClean="0"/>
              <a:t>500   	$a Přeloženo z angličtiny </a:t>
            </a:r>
          </a:p>
          <a:p>
            <a:pPr>
              <a:buNone/>
            </a:pPr>
            <a:r>
              <a:rPr lang="pl-PL" dirty="0" smtClean="0"/>
              <a:t>500   	$a Název z obálky </a:t>
            </a:r>
          </a:p>
          <a:p>
            <a:pPr>
              <a:buNone/>
            </a:pPr>
            <a:r>
              <a:rPr lang="en-US" dirty="0" smtClean="0"/>
              <a:t>655  7	$7 </a:t>
            </a:r>
            <a:r>
              <a:rPr lang="en-US" dirty="0" err="1" smtClean="0"/>
              <a:t>kl_us_auth</a:t>
            </a:r>
            <a:r>
              <a:rPr lang="en-US" dirty="0" smtClean="0"/>
              <a:t>*u0003225 $a </a:t>
            </a:r>
            <a:r>
              <a:rPr lang="en-US" dirty="0" err="1" smtClean="0"/>
              <a:t>anglicky</a:t>
            </a:r>
            <a:r>
              <a:rPr lang="en-US" dirty="0" smtClean="0"/>
              <a:t> </a:t>
            </a:r>
            <a:r>
              <a:rPr lang="en-US" dirty="0" err="1" smtClean="0"/>
              <a:t>psané</a:t>
            </a:r>
            <a:r>
              <a:rPr lang="en-US" dirty="0" smtClean="0"/>
              <a:t> </a:t>
            </a:r>
            <a:r>
              <a:rPr lang="en-US" dirty="0" err="1" smtClean="0"/>
              <a:t>romány</a:t>
            </a:r>
            <a:r>
              <a:rPr lang="en-US" dirty="0" smtClean="0"/>
              <a:t> $2 </a:t>
            </a:r>
            <a:r>
              <a:rPr lang="en-US" dirty="0" err="1" smtClean="0"/>
              <a:t>czenas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655  7	$7 </a:t>
            </a:r>
            <a:r>
              <a:rPr lang="en-US" dirty="0" err="1" smtClean="0"/>
              <a:t>kl_us_auth</a:t>
            </a:r>
            <a:r>
              <a:rPr lang="en-US" dirty="0" smtClean="0"/>
              <a:t>*u0003183 $a </a:t>
            </a:r>
            <a:r>
              <a:rPr lang="en-US" dirty="0" err="1" smtClean="0"/>
              <a:t>výbory</a:t>
            </a:r>
            <a:r>
              <a:rPr lang="en-US" dirty="0" smtClean="0"/>
              <a:t> $2 </a:t>
            </a:r>
            <a:r>
              <a:rPr lang="en-US" dirty="0" err="1" smtClean="0"/>
              <a:t>czenas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700 12	$a Taylor, Patrick, $d 1941- $t Dublin student doctor. $l </a:t>
            </a:r>
            <a:r>
              <a:rPr lang="en-US" dirty="0" err="1" smtClean="0"/>
              <a:t>Česky</a:t>
            </a:r>
            <a:r>
              <a:rPr lang="en-US" dirty="0" smtClean="0"/>
              <a:t> $7 </a:t>
            </a:r>
            <a:r>
              <a:rPr lang="en-US" dirty="0" err="1" smtClean="0"/>
              <a:t>kl_us_auth</a:t>
            </a:r>
            <a:r>
              <a:rPr lang="en-US" dirty="0" smtClean="0"/>
              <a:t>*0333515 </a:t>
            </a:r>
          </a:p>
          <a:p>
            <a:pPr>
              <a:buNone/>
            </a:pPr>
            <a:r>
              <a:rPr lang="en-US" dirty="0" smtClean="0"/>
              <a:t>700 12	$a Francis, Felix, $t Gamble. $l </a:t>
            </a:r>
            <a:r>
              <a:rPr lang="en-US" dirty="0" err="1" smtClean="0"/>
              <a:t>Česky</a:t>
            </a:r>
            <a:r>
              <a:rPr lang="en-US" dirty="0" smtClean="0"/>
              <a:t> $7 </a:t>
            </a:r>
            <a:r>
              <a:rPr lang="en-US" dirty="0" err="1" smtClean="0"/>
              <a:t>kl_us_auth</a:t>
            </a:r>
            <a:r>
              <a:rPr lang="en-US" dirty="0" smtClean="0"/>
              <a:t>*0333514 $d 1953- </a:t>
            </a:r>
          </a:p>
          <a:p>
            <a:pPr>
              <a:buNone/>
            </a:pPr>
            <a:r>
              <a:rPr lang="en-US" dirty="0" smtClean="0"/>
              <a:t>700 12	$a </a:t>
            </a:r>
            <a:r>
              <a:rPr lang="en-US" dirty="0" err="1" smtClean="0"/>
              <a:t>Maron</a:t>
            </a:r>
            <a:r>
              <a:rPr lang="en-US" dirty="0" smtClean="0"/>
              <a:t>, Margaret. $t Three-day town. $l </a:t>
            </a:r>
            <a:r>
              <a:rPr lang="en-US" dirty="0" err="1" smtClean="0"/>
              <a:t>Česky</a:t>
            </a:r>
            <a:r>
              <a:rPr lang="en-US" dirty="0" smtClean="0"/>
              <a:t> $7 </a:t>
            </a:r>
            <a:r>
              <a:rPr lang="en-US" dirty="0" err="1" smtClean="0"/>
              <a:t>kl_us_auth</a:t>
            </a:r>
            <a:r>
              <a:rPr lang="en-US" dirty="0" smtClean="0"/>
              <a:t>*0333513 </a:t>
            </a:r>
          </a:p>
          <a:p>
            <a:pPr>
              <a:buNone/>
            </a:pPr>
            <a:r>
              <a:rPr lang="pl-PL" dirty="0" smtClean="0"/>
              <a:t>740 02	$a Medik z Dublinu </a:t>
            </a:r>
          </a:p>
          <a:p>
            <a:pPr>
              <a:buNone/>
            </a:pPr>
            <a:r>
              <a:rPr lang="en-US" dirty="0" smtClean="0"/>
              <a:t>740 02	$a Hazard </a:t>
            </a:r>
          </a:p>
          <a:p>
            <a:pPr>
              <a:buNone/>
            </a:pPr>
            <a:r>
              <a:rPr lang="en-US" dirty="0" smtClean="0"/>
              <a:t>740 02	$a </a:t>
            </a:r>
            <a:r>
              <a:rPr lang="en-US" dirty="0" err="1" smtClean="0"/>
              <a:t>Třídenní</a:t>
            </a:r>
            <a:r>
              <a:rPr lang="en-US" dirty="0" smtClean="0"/>
              <a:t> </a:t>
            </a:r>
            <a:r>
              <a:rPr lang="en-US" dirty="0" err="1" smtClean="0"/>
              <a:t>město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fr-FR" dirty="0" smtClean="0"/>
              <a:t>765 0 	$t Sentry $9 Česky </a:t>
            </a:r>
          </a:p>
          <a:p>
            <a:pPr>
              <a:buNone/>
            </a:pPr>
            <a:r>
              <a:rPr lang="en-US" dirty="0" smtClean="0"/>
              <a:t>830  0	$a </a:t>
            </a:r>
            <a:r>
              <a:rPr lang="en-US" dirty="0" err="1" smtClean="0"/>
              <a:t>Nejlepší</a:t>
            </a:r>
            <a:r>
              <a:rPr lang="en-US" dirty="0" smtClean="0"/>
              <a:t> </a:t>
            </a:r>
            <a:r>
              <a:rPr lang="en-US" dirty="0" err="1" smtClean="0"/>
              <a:t>světové</a:t>
            </a:r>
            <a:r>
              <a:rPr lang="en-US" dirty="0" smtClean="0"/>
              <a:t> </a:t>
            </a:r>
            <a:r>
              <a:rPr lang="en-US" dirty="0" err="1" smtClean="0"/>
              <a:t>čtení</a:t>
            </a:r>
            <a:r>
              <a:rPr lang="en-US" dirty="0" smtClean="0"/>
              <a:t> $7 </a:t>
            </a:r>
            <a:r>
              <a:rPr lang="en-US" dirty="0" err="1" smtClean="0"/>
              <a:t>kl_us_auth</a:t>
            </a:r>
            <a:r>
              <a:rPr lang="en-US" dirty="0" smtClean="0"/>
              <a:t>*u0000678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25X-28X Údaje o vydání, nakladatelské údaje, atd.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250 Údaje o vydání (NO)</a:t>
            </a:r>
          </a:p>
          <a:p>
            <a:pPr>
              <a:buNone/>
            </a:pPr>
            <a:r>
              <a:rPr lang="cs-CZ" dirty="0" smtClean="0"/>
              <a:t>260 Nakladatelské údaje (O)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260648"/>
            <a:ext cx="8892480" cy="6408712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pl-PL" dirty="0" smtClean="0"/>
              <a:t>008   	140609s2014    xr ag     a     0   cze   </a:t>
            </a:r>
          </a:p>
          <a:p>
            <a:pPr>
              <a:buNone/>
            </a:pPr>
            <a:r>
              <a:rPr lang="en-US" dirty="0" smtClean="0"/>
              <a:t>015   	$a cnb002594435 </a:t>
            </a:r>
          </a:p>
          <a:p>
            <a:pPr>
              <a:buNone/>
            </a:pPr>
            <a:r>
              <a:rPr lang="en-US" dirty="0" smtClean="0"/>
              <a:t>020   	$a 978-80-7224-675-5 (</a:t>
            </a:r>
            <a:r>
              <a:rPr lang="en-US" dirty="0" err="1" smtClean="0"/>
              <a:t>složeno</a:t>
            </a:r>
            <a:r>
              <a:rPr lang="en-US" dirty="0" smtClean="0"/>
              <a:t>) </a:t>
            </a:r>
          </a:p>
          <a:p>
            <a:pPr>
              <a:buNone/>
            </a:pPr>
            <a:r>
              <a:rPr lang="pt-BR" dirty="0" smtClean="0"/>
              <a:t>034 1 	$a a $b 18000 </a:t>
            </a:r>
          </a:p>
          <a:p>
            <a:pPr>
              <a:buNone/>
            </a:pPr>
            <a:r>
              <a:rPr lang="pt-BR" dirty="0" smtClean="0"/>
              <a:t>034 1 	$a a $b 40000 $d E0162231 $e E0165336 $f N0491859 $g N0490513 </a:t>
            </a:r>
          </a:p>
          <a:p>
            <a:pPr>
              <a:buNone/>
            </a:pPr>
            <a:r>
              <a:rPr lang="pt-BR" dirty="0" smtClean="0"/>
              <a:t>040   	$a BOA001 $b cze $d ABA001 </a:t>
            </a:r>
          </a:p>
          <a:p>
            <a:pPr>
              <a:buNone/>
            </a:pPr>
            <a:r>
              <a:rPr lang="pt-BR" dirty="0" smtClean="0"/>
              <a:t>043   	$a e-xr--- $b e-xr-jm $2 czenas </a:t>
            </a:r>
          </a:p>
          <a:p>
            <a:pPr>
              <a:buNone/>
            </a:pPr>
            <a:r>
              <a:rPr lang="en-US" dirty="0" smtClean="0"/>
              <a:t>072  7	$a 913(437) $x </a:t>
            </a:r>
            <a:r>
              <a:rPr lang="en-US" dirty="0" err="1" smtClean="0"/>
              <a:t>Geografie</a:t>
            </a:r>
            <a:r>
              <a:rPr lang="en-US" dirty="0" smtClean="0"/>
              <a:t> </a:t>
            </a:r>
            <a:r>
              <a:rPr lang="en-US" dirty="0" err="1" smtClean="0"/>
              <a:t>Česka</a:t>
            </a:r>
            <a:r>
              <a:rPr lang="en-US" dirty="0" smtClean="0"/>
              <a:t> a </a:t>
            </a:r>
            <a:r>
              <a:rPr lang="en-US" dirty="0" err="1" smtClean="0"/>
              <a:t>Slovenska</a:t>
            </a:r>
            <a:r>
              <a:rPr lang="en-US" dirty="0" smtClean="0"/>
              <a:t>, </a:t>
            </a:r>
            <a:r>
              <a:rPr lang="en-US" dirty="0" err="1" smtClean="0"/>
              <a:t>reálie</a:t>
            </a:r>
            <a:r>
              <a:rPr lang="en-US" dirty="0" smtClean="0"/>
              <a:t>, </a:t>
            </a:r>
            <a:r>
              <a:rPr lang="en-US" dirty="0" err="1" smtClean="0"/>
              <a:t>cestování</a:t>
            </a:r>
            <a:r>
              <a:rPr lang="en-US" dirty="0" smtClean="0"/>
              <a:t> $2 </a:t>
            </a:r>
            <a:r>
              <a:rPr lang="en-US" dirty="0" err="1" smtClean="0"/>
              <a:t>Konspekt</a:t>
            </a:r>
            <a:r>
              <a:rPr lang="en-US" dirty="0" smtClean="0"/>
              <a:t> $9 7 </a:t>
            </a:r>
          </a:p>
          <a:p>
            <a:pPr>
              <a:buNone/>
            </a:pPr>
            <a:r>
              <a:rPr lang="pl-PL" dirty="0" smtClean="0"/>
              <a:t>072  7	$a 912 $x Mapy. Atlasy. Glóby $2 Konspekt $9 7 </a:t>
            </a:r>
          </a:p>
          <a:p>
            <a:pPr>
              <a:buNone/>
            </a:pPr>
            <a:r>
              <a:rPr lang="en-US" dirty="0" smtClean="0"/>
              <a:t>080   	$a 796.61 $2 MRF </a:t>
            </a:r>
          </a:p>
          <a:p>
            <a:pPr>
              <a:buNone/>
            </a:pPr>
            <a:r>
              <a:rPr lang="en-US" dirty="0" smtClean="0"/>
              <a:t>080   	$a 913(437.322) $2 MRF </a:t>
            </a:r>
          </a:p>
          <a:p>
            <a:pPr>
              <a:buNone/>
            </a:pPr>
            <a:r>
              <a:rPr lang="en-US" dirty="0" smtClean="0"/>
              <a:t>080   	$a (084.3)796.61 $2 MRF </a:t>
            </a:r>
          </a:p>
          <a:p>
            <a:pPr>
              <a:buNone/>
            </a:pPr>
            <a:r>
              <a:rPr lang="en-US" dirty="0" smtClean="0"/>
              <a:t>080   	$a (084.3)911.375 $2 MRF </a:t>
            </a:r>
          </a:p>
          <a:p>
            <a:pPr>
              <a:buNone/>
            </a:pPr>
            <a:r>
              <a:rPr lang="pl-PL" dirty="0" smtClean="0"/>
              <a:t>110 2 	$a SHOCart (firma) $7 ko2001100207 </a:t>
            </a:r>
          </a:p>
          <a:p>
            <a:pPr>
              <a:buNone/>
            </a:pPr>
            <a:r>
              <a:rPr lang="en-US" dirty="0" smtClean="0"/>
              <a:t>245 10	$a Brno </a:t>
            </a:r>
            <a:r>
              <a:rPr lang="en-US" dirty="0" err="1" smtClean="0"/>
              <a:t>cyklistické</a:t>
            </a:r>
            <a:r>
              <a:rPr lang="en-US" dirty="0" smtClean="0"/>
              <a:t> $h [</a:t>
            </a:r>
            <a:r>
              <a:rPr lang="en-US" dirty="0" err="1" smtClean="0"/>
              <a:t>kartografický</a:t>
            </a:r>
            <a:r>
              <a:rPr lang="en-US" dirty="0" smtClean="0"/>
              <a:t> </a:t>
            </a:r>
            <a:r>
              <a:rPr lang="en-US" dirty="0" err="1" smtClean="0"/>
              <a:t>dokument</a:t>
            </a:r>
            <a:r>
              <a:rPr lang="en-US" dirty="0" smtClean="0"/>
              <a:t>] : $b </a:t>
            </a:r>
            <a:r>
              <a:rPr lang="en-US" dirty="0" err="1" smtClean="0"/>
              <a:t>podrobná</a:t>
            </a:r>
            <a:r>
              <a:rPr lang="en-US" dirty="0" smtClean="0"/>
              <a:t> </a:t>
            </a:r>
            <a:r>
              <a:rPr lang="en-US" dirty="0" err="1" smtClean="0"/>
              <a:t>cyklomapa</a:t>
            </a:r>
            <a:r>
              <a:rPr lang="en-US" dirty="0" smtClean="0"/>
              <a:t> </a:t>
            </a:r>
            <a:r>
              <a:rPr lang="en-US" dirty="0" err="1" smtClean="0"/>
              <a:t>města</a:t>
            </a:r>
            <a:r>
              <a:rPr lang="en-US" dirty="0" smtClean="0"/>
              <a:t> a </a:t>
            </a:r>
            <a:r>
              <a:rPr lang="en-US" dirty="0" err="1" smtClean="0"/>
              <a:t>okolí</a:t>
            </a:r>
            <a:r>
              <a:rPr lang="en-US" dirty="0" smtClean="0"/>
              <a:t> / $c </a:t>
            </a:r>
            <a:r>
              <a:rPr lang="en-US" dirty="0" err="1" smtClean="0"/>
              <a:t>vydal</a:t>
            </a:r>
            <a:r>
              <a:rPr lang="en-US" dirty="0" smtClean="0"/>
              <a:t> a </a:t>
            </a:r>
            <a:r>
              <a:rPr lang="en-US" dirty="0" err="1" smtClean="0"/>
              <a:t>zpracoval</a:t>
            </a:r>
            <a:r>
              <a:rPr lang="en-US" dirty="0" smtClean="0"/>
              <a:t> </a:t>
            </a:r>
            <a:r>
              <a:rPr lang="en-US" dirty="0" err="1" smtClean="0"/>
              <a:t>SHOCart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pt-BR" dirty="0" smtClean="0"/>
              <a:t>255   	$a Měřítko 1:18 000 </a:t>
            </a:r>
          </a:p>
          <a:p>
            <a:pPr>
              <a:buNone/>
            </a:pPr>
            <a:r>
              <a:rPr lang="en-US" dirty="0" smtClean="0"/>
              <a:t>255   	$a </a:t>
            </a:r>
            <a:r>
              <a:rPr lang="en-US" dirty="0" err="1" smtClean="0"/>
              <a:t>Měřítko</a:t>
            </a:r>
            <a:r>
              <a:rPr lang="en-US" dirty="0" smtClean="0"/>
              <a:t> 1:40 000 $c (016°22´31" </a:t>
            </a:r>
            <a:r>
              <a:rPr lang="en-US" dirty="0" err="1" smtClean="0"/>
              <a:t>v.d.</a:t>
            </a:r>
            <a:r>
              <a:rPr lang="en-US" dirty="0" smtClean="0"/>
              <a:t>--016°53´36" </a:t>
            </a:r>
            <a:r>
              <a:rPr lang="en-US" dirty="0" err="1" smtClean="0"/>
              <a:t>v.d</a:t>
            </a:r>
            <a:r>
              <a:rPr lang="en-US" dirty="0" smtClean="0"/>
              <a:t>./049°18´59" </a:t>
            </a:r>
            <a:r>
              <a:rPr lang="en-US" dirty="0" err="1" smtClean="0"/>
              <a:t>s.š.</a:t>
            </a:r>
            <a:r>
              <a:rPr lang="en-US" dirty="0" smtClean="0"/>
              <a:t>--049°05´13" </a:t>
            </a:r>
            <a:r>
              <a:rPr lang="en-US" dirty="0" err="1" smtClean="0"/>
              <a:t>s.š</a:t>
            </a:r>
            <a:r>
              <a:rPr lang="en-US" dirty="0" smtClean="0"/>
              <a:t>.) </a:t>
            </a:r>
          </a:p>
          <a:p>
            <a:pPr>
              <a:buNone/>
            </a:pPr>
            <a:r>
              <a:rPr lang="en-US" dirty="0" smtClean="0"/>
              <a:t>260   	$a </a:t>
            </a:r>
            <a:r>
              <a:rPr lang="en-US" dirty="0" err="1" smtClean="0"/>
              <a:t>Vizovice</a:t>
            </a:r>
            <a:r>
              <a:rPr lang="en-US" dirty="0" smtClean="0"/>
              <a:t> : $b </a:t>
            </a:r>
            <a:r>
              <a:rPr lang="en-US" dirty="0" err="1" smtClean="0"/>
              <a:t>SHOCart</a:t>
            </a:r>
            <a:r>
              <a:rPr lang="en-US" dirty="0" smtClean="0"/>
              <a:t>, $c 2014 </a:t>
            </a:r>
          </a:p>
          <a:p>
            <a:pPr>
              <a:buNone/>
            </a:pPr>
            <a:r>
              <a:rPr lang="pl-PL" dirty="0" smtClean="0"/>
              <a:t>300   	$a 2 mapy na 1 listu : $b barev. ; $c 64 x 94 cm a 65 x 85 cm, na listu 66 x 95 cm, složeno na 17 x 11 cm, v plastovém obalu </a:t>
            </a:r>
          </a:p>
          <a:p>
            <a:pPr>
              <a:buNone/>
            </a:pPr>
            <a:r>
              <a:rPr lang="es-ES" dirty="0" smtClean="0"/>
              <a:t>500   	$a Ve výřezu mapa centra 1:10 000 </a:t>
            </a:r>
          </a:p>
          <a:p>
            <a:pPr>
              <a:buNone/>
            </a:pPr>
            <a:r>
              <a:rPr lang="pl-PL" dirty="0" smtClean="0"/>
              <a:t>650 07	$a cykloturistika $7 ph114274 $z Česko $2 czenas </a:t>
            </a:r>
          </a:p>
          <a:p>
            <a:pPr>
              <a:buNone/>
            </a:pPr>
            <a:r>
              <a:rPr lang="en-US" dirty="0" smtClean="0"/>
              <a:t>651  7	$a Brno (</a:t>
            </a:r>
            <a:r>
              <a:rPr lang="en-US" dirty="0" err="1" smtClean="0"/>
              <a:t>Česko</a:t>
            </a:r>
            <a:r>
              <a:rPr lang="en-US" dirty="0" smtClean="0"/>
              <a:t>) $7 ge134084 $2 </a:t>
            </a:r>
            <a:r>
              <a:rPr lang="en-US" dirty="0" err="1" smtClean="0"/>
              <a:t>czenas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pl-PL" dirty="0" smtClean="0"/>
              <a:t>651  7	$a Brno (Česko : oblast) $7 ge128414 $2 czenas </a:t>
            </a:r>
          </a:p>
          <a:p>
            <a:pPr>
              <a:buNone/>
            </a:pPr>
            <a:r>
              <a:rPr lang="pl-PL" dirty="0" smtClean="0"/>
              <a:t>655  7	$a plány měst $7 fd133027 $2 czenas </a:t>
            </a:r>
          </a:p>
          <a:p>
            <a:pPr>
              <a:buNone/>
            </a:pPr>
            <a:r>
              <a:rPr lang="en-US" dirty="0" smtClean="0"/>
              <a:t>655  7	$a </a:t>
            </a:r>
            <a:r>
              <a:rPr lang="en-US" dirty="0" err="1" smtClean="0"/>
              <a:t>cykloturistické</a:t>
            </a:r>
            <a:r>
              <a:rPr lang="en-US" dirty="0" smtClean="0"/>
              <a:t> </a:t>
            </a:r>
            <a:r>
              <a:rPr lang="en-US" dirty="0" err="1" smtClean="0"/>
              <a:t>mapy</a:t>
            </a:r>
            <a:r>
              <a:rPr lang="en-US" dirty="0" smtClean="0"/>
              <a:t> $7 fd131996 $2 </a:t>
            </a:r>
            <a:r>
              <a:rPr lang="en-US" dirty="0" err="1" smtClean="0"/>
              <a:t>czenas</a:t>
            </a:r>
            <a:r>
              <a:rPr lang="en-US" dirty="0" smtClean="0"/>
              <a:t>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0"/>
            <a:ext cx="8964488" cy="685800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pl-PL" dirty="0" smtClean="0"/>
              <a:t>008   	131105s2013    xr     g      000 f cze d </a:t>
            </a:r>
          </a:p>
          <a:p>
            <a:pPr>
              <a:buNone/>
            </a:pPr>
            <a:r>
              <a:rPr lang="en-US" dirty="0" smtClean="0"/>
              <a:t>015   	$a cnb002500386 </a:t>
            </a:r>
          </a:p>
          <a:p>
            <a:pPr>
              <a:buNone/>
            </a:pPr>
            <a:r>
              <a:rPr lang="en-US" dirty="0" smtClean="0"/>
              <a:t>020   	$a 978-80-7461-427-9 (</a:t>
            </a:r>
            <a:r>
              <a:rPr lang="en-US" dirty="0" err="1" smtClean="0"/>
              <a:t>váz</a:t>
            </a:r>
            <a:r>
              <a:rPr lang="en-US" dirty="0" smtClean="0"/>
              <a:t>.) </a:t>
            </a:r>
          </a:p>
          <a:p>
            <a:pPr>
              <a:buNone/>
            </a:pPr>
            <a:r>
              <a:rPr lang="en-US" dirty="0" smtClean="0"/>
              <a:t>040   	$a OSA001 $b </a:t>
            </a:r>
            <a:r>
              <a:rPr lang="en-US" dirty="0" err="1" smtClean="0"/>
              <a:t>cze</a:t>
            </a:r>
            <a:r>
              <a:rPr lang="en-US" dirty="0" smtClean="0"/>
              <a:t> $d OLA001 $d ABA001 </a:t>
            </a:r>
          </a:p>
          <a:p>
            <a:pPr>
              <a:buNone/>
            </a:pPr>
            <a:r>
              <a:rPr lang="pt-BR" dirty="0" smtClean="0"/>
              <a:t>041 1 	$a cze $h eng </a:t>
            </a:r>
          </a:p>
          <a:p>
            <a:pPr>
              <a:buNone/>
            </a:pPr>
            <a:r>
              <a:rPr lang="en-US" dirty="0" smtClean="0"/>
              <a:t>072  7	$a 821.111-3 $x </a:t>
            </a:r>
            <a:r>
              <a:rPr lang="en-US" dirty="0" err="1" smtClean="0"/>
              <a:t>Anglická</a:t>
            </a:r>
            <a:r>
              <a:rPr lang="en-US" dirty="0" smtClean="0"/>
              <a:t> </a:t>
            </a:r>
            <a:r>
              <a:rPr lang="en-US" dirty="0" err="1" smtClean="0"/>
              <a:t>próza</a:t>
            </a:r>
            <a:r>
              <a:rPr lang="en-US" dirty="0" smtClean="0"/>
              <a:t>, </a:t>
            </a:r>
            <a:r>
              <a:rPr lang="en-US" dirty="0" err="1" smtClean="0"/>
              <a:t>anglicky</a:t>
            </a:r>
            <a:r>
              <a:rPr lang="en-US" dirty="0" smtClean="0"/>
              <a:t> </a:t>
            </a:r>
            <a:r>
              <a:rPr lang="en-US" dirty="0" err="1" smtClean="0"/>
              <a:t>psaná</a:t>
            </a:r>
            <a:r>
              <a:rPr lang="en-US" dirty="0" smtClean="0"/>
              <a:t> $2 </a:t>
            </a:r>
            <a:r>
              <a:rPr lang="en-US" dirty="0" err="1" smtClean="0"/>
              <a:t>Konspekt</a:t>
            </a:r>
            <a:r>
              <a:rPr lang="en-US" dirty="0" smtClean="0"/>
              <a:t> $9 25 </a:t>
            </a:r>
          </a:p>
          <a:p>
            <a:pPr>
              <a:buNone/>
            </a:pPr>
            <a:r>
              <a:rPr lang="en-US" dirty="0" smtClean="0"/>
              <a:t>080   	$a 821.111-31 $2 MRF </a:t>
            </a:r>
          </a:p>
          <a:p>
            <a:pPr>
              <a:buNone/>
            </a:pPr>
            <a:r>
              <a:rPr lang="en-US" dirty="0" smtClean="0"/>
              <a:t>080   	$a (0:82-312.4) $2 MRF </a:t>
            </a:r>
          </a:p>
          <a:p>
            <a:pPr>
              <a:buNone/>
            </a:pPr>
            <a:r>
              <a:rPr lang="en-US" dirty="0" smtClean="0"/>
              <a:t>100 1 	$a Chase, James Hadley, $d 1906-1985 $7 jn19981000473 $4 </a:t>
            </a:r>
            <a:r>
              <a:rPr lang="en-US" dirty="0" err="1" smtClean="0"/>
              <a:t>aut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240 10	$a You're lonely when you're dead. $l </a:t>
            </a:r>
            <a:r>
              <a:rPr lang="en-US" dirty="0" err="1" smtClean="0"/>
              <a:t>Česky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245 10	$a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smrti</a:t>
            </a:r>
            <a:r>
              <a:rPr lang="en-US" dirty="0" smtClean="0"/>
              <a:t> je </a:t>
            </a:r>
            <a:r>
              <a:rPr lang="en-US" dirty="0" err="1" smtClean="0"/>
              <a:t>každý</a:t>
            </a:r>
            <a:r>
              <a:rPr lang="en-US" dirty="0" smtClean="0"/>
              <a:t> </a:t>
            </a:r>
            <a:r>
              <a:rPr lang="en-US" dirty="0" err="1" smtClean="0"/>
              <a:t>sám</a:t>
            </a:r>
            <a:r>
              <a:rPr lang="en-US" dirty="0" smtClean="0"/>
              <a:t> ; $b </a:t>
            </a:r>
            <a:r>
              <a:rPr lang="en-US" dirty="0" err="1" smtClean="0"/>
              <a:t>Chytrému</a:t>
            </a:r>
            <a:r>
              <a:rPr lang="en-US" dirty="0" smtClean="0"/>
              <a:t> </a:t>
            </a:r>
            <a:r>
              <a:rPr lang="en-US" dirty="0" err="1" smtClean="0"/>
              <a:t>napověz</a:t>
            </a:r>
            <a:r>
              <a:rPr lang="en-US" dirty="0" smtClean="0"/>
              <a:t> ; </a:t>
            </a:r>
            <a:r>
              <a:rPr lang="en-US" dirty="0" err="1" smtClean="0"/>
              <a:t>Položte</a:t>
            </a:r>
            <a:r>
              <a:rPr lang="en-US" dirty="0" smtClean="0"/>
              <a:t> </a:t>
            </a:r>
            <a:r>
              <a:rPr lang="en-US" dirty="0" err="1" smtClean="0"/>
              <a:t>ji</a:t>
            </a:r>
            <a:r>
              <a:rPr lang="en-US" dirty="0" smtClean="0"/>
              <a:t> </a:t>
            </a:r>
            <a:r>
              <a:rPr lang="en-US" dirty="0" err="1" smtClean="0"/>
              <a:t>mezi</a:t>
            </a:r>
            <a:r>
              <a:rPr lang="en-US" dirty="0" smtClean="0"/>
              <a:t> </a:t>
            </a:r>
            <a:r>
              <a:rPr lang="en-US" dirty="0" err="1" smtClean="0"/>
              <a:t>liliemi</a:t>
            </a:r>
            <a:r>
              <a:rPr lang="en-US" dirty="0" smtClean="0"/>
              <a:t> : James Hadley Chase omnibus : v </a:t>
            </a:r>
            <a:r>
              <a:rPr lang="en-US" dirty="0" err="1" smtClean="0"/>
              <a:t>hlavní</a:t>
            </a:r>
            <a:r>
              <a:rPr lang="en-US" dirty="0" smtClean="0"/>
              <a:t> </a:t>
            </a:r>
            <a:r>
              <a:rPr lang="en-US" dirty="0" err="1" smtClean="0"/>
              <a:t>roli</a:t>
            </a:r>
            <a:r>
              <a:rPr lang="en-US" dirty="0" smtClean="0"/>
              <a:t> Vic Malloy / $c </a:t>
            </a:r>
            <a:r>
              <a:rPr lang="en-US" dirty="0" err="1" smtClean="0"/>
              <a:t>přeložila</a:t>
            </a:r>
            <a:r>
              <a:rPr lang="en-US" dirty="0" smtClean="0"/>
              <a:t> </a:t>
            </a:r>
            <a:r>
              <a:rPr lang="en-US" dirty="0" err="1" smtClean="0"/>
              <a:t>Libuše</a:t>
            </a:r>
            <a:r>
              <a:rPr lang="en-US" dirty="0" smtClean="0"/>
              <a:t> </a:t>
            </a:r>
            <a:r>
              <a:rPr lang="en-US" dirty="0" err="1" smtClean="0"/>
              <a:t>Burianová-Hasenöhrlová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246 30	$a James Hadley Chase omnibus </a:t>
            </a:r>
          </a:p>
          <a:p>
            <a:pPr>
              <a:buNone/>
            </a:pPr>
            <a:r>
              <a:rPr lang="en-US" dirty="0" smtClean="0"/>
              <a:t>246 30	$a V </a:t>
            </a:r>
            <a:r>
              <a:rPr lang="en-US" dirty="0" err="1" smtClean="0"/>
              <a:t>hlavní</a:t>
            </a:r>
            <a:r>
              <a:rPr lang="en-US" dirty="0" smtClean="0"/>
              <a:t> </a:t>
            </a:r>
            <a:r>
              <a:rPr lang="en-US" dirty="0" err="1" smtClean="0"/>
              <a:t>roli</a:t>
            </a:r>
            <a:r>
              <a:rPr lang="en-US" dirty="0" smtClean="0"/>
              <a:t> Vic Malloy </a:t>
            </a:r>
          </a:p>
          <a:p>
            <a:pPr>
              <a:buNone/>
            </a:pPr>
            <a:r>
              <a:rPr lang="en-US" dirty="0" smtClean="0"/>
              <a:t>250   	$a 1. </a:t>
            </a:r>
            <a:r>
              <a:rPr lang="en-US" dirty="0" err="1" smtClean="0"/>
              <a:t>vyd</a:t>
            </a:r>
            <a:r>
              <a:rPr lang="en-US" dirty="0" smtClean="0"/>
              <a:t>. v </a:t>
            </a:r>
            <a:r>
              <a:rPr lang="en-US" dirty="0" err="1" smtClean="0"/>
              <a:t>českém</a:t>
            </a:r>
            <a:r>
              <a:rPr lang="en-US" dirty="0" smtClean="0"/>
              <a:t> </a:t>
            </a:r>
            <a:r>
              <a:rPr lang="en-US" dirty="0" err="1" smtClean="0"/>
              <a:t>jazyce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260   	$a </a:t>
            </a:r>
            <a:r>
              <a:rPr lang="en-US" dirty="0" err="1" smtClean="0"/>
              <a:t>Praha</a:t>
            </a:r>
            <a:r>
              <a:rPr lang="en-US" dirty="0" smtClean="0"/>
              <a:t> : $b BB/art, $c 2013 </a:t>
            </a:r>
          </a:p>
          <a:p>
            <a:pPr>
              <a:buNone/>
            </a:pPr>
            <a:r>
              <a:rPr lang="pt-BR" dirty="0" smtClean="0"/>
              <a:t>300   	$a 519 s. ; $c 22 cm </a:t>
            </a:r>
          </a:p>
          <a:p>
            <a:pPr>
              <a:buNone/>
            </a:pPr>
            <a:r>
              <a:rPr lang="pl-PL" dirty="0" smtClean="0"/>
              <a:t>500   	$a Přeloženo z angličtiny </a:t>
            </a:r>
          </a:p>
          <a:p>
            <a:pPr>
              <a:buNone/>
            </a:pPr>
            <a:r>
              <a:rPr lang="en-US" dirty="0" smtClean="0"/>
              <a:t>655  7	$a </a:t>
            </a:r>
            <a:r>
              <a:rPr lang="en-US" dirty="0" err="1" smtClean="0"/>
              <a:t>anglické</a:t>
            </a:r>
            <a:r>
              <a:rPr lang="en-US" dirty="0" smtClean="0"/>
              <a:t> </a:t>
            </a:r>
            <a:r>
              <a:rPr lang="en-US" dirty="0" err="1" smtClean="0"/>
              <a:t>romány</a:t>
            </a:r>
            <a:r>
              <a:rPr lang="en-US" dirty="0" smtClean="0"/>
              <a:t> $7 fd131814 $2 </a:t>
            </a:r>
            <a:r>
              <a:rPr lang="en-US" dirty="0" err="1" smtClean="0"/>
              <a:t>czenas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sv-SE" dirty="0" smtClean="0"/>
              <a:t>655  7	$a detektivní romány $7 fd132010 $2 czenas </a:t>
            </a:r>
          </a:p>
          <a:p>
            <a:pPr>
              <a:buNone/>
            </a:pPr>
            <a:r>
              <a:rPr lang="en-US" dirty="0" smtClean="0"/>
              <a:t>655  9	$a English fiction $2 </a:t>
            </a:r>
            <a:r>
              <a:rPr lang="en-US" dirty="0" err="1" smtClean="0"/>
              <a:t>eczenas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pt-BR" dirty="0" smtClean="0"/>
              <a:t>655  9	$a detective novels $2 eczenas </a:t>
            </a:r>
          </a:p>
          <a:p>
            <a:pPr>
              <a:buNone/>
            </a:pPr>
            <a:r>
              <a:rPr lang="en-US" dirty="0" smtClean="0"/>
              <a:t>700 1 	$a </a:t>
            </a:r>
            <a:r>
              <a:rPr lang="en-US" dirty="0" err="1" smtClean="0"/>
              <a:t>Burianová-Hasenöhrlová</a:t>
            </a:r>
            <a:r>
              <a:rPr lang="en-US" dirty="0" smtClean="0"/>
              <a:t>, </a:t>
            </a:r>
            <a:r>
              <a:rPr lang="en-US" dirty="0" err="1" smtClean="0"/>
              <a:t>Libuše</a:t>
            </a:r>
            <a:r>
              <a:rPr lang="en-US" dirty="0" smtClean="0"/>
              <a:t>, $d 1933- $7 jn19981000388 $4 </a:t>
            </a:r>
            <a:r>
              <a:rPr lang="en-US" dirty="0" err="1" smtClean="0"/>
              <a:t>trl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700 12	$a Chase, James Hadley, $d 1906-1985. $t Figure it out for yourself. $l </a:t>
            </a:r>
            <a:r>
              <a:rPr lang="en-US" dirty="0" err="1" smtClean="0"/>
              <a:t>Česky</a:t>
            </a:r>
            <a:r>
              <a:rPr lang="en-US" dirty="0" smtClean="0"/>
              <a:t> $7 aun2013797852 </a:t>
            </a:r>
          </a:p>
          <a:p>
            <a:pPr>
              <a:buNone/>
            </a:pPr>
            <a:r>
              <a:rPr lang="en-US" dirty="0" smtClean="0"/>
              <a:t>700 12	$a Chase, James Hadley, $d 1906-1985. $t Lay her among the lilies. $l </a:t>
            </a:r>
            <a:r>
              <a:rPr lang="en-US" dirty="0" err="1" smtClean="0"/>
              <a:t>Česky</a:t>
            </a:r>
            <a:r>
              <a:rPr lang="en-US" dirty="0" smtClean="0"/>
              <a:t> $7 aun2013797853 </a:t>
            </a:r>
          </a:p>
          <a:p>
            <a:pPr>
              <a:buNone/>
            </a:pPr>
            <a:r>
              <a:rPr lang="pl-PL" dirty="0" smtClean="0"/>
              <a:t>740 02	$a Chytrému napověz </a:t>
            </a:r>
          </a:p>
          <a:p>
            <a:pPr>
              <a:buNone/>
            </a:pPr>
            <a:r>
              <a:rPr lang="en-US" dirty="0" smtClean="0"/>
              <a:t>740 02	$a </a:t>
            </a:r>
            <a:r>
              <a:rPr lang="en-US" dirty="0" err="1" smtClean="0"/>
              <a:t>Položte</a:t>
            </a:r>
            <a:r>
              <a:rPr lang="en-US" dirty="0" smtClean="0"/>
              <a:t> </a:t>
            </a:r>
            <a:r>
              <a:rPr lang="en-US" dirty="0" err="1" smtClean="0"/>
              <a:t>ji</a:t>
            </a:r>
            <a:r>
              <a:rPr lang="en-US" dirty="0" smtClean="0"/>
              <a:t> </a:t>
            </a:r>
            <a:r>
              <a:rPr lang="en-US" dirty="0" err="1" smtClean="0"/>
              <a:t>mezi</a:t>
            </a:r>
            <a:r>
              <a:rPr lang="en-US" dirty="0" smtClean="0"/>
              <a:t> </a:t>
            </a:r>
            <a:r>
              <a:rPr lang="en-US" dirty="0" err="1" smtClean="0"/>
              <a:t>liliemi</a:t>
            </a:r>
            <a:r>
              <a:rPr lang="en-US" dirty="0" smtClean="0"/>
              <a:t> 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546</TotalTime>
  <Words>2917</Words>
  <Application>Microsoft Office PowerPoint</Application>
  <PresentationFormat>Předvádění na obrazovce (4:3)</PresentationFormat>
  <Paragraphs>833</Paragraphs>
  <Slides>91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91</vt:i4>
      </vt:variant>
    </vt:vector>
  </HeadingPairs>
  <TitlesOfParts>
    <vt:vector size="92" baseType="lpstr">
      <vt:lpstr>Motiv sady Office</vt:lpstr>
      <vt:lpstr>MARC 21</vt:lpstr>
      <vt:lpstr>UNIMARC x MARC 21</vt:lpstr>
      <vt:lpstr>UNIMARC x MARC</vt:lpstr>
      <vt:lpstr>Snímek 4</vt:lpstr>
      <vt:lpstr>Přehled polí MARC 21</vt:lpstr>
      <vt:lpstr>Snímek 6</vt:lpstr>
      <vt:lpstr>1xx Hlavní záhlaví </vt:lpstr>
      <vt:lpstr>20X-24X Název (a údaje o odpovědnosti) a názvy související</vt:lpstr>
      <vt:lpstr>25X-28X Údaje o vydání, nakladatelské údaje, atd.</vt:lpstr>
      <vt:lpstr>3XX Údaje fyzického popisu</vt:lpstr>
      <vt:lpstr>4XX Údaje o edici</vt:lpstr>
      <vt:lpstr>5XX Poznámky</vt:lpstr>
      <vt:lpstr>6XX Věcné selekční údaje</vt:lpstr>
      <vt:lpstr>7XX Vedlejší záhlaví</vt:lpstr>
      <vt:lpstr>76X-78X Propojovací pole</vt:lpstr>
      <vt:lpstr>80X-830 Vedlejší záhlaví pro edici</vt:lpstr>
      <vt:lpstr>020 Mezinárodní standardní číslo knihy (O)</vt:lpstr>
      <vt:lpstr>022 Mezinárodní standardní číslo seriálu (O)</vt:lpstr>
      <vt:lpstr>024 Jiná standardní čísla (O)</vt:lpstr>
      <vt:lpstr>024</vt:lpstr>
      <vt:lpstr>040 Zdroj katalogizace (NO)</vt:lpstr>
      <vt:lpstr>041 Kód jazyka (O)</vt:lpstr>
      <vt:lpstr>041</vt:lpstr>
      <vt:lpstr>041</vt:lpstr>
      <vt:lpstr>043 Kód geografické oblasti (NO)</vt:lpstr>
      <vt:lpstr>044 Kód země vydání/výroby</vt:lpstr>
      <vt:lpstr>072 Skupina Konspektu (O)</vt:lpstr>
      <vt:lpstr>080 Mezinárodní desetinné třídění (O)</vt:lpstr>
      <vt:lpstr>Hlavní záhlaví</vt:lpstr>
      <vt:lpstr>210 Zkrácený název</vt:lpstr>
      <vt:lpstr>222 Klíčový název</vt:lpstr>
      <vt:lpstr>240 Unifikovaný název  (vedlejší záhlaví)</vt:lpstr>
      <vt:lpstr>Příklady na 240</vt:lpstr>
      <vt:lpstr>242 Překlad názvu dodaný katalogizační agenturou</vt:lpstr>
      <vt:lpstr>245 Údaje o názvu (včetně odpovědnosti)</vt:lpstr>
      <vt:lpstr>Snímek 36</vt:lpstr>
      <vt:lpstr>Snímek 37</vt:lpstr>
      <vt:lpstr>245 Příklady</vt:lpstr>
      <vt:lpstr>245 Příklady</vt:lpstr>
      <vt:lpstr>245 Příklady</vt:lpstr>
      <vt:lpstr>246 Variantní názvy</vt:lpstr>
      <vt:lpstr>246</vt:lpstr>
      <vt:lpstr>246</vt:lpstr>
      <vt:lpstr>246</vt:lpstr>
      <vt:lpstr>247 Předcházející název</vt:lpstr>
      <vt:lpstr>247</vt:lpstr>
      <vt:lpstr>250 Údaje o vydání</vt:lpstr>
      <vt:lpstr>250</vt:lpstr>
      <vt:lpstr>260  Nakladatelské údaje</vt:lpstr>
      <vt:lpstr>260</vt:lpstr>
      <vt:lpstr>260 Příklady</vt:lpstr>
      <vt:lpstr>300  Fyzický popis</vt:lpstr>
      <vt:lpstr>300 Příklady</vt:lpstr>
      <vt:lpstr>5XX  Poznámky</vt:lpstr>
      <vt:lpstr>500  Všeobecná poznámka (O)</vt:lpstr>
      <vt:lpstr>501  Poznámka Společně s:</vt:lpstr>
      <vt:lpstr>502  Poznámka o disertaci</vt:lpstr>
      <vt:lpstr>504  Poznámka o skryté bibliografii</vt:lpstr>
      <vt:lpstr>505   Formalizovaná poznámka k obsahu</vt:lpstr>
      <vt:lpstr>505</vt:lpstr>
      <vt:lpstr>505</vt:lpstr>
      <vt:lpstr>520  Resumé</vt:lpstr>
      <vt:lpstr>521   Poznámka k uživatelskému určení</vt:lpstr>
      <vt:lpstr>546  Poznámka o jazyku</vt:lpstr>
      <vt:lpstr>550  Poznámka k vydavateli</vt:lpstr>
      <vt:lpstr> 580 Poznámka k propojovacím polím</vt:lpstr>
      <vt:lpstr>490 Údaje o edici</vt:lpstr>
      <vt:lpstr>490  Údaje o edici</vt:lpstr>
      <vt:lpstr>Edice příklady</vt:lpstr>
      <vt:lpstr>Edice příklady</vt:lpstr>
      <vt:lpstr>7xx Vedlejší záhlaví</vt:lpstr>
      <vt:lpstr>7xx</vt:lpstr>
      <vt:lpstr>740 Vedlejší záhlaví – neověřený související/analytický název (O)</vt:lpstr>
      <vt:lpstr>740</vt:lpstr>
      <vt:lpstr>740</vt:lpstr>
      <vt:lpstr>740</vt:lpstr>
      <vt:lpstr>740</vt:lpstr>
      <vt:lpstr>765 Originál (O)</vt:lpstr>
      <vt:lpstr>765</vt:lpstr>
      <vt:lpstr>787 Nespecifikovaná propojení (O)</vt:lpstr>
      <vt:lpstr>787</vt:lpstr>
      <vt:lpstr>787</vt:lpstr>
      <vt:lpstr>787</vt:lpstr>
      <vt:lpstr>Snímek 84</vt:lpstr>
      <vt:lpstr>Snímek 85</vt:lpstr>
      <vt:lpstr>Snímek 86</vt:lpstr>
      <vt:lpstr>Snímek 87</vt:lpstr>
      <vt:lpstr>Snímek 88</vt:lpstr>
      <vt:lpstr>Snímek 89</vt:lpstr>
      <vt:lpstr>Snímek 90</vt:lpstr>
      <vt:lpstr>Snímek 91</vt:lpstr>
    </vt:vector>
  </TitlesOfParts>
  <Company>ATC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MARC 21</dc:title>
  <dc:creator>novakova</dc:creator>
  <cp:lastModifiedBy>novakova</cp:lastModifiedBy>
  <cp:revision>62</cp:revision>
  <dcterms:created xsi:type="dcterms:W3CDTF">2014-09-02T05:43:24Z</dcterms:created>
  <dcterms:modified xsi:type="dcterms:W3CDTF">2014-10-13T06:08:10Z</dcterms:modified>
</cp:coreProperties>
</file>