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slides/slide8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3"/>
  </p:notesMasterIdLst>
  <p:handoutMasterIdLst>
    <p:handoutMasterId r:id="rId84"/>
  </p:handoutMasterIdLst>
  <p:sldIdLst>
    <p:sldId id="256" r:id="rId2"/>
    <p:sldId id="260" r:id="rId3"/>
    <p:sldId id="259" r:id="rId4"/>
    <p:sldId id="341" r:id="rId5"/>
    <p:sldId id="261" r:id="rId6"/>
    <p:sldId id="262" r:id="rId7"/>
    <p:sldId id="275" r:id="rId8"/>
    <p:sldId id="263" r:id="rId9"/>
    <p:sldId id="264" r:id="rId10"/>
    <p:sldId id="265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94" r:id="rId27"/>
    <p:sldId id="295" r:id="rId28"/>
    <p:sldId id="296" r:id="rId29"/>
    <p:sldId id="297" r:id="rId30"/>
    <p:sldId id="298" r:id="rId31"/>
    <p:sldId id="299" r:id="rId32"/>
    <p:sldId id="300" r:id="rId33"/>
    <p:sldId id="301" r:id="rId34"/>
    <p:sldId id="302" r:id="rId35"/>
    <p:sldId id="303" r:id="rId36"/>
    <p:sldId id="304" r:id="rId37"/>
    <p:sldId id="305" r:id="rId38"/>
    <p:sldId id="306" r:id="rId39"/>
    <p:sldId id="307" r:id="rId40"/>
    <p:sldId id="308" r:id="rId41"/>
    <p:sldId id="309" r:id="rId42"/>
    <p:sldId id="310" r:id="rId43"/>
    <p:sldId id="311" r:id="rId44"/>
    <p:sldId id="312" r:id="rId45"/>
    <p:sldId id="313" r:id="rId46"/>
    <p:sldId id="315" r:id="rId47"/>
    <p:sldId id="316" r:id="rId48"/>
    <p:sldId id="317" r:id="rId49"/>
    <p:sldId id="318" r:id="rId50"/>
    <p:sldId id="319" r:id="rId51"/>
    <p:sldId id="320" r:id="rId52"/>
    <p:sldId id="321" r:id="rId53"/>
    <p:sldId id="322" r:id="rId54"/>
    <p:sldId id="323" r:id="rId55"/>
    <p:sldId id="266" r:id="rId56"/>
    <p:sldId id="267" r:id="rId57"/>
    <p:sldId id="268" r:id="rId58"/>
    <p:sldId id="269" r:id="rId59"/>
    <p:sldId id="270" r:id="rId60"/>
    <p:sldId id="271" r:id="rId61"/>
    <p:sldId id="326" r:id="rId62"/>
    <p:sldId id="327" r:id="rId63"/>
    <p:sldId id="328" r:id="rId64"/>
    <p:sldId id="339" r:id="rId65"/>
    <p:sldId id="340" r:id="rId66"/>
    <p:sldId id="329" r:id="rId67"/>
    <p:sldId id="330" r:id="rId68"/>
    <p:sldId id="331" r:id="rId69"/>
    <p:sldId id="332" r:id="rId70"/>
    <p:sldId id="338" r:id="rId71"/>
    <p:sldId id="337" r:id="rId72"/>
    <p:sldId id="349" r:id="rId73"/>
    <p:sldId id="333" r:id="rId74"/>
    <p:sldId id="334" r:id="rId75"/>
    <p:sldId id="335" r:id="rId76"/>
    <p:sldId id="336" r:id="rId77"/>
    <p:sldId id="342" r:id="rId78"/>
    <p:sldId id="345" r:id="rId79"/>
    <p:sldId id="343" r:id="rId80"/>
    <p:sldId id="346" r:id="rId81"/>
    <p:sldId id="348" r:id="rId8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notesMaster" Target="notesMasters/notesMaster1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C86D3D-69AE-4480-9469-371632A18B71}" type="datetimeFigureOut">
              <a:rPr lang="cs-CZ" smtClean="0"/>
              <a:pPr/>
              <a:t>20.3.2015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36B859-CE19-4965-9D46-7370D74C9DB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379379-D216-4BA4-8E31-EE615C7E49F3}" type="datetimeFigureOut">
              <a:rPr lang="cs-CZ" smtClean="0"/>
              <a:pPr/>
              <a:t>20.3.2015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F946F9-B5DD-47F5-AF59-C0AA5CA4728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96735-700E-4C6B-B955-2D7FAE56090B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48193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F0039-9DB7-43A8-B3F6-9FCD8042EB11}" type="datetimeFigureOut">
              <a:rPr lang="cs-CZ" smtClean="0"/>
              <a:pPr/>
              <a:t>20.3.2015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64438-DB66-4563-B231-9F785CC911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F0039-9DB7-43A8-B3F6-9FCD8042EB11}" type="datetimeFigureOut">
              <a:rPr lang="cs-CZ" smtClean="0"/>
              <a:pPr/>
              <a:t>20.3.2015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64438-DB66-4563-B231-9F785CC911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F0039-9DB7-43A8-B3F6-9FCD8042EB11}" type="datetimeFigureOut">
              <a:rPr lang="cs-CZ" smtClean="0"/>
              <a:pPr/>
              <a:t>20.3.2015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64438-DB66-4563-B231-9F785CC911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F0039-9DB7-43A8-B3F6-9FCD8042EB11}" type="datetimeFigureOut">
              <a:rPr lang="cs-CZ" smtClean="0"/>
              <a:pPr/>
              <a:t>20.3.2015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64438-DB66-4563-B231-9F785CC911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F0039-9DB7-43A8-B3F6-9FCD8042EB11}" type="datetimeFigureOut">
              <a:rPr lang="cs-CZ" smtClean="0"/>
              <a:pPr/>
              <a:t>20.3.2015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64438-DB66-4563-B231-9F785CC911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F0039-9DB7-43A8-B3F6-9FCD8042EB11}" type="datetimeFigureOut">
              <a:rPr lang="cs-CZ" smtClean="0"/>
              <a:pPr/>
              <a:t>20.3.2015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64438-DB66-4563-B231-9F785CC911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F0039-9DB7-43A8-B3F6-9FCD8042EB11}" type="datetimeFigureOut">
              <a:rPr lang="cs-CZ" smtClean="0"/>
              <a:pPr/>
              <a:t>20.3.2015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64438-DB66-4563-B231-9F785CC911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F0039-9DB7-43A8-B3F6-9FCD8042EB11}" type="datetimeFigureOut">
              <a:rPr lang="cs-CZ" smtClean="0"/>
              <a:pPr/>
              <a:t>20.3.2015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64438-DB66-4563-B231-9F785CC911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F0039-9DB7-43A8-B3F6-9FCD8042EB11}" type="datetimeFigureOut">
              <a:rPr lang="cs-CZ" smtClean="0"/>
              <a:pPr/>
              <a:t>20.3.2015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64438-DB66-4563-B231-9F785CC911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F0039-9DB7-43A8-B3F6-9FCD8042EB11}" type="datetimeFigureOut">
              <a:rPr lang="cs-CZ" smtClean="0"/>
              <a:pPr/>
              <a:t>20.3.2015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64438-DB66-4563-B231-9F785CC911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F0039-9DB7-43A8-B3F6-9FCD8042EB11}" type="datetimeFigureOut">
              <a:rPr lang="cs-CZ" smtClean="0"/>
              <a:pPr/>
              <a:t>20.3.2015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64438-DB66-4563-B231-9F785CC911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F0039-9DB7-43A8-B3F6-9FCD8042EB11}" type="datetimeFigureOut">
              <a:rPr lang="cs-CZ" smtClean="0"/>
              <a:pPr/>
              <a:t>20.3.2015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64438-DB66-4563-B231-9F785CC9116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ovakova@svkkl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kp.cz/o-knihovne/odborne-cinnosti/zpracovani-fondu/katalogizacni-politika/rda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kp.cz/o-knihovne/odborne-cinnosti/zpracovani-fondu/katalogizacni-politika/rda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RDA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Miroslava Nováková</a:t>
            </a:r>
          </a:p>
          <a:p>
            <a:r>
              <a:rPr lang="cs-CZ" sz="2800" dirty="0" smtClean="0"/>
              <a:t>Středočeská vědecká knihovna v Kladně</a:t>
            </a:r>
          </a:p>
          <a:p>
            <a:r>
              <a:rPr lang="cs-CZ" sz="2800" dirty="0" err="1" smtClean="0">
                <a:hlinkClick r:id="rId2"/>
              </a:rPr>
              <a:t>novakova</a:t>
            </a:r>
            <a:r>
              <a:rPr lang="cs-CZ" sz="2800" dirty="0" smtClean="0">
                <a:hlinkClick r:id="rId2"/>
              </a:rPr>
              <a:t>@</a:t>
            </a:r>
            <a:r>
              <a:rPr lang="cs-CZ" sz="2800" dirty="0" err="1" smtClean="0">
                <a:hlinkClick r:id="rId2"/>
              </a:rPr>
              <a:t>svkkl.cz</a:t>
            </a:r>
            <a:endParaRPr lang="cs-CZ" sz="2800" dirty="0" smtClean="0"/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041 Jazyk popisné jednotky (O)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b="1" dirty="0" smtClean="0">
                <a:solidFill>
                  <a:srgbClr val="FF0000"/>
                </a:solidFill>
              </a:rPr>
              <a:t>$k - Kód jazyka překladu zprostředkujícího originální text (O) </a:t>
            </a:r>
            <a:r>
              <a:rPr lang="cs-CZ" sz="3600" i="1" dirty="0" smtClean="0"/>
              <a:t>– nové </a:t>
            </a:r>
            <a:r>
              <a:rPr lang="cs-CZ" sz="3600" i="1" dirty="0" err="1" smtClean="0"/>
              <a:t>podpole</a:t>
            </a:r>
            <a:endParaRPr lang="cs-CZ" sz="3600" i="1" dirty="0" smtClean="0"/>
          </a:p>
          <a:p>
            <a:pPr marL="0" indent="0">
              <a:buNone/>
            </a:pPr>
            <a:r>
              <a:rPr lang="cs-CZ" dirty="0" smtClean="0"/>
              <a:t>- pokud nebyl text přeložen z originálu.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041  1# $</a:t>
            </a:r>
            <a:r>
              <a:rPr lang="cs-CZ" b="1" dirty="0" err="1" smtClean="0"/>
              <a:t>a</a:t>
            </a:r>
            <a:r>
              <a:rPr lang="cs-CZ" dirty="0" err="1" smtClean="0"/>
              <a:t>cze</a:t>
            </a:r>
            <a:r>
              <a:rPr lang="cs-CZ" b="1" dirty="0" smtClean="0">
                <a:solidFill>
                  <a:srgbClr val="FF0000"/>
                </a:solidFill>
              </a:rPr>
              <a:t>$</a:t>
            </a:r>
            <a:r>
              <a:rPr lang="cs-CZ" b="1" dirty="0" err="1" smtClean="0">
                <a:solidFill>
                  <a:srgbClr val="FF0000"/>
                </a:solidFill>
              </a:rPr>
              <a:t>k</a:t>
            </a:r>
            <a:r>
              <a:rPr lang="cs-CZ" dirty="0" err="1" smtClean="0">
                <a:solidFill>
                  <a:srgbClr val="FF0000"/>
                </a:solidFill>
              </a:rPr>
              <a:t>eng</a:t>
            </a:r>
            <a:r>
              <a:rPr lang="cs-CZ" b="1" dirty="0" smtClean="0"/>
              <a:t>$</a:t>
            </a:r>
            <a:r>
              <a:rPr lang="cs-CZ" b="1" dirty="0" err="1" smtClean="0"/>
              <a:t>h</a:t>
            </a:r>
            <a:r>
              <a:rPr lang="cs-CZ" dirty="0" err="1" smtClean="0"/>
              <a:t>chi</a:t>
            </a:r>
            <a:endParaRPr lang="cs-CZ" dirty="0" smtClean="0"/>
          </a:p>
          <a:p>
            <a:pPr marL="0" indent="0">
              <a:buNone/>
            </a:pPr>
            <a:r>
              <a:rPr lang="cs-CZ" i="1" dirty="0" smtClean="0"/>
              <a:t>	Publikace v češtině byla přeložena z anglického překladu  originálního textu v čínštině.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296144"/>
          </a:xfrm>
          <a:noFill/>
        </p:spPr>
        <p:txBody>
          <a:bodyPr>
            <a:normAutofit fontScale="90000"/>
          </a:bodyPr>
          <a:lstStyle/>
          <a:p>
            <a:r>
              <a:rPr lang="cs-CZ" dirty="0" smtClean="0"/>
              <a:t>Oblast údajů o názvu a odpovědnosti</a:t>
            </a:r>
            <a:br>
              <a:rPr lang="cs-CZ" dirty="0" smtClean="0"/>
            </a:br>
            <a:r>
              <a:rPr lang="cs-CZ" sz="3600" dirty="0" smtClean="0"/>
              <a:t>MARC 21/pole 245/neopakovatelné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75252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Hlavní název je  vždy povinný údaj (</a:t>
            </a:r>
            <a:r>
              <a:rPr lang="cs-CZ" dirty="0"/>
              <a:t>byť doplněný) a, je-li uveden či zjištěn, první údaj o </a:t>
            </a:r>
            <a:r>
              <a:rPr lang="cs-CZ" dirty="0" smtClean="0"/>
              <a:t>odpovědnosti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C00000"/>
                </a:solidFill>
              </a:rPr>
              <a:t>Preferované </a:t>
            </a:r>
            <a:r>
              <a:rPr lang="cs-CZ" dirty="0">
                <a:solidFill>
                  <a:srgbClr val="C00000"/>
                </a:solidFill>
              </a:rPr>
              <a:t>prameny </a:t>
            </a:r>
            <a:r>
              <a:rPr lang="cs-CZ" dirty="0" smtClean="0">
                <a:solidFill>
                  <a:srgbClr val="C00000"/>
                </a:solidFill>
              </a:rPr>
              <a:t>popisu</a:t>
            </a:r>
            <a:r>
              <a:rPr lang="cs-CZ" baseline="30000" dirty="0" smtClean="0">
                <a:solidFill>
                  <a:schemeClr val="accent5">
                    <a:lumMod val="75000"/>
                  </a:schemeClr>
                </a:solidFill>
              </a:rPr>
              <a:t>1</a:t>
            </a:r>
            <a:r>
              <a:rPr lang="cs-CZ" dirty="0" smtClean="0">
                <a:solidFill>
                  <a:srgbClr val="C00000"/>
                </a:solidFill>
              </a:rPr>
              <a:t> – pořadí</a:t>
            </a:r>
            <a:r>
              <a:rPr lang="cs-CZ" dirty="0" smtClean="0"/>
              <a:t>: </a:t>
            </a:r>
            <a:r>
              <a:rPr lang="cs-CZ" dirty="0"/>
              <a:t>titulní stránka, obálka, </a:t>
            </a:r>
            <a:r>
              <a:rPr lang="cs-CZ" dirty="0" smtClean="0"/>
              <a:t>hlavička</a:t>
            </a:r>
            <a:r>
              <a:rPr lang="cs-CZ" baseline="30000" dirty="0" smtClean="0">
                <a:solidFill>
                  <a:srgbClr val="2B7589"/>
                </a:solidFill>
              </a:rPr>
              <a:t>2</a:t>
            </a:r>
            <a:r>
              <a:rPr lang="cs-CZ" dirty="0" smtClean="0"/>
              <a:t>, </a:t>
            </a:r>
            <a:r>
              <a:rPr lang="cs-CZ" dirty="0"/>
              <a:t>rub titulní stránky a </a:t>
            </a:r>
            <a:r>
              <a:rPr lang="cs-CZ" dirty="0" smtClean="0"/>
              <a:t>tiráž </a:t>
            </a:r>
          </a:p>
          <a:p>
            <a:endParaRPr lang="cs-CZ" dirty="0"/>
          </a:p>
          <a:p>
            <a:r>
              <a:rPr lang="cs-CZ" baseline="30000" dirty="0" smtClean="0">
                <a:solidFill>
                  <a:schemeClr val="accent5">
                    <a:lumMod val="75000"/>
                  </a:schemeClr>
                </a:solidFill>
              </a:rPr>
              <a:t>1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sz="2600" dirty="0" smtClean="0">
                <a:solidFill>
                  <a:srgbClr val="C00000"/>
                </a:solidFill>
              </a:rPr>
              <a:t>červenou barvou upozornění na změny oproti AACR2R</a:t>
            </a:r>
          </a:p>
          <a:p>
            <a:r>
              <a:rPr lang="cs-CZ" baseline="30000" dirty="0" smtClean="0">
                <a:solidFill>
                  <a:srgbClr val="2B7589"/>
                </a:solidFill>
              </a:rPr>
              <a:t>2</a:t>
            </a:r>
            <a:r>
              <a:rPr lang="cs-CZ" sz="2800" baseline="30000" dirty="0" smtClean="0">
                <a:solidFill>
                  <a:srgbClr val="2B7589"/>
                </a:solidFill>
              </a:rPr>
              <a:t> </a:t>
            </a:r>
            <a:r>
              <a:rPr lang="cs-CZ" sz="2800" dirty="0" smtClean="0">
                <a:solidFill>
                  <a:srgbClr val="2B7589"/>
                </a:solidFill>
              </a:rPr>
              <a:t> </a:t>
            </a:r>
            <a:r>
              <a:rPr lang="cs-CZ" sz="2600" dirty="0" smtClean="0"/>
              <a:t>hlavička – začátek první strany textu nebo záhlaví první stránky</a:t>
            </a:r>
            <a:endParaRPr lang="cs-CZ" sz="2600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Zápis údajů – </a:t>
            </a:r>
            <a:r>
              <a:rPr lang="cs-CZ" dirty="0" smtClean="0">
                <a:solidFill>
                  <a:srgbClr val="C00000"/>
                </a:solidFill>
              </a:rPr>
              <a:t>změna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548680"/>
            <a:ext cx="8928992" cy="6048672"/>
          </a:xfrm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C00000"/>
                </a:solidFill>
              </a:rPr>
              <a:t>přesně </a:t>
            </a:r>
            <a:r>
              <a:rPr lang="cs-CZ" sz="2400" dirty="0">
                <a:solidFill>
                  <a:srgbClr val="C00000"/>
                </a:solidFill>
              </a:rPr>
              <a:t>tak, jak se vyskytují </a:t>
            </a:r>
            <a:r>
              <a:rPr lang="cs-CZ" sz="2400" dirty="0"/>
              <a:t>na </a:t>
            </a:r>
            <a:r>
              <a:rPr lang="cs-CZ" sz="2400" dirty="0" smtClean="0"/>
              <a:t>provedení -  </a:t>
            </a:r>
            <a:r>
              <a:rPr lang="cs-CZ" sz="2400" dirty="0" smtClean="0">
                <a:solidFill>
                  <a:srgbClr val="C00000"/>
                </a:solidFill>
              </a:rPr>
              <a:t>včetně </a:t>
            </a:r>
            <a:r>
              <a:rPr lang="cs-CZ" sz="2400" dirty="0">
                <a:solidFill>
                  <a:srgbClr val="C00000"/>
                </a:solidFill>
              </a:rPr>
              <a:t>chyb a </a:t>
            </a:r>
            <a:r>
              <a:rPr lang="cs-CZ" sz="2400" dirty="0" smtClean="0">
                <a:solidFill>
                  <a:srgbClr val="C00000"/>
                </a:solidFill>
              </a:rPr>
              <a:t>překlepů </a:t>
            </a:r>
            <a:r>
              <a:rPr lang="cs-CZ" sz="2400" dirty="0" smtClean="0"/>
              <a:t>(správný </a:t>
            </a:r>
            <a:r>
              <a:rPr lang="cs-CZ" sz="2400" dirty="0"/>
              <a:t>údaj </a:t>
            </a:r>
            <a:r>
              <a:rPr lang="cs-CZ" sz="2400" dirty="0" smtClean="0"/>
              <a:t>jako </a:t>
            </a:r>
            <a:r>
              <a:rPr lang="cs-CZ" sz="2400" dirty="0"/>
              <a:t>varianta názvu nebo </a:t>
            </a:r>
            <a:r>
              <a:rPr lang="cs-CZ" sz="2400" dirty="0" smtClean="0"/>
              <a:t> poznámka), </a:t>
            </a:r>
            <a:r>
              <a:rPr lang="cs-CZ" sz="2400" dirty="0" smtClean="0">
                <a:solidFill>
                  <a:srgbClr val="C00000"/>
                </a:solidFill>
              </a:rPr>
              <a:t>už žádné [sic] nebo [i.</a:t>
            </a:r>
            <a:r>
              <a:rPr lang="cs-CZ" sz="2400" dirty="0" err="1" smtClean="0">
                <a:solidFill>
                  <a:srgbClr val="C00000"/>
                </a:solidFill>
              </a:rPr>
              <a:t>e</a:t>
            </a:r>
            <a:r>
              <a:rPr lang="cs-CZ" sz="2400" dirty="0" smtClean="0">
                <a:solidFill>
                  <a:srgbClr val="C00000"/>
                </a:solidFill>
              </a:rPr>
              <a:t>. …] nebo vkládání písmen v []</a:t>
            </a:r>
            <a:endParaRPr lang="cs-CZ" sz="2400" dirty="0">
              <a:solidFill>
                <a:srgbClr val="C00000"/>
              </a:solidFill>
            </a:endParaRPr>
          </a:p>
          <a:p>
            <a:r>
              <a:rPr lang="cs-CZ" sz="2400" dirty="0" smtClean="0"/>
              <a:t>slova </a:t>
            </a:r>
            <a:r>
              <a:rPr lang="cs-CZ" sz="2400" dirty="0"/>
              <a:t>se nezkracují, pokud tak ovšem nejsou na prameni </a:t>
            </a:r>
            <a:r>
              <a:rPr lang="cs-CZ" sz="2400" dirty="0" smtClean="0"/>
              <a:t>uvedena</a:t>
            </a:r>
          </a:p>
          <a:p>
            <a:r>
              <a:rPr lang="cs-CZ" sz="2400" dirty="0" smtClean="0"/>
              <a:t>číslovky </a:t>
            </a:r>
            <a:r>
              <a:rPr lang="cs-CZ" sz="2400" dirty="0"/>
              <a:t>se zapisují také přesně – nevynechávají se, </a:t>
            </a:r>
            <a:r>
              <a:rPr lang="cs-CZ" sz="2400" dirty="0" smtClean="0"/>
              <a:t> </a:t>
            </a:r>
            <a:r>
              <a:rPr lang="cs-CZ" sz="2400" dirty="0"/>
              <a:t>nepřepisují </a:t>
            </a:r>
            <a:r>
              <a:rPr lang="cs-CZ" sz="2400" dirty="0" smtClean="0"/>
              <a:t>se na </a:t>
            </a:r>
            <a:r>
              <a:rPr lang="cs-CZ" sz="2400" dirty="0"/>
              <a:t>arabské </a:t>
            </a:r>
            <a:r>
              <a:rPr lang="cs-CZ" sz="2400" dirty="0" smtClean="0"/>
              <a:t>číslice </a:t>
            </a:r>
            <a:endParaRPr lang="cs-CZ" sz="2400" dirty="0"/>
          </a:p>
          <a:p>
            <a:r>
              <a:rPr lang="cs-CZ" sz="2400" dirty="0" smtClean="0"/>
              <a:t>psaní </a:t>
            </a:r>
            <a:r>
              <a:rPr lang="cs-CZ" sz="2400" dirty="0"/>
              <a:t>velkých písmen </a:t>
            </a:r>
            <a:r>
              <a:rPr lang="cs-CZ" sz="2400" dirty="0" smtClean="0"/>
              <a:t>- podle gramatických pravidel </a:t>
            </a:r>
            <a:r>
              <a:rPr lang="cs-CZ" sz="2400" dirty="0"/>
              <a:t>daného jazyka, velkým písmenem začíná první slovo hlavního názvu, první slovo alternativního názvu a obvykle pak jména osob, korporací, akcí apod. </a:t>
            </a:r>
          </a:p>
          <a:p>
            <a:r>
              <a:rPr lang="cs-CZ" sz="2400" dirty="0" smtClean="0"/>
              <a:t>přesně i </a:t>
            </a:r>
            <a:r>
              <a:rPr lang="cs-CZ" sz="2400" dirty="0" smtClean="0">
                <a:solidFill>
                  <a:srgbClr val="C00000"/>
                </a:solidFill>
              </a:rPr>
              <a:t>interpunkce </a:t>
            </a:r>
            <a:r>
              <a:rPr lang="cs-CZ" sz="2400" dirty="0" smtClean="0"/>
              <a:t>- … a [] se již </a:t>
            </a:r>
            <a:r>
              <a:rPr lang="cs-CZ" sz="2400" dirty="0" smtClean="0">
                <a:solidFill>
                  <a:srgbClr val="C00000"/>
                </a:solidFill>
              </a:rPr>
              <a:t>nenahrazuje</a:t>
            </a:r>
            <a:r>
              <a:rPr lang="cs-CZ" sz="2400" dirty="0" smtClean="0"/>
              <a:t> – a ()</a:t>
            </a:r>
          </a:p>
          <a:p>
            <a:r>
              <a:rPr lang="cs-CZ" sz="2400" dirty="0">
                <a:cs typeface="Arabic Typesetting" pitchFamily="66" charset="-78"/>
              </a:rPr>
              <a:t>s</a:t>
            </a:r>
            <a:r>
              <a:rPr lang="cs-CZ" sz="2400" dirty="0" smtClean="0">
                <a:cs typeface="Arabic Typesetting" pitchFamily="66" charset="-78"/>
              </a:rPr>
              <a:t>ymboly a značky přepisujeme přesně (pokud možno), vynechat </a:t>
            </a:r>
            <a:r>
              <a:rPr lang="cs-CZ" sz="2400" dirty="0">
                <a:cs typeface="Arabic Typesetting" pitchFamily="66" charset="-78"/>
              </a:rPr>
              <a:t>lze jen typografické značky, které slouží jako </a:t>
            </a:r>
            <a:r>
              <a:rPr lang="cs-CZ" sz="2400" dirty="0" smtClean="0">
                <a:cs typeface="Arabic Typesetting" pitchFamily="66" charset="-78"/>
              </a:rPr>
              <a:t>oddělovače a nemění smysl a obsah údaje</a:t>
            </a:r>
            <a:endParaRPr lang="cs-CZ" sz="2400" dirty="0" smtClean="0"/>
          </a:p>
          <a:p>
            <a:r>
              <a:rPr lang="cs-CZ" sz="2400" dirty="0" smtClean="0"/>
              <a:t>jednopísmenné iniciály </a:t>
            </a:r>
            <a:r>
              <a:rPr lang="cs-CZ" sz="2400" dirty="0"/>
              <a:t>a akronymy se zapisují bez </a:t>
            </a:r>
            <a:r>
              <a:rPr lang="cs-CZ" sz="2400" dirty="0" smtClean="0"/>
              <a:t>mezer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</p:spPr>
        <p:txBody>
          <a:bodyPr>
            <a:normAutofit/>
          </a:bodyPr>
          <a:lstStyle/>
          <a:p>
            <a:r>
              <a:rPr lang="cs-CZ" dirty="0" smtClean="0"/>
              <a:t>Hlavní název – beze změn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obvykle </a:t>
            </a:r>
            <a:r>
              <a:rPr lang="cs-CZ" dirty="0"/>
              <a:t>je typograficky </a:t>
            </a:r>
            <a:r>
              <a:rPr lang="cs-CZ" dirty="0" smtClean="0"/>
              <a:t>zvýrazněn;  je-li ve </a:t>
            </a:r>
            <a:r>
              <a:rPr lang="cs-CZ" dirty="0"/>
              <a:t>více jazycích a/nebo písmech, volí se za hlavní název vždy název v jazyce dokumentu (jediného či převažujícího</a:t>
            </a:r>
            <a:r>
              <a:rPr lang="cs-CZ" dirty="0" smtClean="0"/>
              <a:t>); ostatní </a:t>
            </a:r>
            <a:r>
              <a:rPr lang="cs-CZ" dirty="0"/>
              <a:t>se zapíší jako názvy </a:t>
            </a:r>
            <a:r>
              <a:rPr lang="cs-CZ" dirty="0" smtClean="0"/>
              <a:t>souběžné </a:t>
            </a:r>
            <a:endParaRPr lang="cs-CZ" dirty="0"/>
          </a:p>
          <a:p>
            <a:r>
              <a:rPr lang="cs-CZ" dirty="0" smtClean="0"/>
              <a:t>slova</a:t>
            </a:r>
            <a:r>
              <a:rPr lang="cs-CZ" dirty="0"/>
              <a:t>, která uvádějí název, ale nejsou součástí názvu, se </a:t>
            </a:r>
            <a:r>
              <a:rPr lang="cs-CZ" dirty="0" smtClean="0"/>
              <a:t>nezapisují</a:t>
            </a:r>
            <a:endParaRPr lang="cs-CZ" dirty="0"/>
          </a:p>
          <a:p>
            <a:r>
              <a:rPr lang="cs-CZ" dirty="0" smtClean="0"/>
              <a:t>alternativní </a:t>
            </a:r>
            <a:r>
              <a:rPr lang="cs-CZ" dirty="0"/>
              <a:t>název je součástí hlavního názvu a odděluje se spojovacím výrazem (</a:t>
            </a:r>
            <a:r>
              <a:rPr lang="cs-CZ" i="1" dirty="0"/>
              <a:t>aneb, oder</a:t>
            </a:r>
            <a:r>
              <a:rPr lang="cs-CZ" dirty="0"/>
              <a:t>,  atd.) s oboustrannými </a:t>
            </a:r>
            <a:r>
              <a:rPr lang="cs-CZ" dirty="0" smtClean="0"/>
              <a:t>čárkami </a:t>
            </a:r>
            <a:endParaRPr lang="cs-CZ" dirty="0"/>
          </a:p>
          <a:p>
            <a:r>
              <a:rPr lang="cs-CZ" dirty="0" smtClean="0"/>
              <a:t>příliš </a:t>
            </a:r>
            <a:r>
              <a:rPr lang="cs-CZ" dirty="0"/>
              <a:t>dlouhý název (či další názvová informace) </a:t>
            </a:r>
            <a:r>
              <a:rPr lang="cs-CZ" dirty="0" smtClean="0"/>
              <a:t>lze zkrátit </a:t>
            </a:r>
            <a:r>
              <a:rPr lang="cs-CZ" dirty="0"/>
              <a:t>po prvních 5 slovech (členy se nepočítají), ale nesmí to mít vliv na ztrátu informací či identifikaci </a:t>
            </a:r>
            <a:r>
              <a:rPr lang="cs-CZ" dirty="0" smtClean="0"/>
              <a:t>díla;  označí se výpustkou ( … )</a:t>
            </a:r>
            <a:endParaRPr lang="cs-CZ" dirty="0"/>
          </a:p>
          <a:p>
            <a:r>
              <a:rPr lang="cs-CZ" dirty="0" smtClean="0"/>
              <a:t>je-li </a:t>
            </a:r>
            <a:r>
              <a:rPr lang="cs-CZ" dirty="0"/>
              <a:t>gramaticky nedílnou součástí názvu či další názvové informace i údaj o odpovědnosti, zapíše se tam a již se neopakuje v údajích o odpovědnosti (pokud ovšem není na zdroji znovu uveden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smtClean="0"/>
              <a:t>obsahuje-li </a:t>
            </a:r>
            <a:r>
              <a:rPr lang="cs-CZ" dirty="0"/>
              <a:t>provedení více děl téhož autora či více děl různých autorů, ale bez společného názvu, volí se za hlavní název </a:t>
            </a:r>
            <a:r>
              <a:rPr lang="cs-CZ" dirty="0" err="1"/>
              <a:t>název</a:t>
            </a:r>
            <a:r>
              <a:rPr lang="cs-CZ" dirty="0"/>
              <a:t> díla </a:t>
            </a:r>
            <a:r>
              <a:rPr lang="cs-CZ" dirty="0" smtClean="0"/>
              <a:t>dominantního;  není-li </a:t>
            </a:r>
            <a:r>
              <a:rPr lang="cs-CZ" dirty="0"/>
              <a:t>žádné dílo dominantní, zapíší se názvy v tom pořadí, jak jsou uvedeny na </a:t>
            </a:r>
            <a:r>
              <a:rPr lang="cs-CZ" dirty="0" smtClean="0"/>
              <a:t>zdroji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názvová informace – </a:t>
            </a:r>
            <a:r>
              <a:rPr lang="cs-CZ" dirty="0" smtClean="0">
                <a:solidFill>
                  <a:srgbClr val="C00000"/>
                </a:solidFill>
              </a:rPr>
              <a:t>změna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přebírá </a:t>
            </a:r>
            <a:r>
              <a:rPr lang="cs-CZ" dirty="0"/>
              <a:t>se </a:t>
            </a:r>
            <a:r>
              <a:rPr lang="cs-CZ" dirty="0">
                <a:solidFill>
                  <a:srgbClr val="C00000"/>
                </a:solidFill>
              </a:rPr>
              <a:t>pouze ze stejného pramene </a:t>
            </a:r>
            <a:r>
              <a:rPr lang="cs-CZ" dirty="0"/>
              <a:t>popisu jako hlavní </a:t>
            </a:r>
            <a:r>
              <a:rPr lang="cs-CZ" dirty="0" smtClean="0"/>
              <a:t>název, je-li </a:t>
            </a:r>
            <a:r>
              <a:rPr lang="cs-CZ" dirty="0"/>
              <a:t>uvedena jinde, nezapisuje se, nebo jen velmi výjimečně a jen do </a:t>
            </a:r>
            <a:r>
              <a:rPr lang="cs-CZ" dirty="0" smtClean="0"/>
              <a:t>poznámky, </a:t>
            </a:r>
            <a:r>
              <a:rPr lang="cs-CZ" dirty="0" smtClean="0">
                <a:solidFill>
                  <a:srgbClr val="C00000"/>
                </a:solidFill>
              </a:rPr>
              <a:t>nikdy nedoplňujeme do []</a:t>
            </a:r>
            <a:r>
              <a:rPr lang="cs-CZ" dirty="0" smtClean="0"/>
              <a:t>, ani pro rozlišení stejných názvů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výjimka jen u některých speciálních dokumentů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Souběžný název – </a:t>
            </a:r>
            <a:r>
              <a:rPr lang="cs-CZ" dirty="0" smtClean="0">
                <a:solidFill>
                  <a:srgbClr val="C00000"/>
                </a:solidFill>
              </a:rPr>
              <a:t>změna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</a:t>
            </a:r>
            <a:r>
              <a:rPr lang="cs-CZ" dirty="0"/>
              <a:t> jiném jazyce a/nebo písmu než je hlavní </a:t>
            </a:r>
            <a:r>
              <a:rPr lang="cs-CZ" dirty="0" smtClean="0"/>
              <a:t>název</a:t>
            </a:r>
          </a:p>
          <a:p>
            <a:r>
              <a:rPr lang="cs-CZ" dirty="0" smtClean="0"/>
              <a:t>souběžné </a:t>
            </a:r>
            <a:r>
              <a:rPr lang="cs-CZ" dirty="0"/>
              <a:t>údaje se vždy uvádí za údaji, k nimž </a:t>
            </a:r>
            <a:r>
              <a:rPr lang="cs-CZ" dirty="0" smtClean="0"/>
              <a:t>patří, každý blok předznamenán rovnítkem</a:t>
            </a:r>
          </a:p>
          <a:p>
            <a:r>
              <a:rPr lang="cs-CZ" dirty="0" smtClean="0"/>
              <a:t>souběžné </a:t>
            </a:r>
            <a:r>
              <a:rPr lang="cs-CZ" dirty="0"/>
              <a:t>názvy se přebírají </a:t>
            </a:r>
            <a:r>
              <a:rPr lang="cs-CZ" dirty="0" smtClean="0"/>
              <a:t>z celého provedení, nejen ze stejného pramene jako </a:t>
            </a:r>
            <a:r>
              <a:rPr lang="cs-CZ" dirty="0"/>
              <a:t>hlavní </a:t>
            </a:r>
            <a:r>
              <a:rPr lang="cs-CZ" dirty="0" smtClean="0"/>
              <a:t>název, a nezapisují se do []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Údaje o odpovědnosti – </a:t>
            </a:r>
            <a:r>
              <a:rPr lang="cs-CZ" dirty="0" smtClean="0">
                <a:solidFill>
                  <a:srgbClr val="C00000"/>
                </a:solidFill>
              </a:rPr>
              <a:t>velká změna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56584"/>
          </a:xfrm>
        </p:spPr>
        <p:txBody>
          <a:bodyPr>
            <a:normAutofit fontScale="55000" lnSpcReduction="20000"/>
          </a:bodyPr>
          <a:lstStyle/>
          <a:p>
            <a:r>
              <a:rPr lang="cs-CZ" sz="4000" dirty="0" smtClean="0"/>
              <a:t>ze </a:t>
            </a:r>
            <a:r>
              <a:rPr lang="cs-CZ" sz="4000" dirty="0"/>
              <a:t>stejného pramene jako hlavní název, případně z dalších </a:t>
            </a:r>
            <a:r>
              <a:rPr lang="cs-CZ" sz="4000" dirty="0">
                <a:solidFill>
                  <a:srgbClr val="C00000"/>
                </a:solidFill>
              </a:rPr>
              <a:t>preferovaných </a:t>
            </a:r>
            <a:r>
              <a:rPr lang="cs-CZ" sz="4000" dirty="0" smtClean="0">
                <a:solidFill>
                  <a:srgbClr val="C00000"/>
                </a:solidFill>
              </a:rPr>
              <a:t>pramenů </a:t>
            </a:r>
            <a:r>
              <a:rPr lang="cs-CZ" sz="4000" dirty="0" smtClean="0"/>
              <a:t>– tady </a:t>
            </a:r>
            <a:r>
              <a:rPr lang="cs-CZ" sz="4000" dirty="0" smtClean="0">
                <a:solidFill>
                  <a:srgbClr val="C00000"/>
                </a:solidFill>
              </a:rPr>
              <a:t>žádné []</a:t>
            </a:r>
            <a:endParaRPr lang="cs-CZ" sz="4000" dirty="0">
              <a:solidFill>
                <a:srgbClr val="C00000"/>
              </a:solidFill>
            </a:endParaRPr>
          </a:p>
          <a:p>
            <a:r>
              <a:rPr lang="cs-CZ" sz="4000" dirty="0" smtClean="0"/>
              <a:t>na </a:t>
            </a:r>
            <a:r>
              <a:rPr lang="cs-CZ" sz="4000" dirty="0"/>
              <a:t>provedení není uveden žádný </a:t>
            </a:r>
            <a:r>
              <a:rPr lang="cs-CZ" sz="4000" dirty="0" smtClean="0"/>
              <a:t>autor - nedohledáváme;  výjimkou </a:t>
            </a:r>
            <a:r>
              <a:rPr lang="cs-CZ" sz="4000" dirty="0"/>
              <a:t>jsou díla, jejichž tvůrce je obecně </a:t>
            </a:r>
            <a:r>
              <a:rPr lang="cs-CZ" sz="4000" dirty="0" smtClean="0"/>
              <a:t>znám, pak autora doplníme do []; </a:t>
            </a:r>
            <a:r>
              <a:rPr lang="cs-CZ" sz="4000" dirty="0" err="1" smtClean="0"/>
              <a:t>do</a:t>
            </a:r>
            <a:r>
              <a:rPr lang="cs-CZ" sz="4000" dirty="0" smtClean="0"/>
              <a:t> [] také lze rozlišení funkce</a:t>
            </a:r>
            <a:endParaRPr lang="cs-CZ" sz="4000" dirty="0"/>
          </a:p>
          <a:p>
            <a:r>
              <a:rPr lang="cs-CZ" sz="4000" dirty="0" smtClean="0">
                <a:solidFill>
                  <a:srgbClr val="C00000"/>
                </a:solidFill>
              </a:rPr>
              <a:t>zapisují </a:t>
            </a:r>
            <a:r>
              <a:rPr lang="cs-CZ" sz="4000" dirty="0">
                <a:solidFill>
                  <a:srgbClr val="C00000"/>
                </a:solidFill>
              </a:rPr>
              <a:t>se všichni autoři uvedení na preferovaném prameni </a:t>
            </a:r>
            <a:r>
              <a:rPr lang="cs-CZ" sz="4000" dirty="0" smtClean="0"/>
              <a:t>popisu, </a:t>
            </a:r>
            <a:r>
              <a:rPr lang="cs-CZ" sz="4000" dirty="0" smtClean="0">
                <a:solidFill>
                  <a:srgbClr val="C00000"/>
                </a:solidFill>
              </a:rPr>
              <a:t>neplatí pravidlo tří</a:t>
            </a:r>
            <a:endParaRPr lang="cs-CZ" sz="4000" dirty="0"/>
          </a:p>
          <a:p>
            <a:r>
              <a:rPr lang="cs-CZ" sz="4000" dirty="0" smtClean="0"/>
              <a:t>vynechávají se tituly</a:t>
            </a:r>
            <a:r>
              <a:rPr lang="cs-CZ" sz="4000" dirty="0"/>
              <a:t>, oslovení, </a:t>
            </a:r>
            <a:r>
              <a:rPr lang="cs-CZ" sz="4000" dirty="0" smtClean="0"/>
              <a:t>afiliace</a:t>
            </a:r>
            <a:r>
              <a:rPr lang="cs-CZ" sz="4000" dirty="0"/>
              <a:t>, kvalifikace a podobné výrazy; zapisují se jen </a:t>
            </a:r>
            <a:r>
              <a:rPr lang="cs-CZ" sz="4000" dirty="0" smtClean="0"/>
              <a:t>jména/jména </a:t>
            </a:r>
            <a:r>
              <a:rPr lang="cs-CZ" sz="4000" dirty="0"/>
              <a:t>s uvedenou </a:t>
            </a:r>
            <a:r>
              <a:rPr lang="cs-CZ" sz="4000" dirty="0" smtClean="0"/>
              <a:t>frází; ale </a:t>
            </a:r>
            <a:r>
              <a:rPr lang="cs-CZ" sz="4000" dirty="0">
                <a:solidFill>
                  <a:srgbClr val="C00000"/>
                </a:solidFill>
              </a:rPr>
              <a:t>rodové vztahy se nevynechávají, </a:t>
            </a:r>
            <a:r>
              <a:rPr lang="cs-CZ" sz="4000" dirty="0" smtClean="0">
                <a:solidFill>
                  <a:srgbClr val="C00000"/>
                </a:solidFill>
              </a:rPr>
              <a:t>zůstávají </a:t>
            </a:r>
            <a:r>
              <a:rPr lang="cs-CZ" sz="4000" dirty="0"/>
              <a:t>součástí </a:t>
            </a:r>
            <a:r>
              <a:rPr lang="cs-CZ" sz="4000" dirty="0" smtClean="0"/>
              <a:t>zápisu (junior, otec, apod.)</a:t>
            </a:r>
            <a:endParaRPr lang="cs-CZ" sz="4000" dirty="0"/>
          </a:p>
          <a:p>
            <a:r>
              <a:rPr lang="cs-CZ" sz="4000" dirty="0" smtClean="0"/>
              <a:t>údaje </a:t>
            </a:r>
            <a:r>
              <a:rPr lang="cs-CZ" sz="4000" dirty="0"/>
              <a:t>o odpovědnosti se </a:t>
            </a:r>
            <a:r>
              <a:rPr lang="cs-CZ" sz="4000" dirty="0" smtClean="0"/>
              <a:t>zapisují </a:t>
            </a:r>
            <a:r>
              <a:rPr lang="cs-CZ" sz="4000" dirty="0" smtClean="0">
                <a:solidFill>
                  <a:srgbClr val="C00000"/>
                </a:solidFill>
              </a:rPr>
              <a:t>přesně, nevynechává se </a:t>
            </a:r>
            <a:r>
              <a:rPr lang="cs-CZ" sz="4000" dirty="0" smtClean="0"/>
              <a:t>obvykle ani název </a:t>
            </a:r>
            <a:r>
              <a:rPr lang="cs-CZ" sz="4000" dirty="0"/>
              <a:t>originálu </a:t>
            </a:r>
            <a:r>
              <a:rPr lang="cs-CZ" sz="4000" dirty="0" smtClean="0"/>
              <a:t>z uvedené fráze (zapisuje </a:t>
            </a:r>
            <a:r>
              <a:rPr lang="cs-CZ" sz="4000" dirty="0"/>
              <a:t>se pak </a:t>
            </a:r>
            <a:r>
              <a:rPr lang="cs-CZ" sz="4000" dirty="0" smtClean="0"/>
              <a:t>selekčně jako unifikovaný název/autor-název/název originálu, </a:t>
            </a:r>
            <a:r>
              <a:rPr lang="cs-CZ" sz="4000" dirty="0" smtClean="0">
                <a:solidFill>
                  <a:srgbClr val="C00000"/>
                </a:solidFill>
              </a:rPr>
              <a:t>přednost má vždy UN, 765 jen výjimečně)</a:t>
            </a:r>
          </a:p>
          <a:p>
            <a:r>
              <a:rPr lang="cs-CZ" sz="4000" dirty="0" smtClean="0"/>
              <a:t>původci uvedení pouze v copyrightu (např. významný překladatel podle národní interpretace) se zapisují do poznámky, nikoli v oblasti údajů o názvu a odpovědnosti</a:t>
            </a:r>
            <a:endParaRPr lang="cs-CZ" sz="4000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!! schválená národní interpretace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052736"/>
            <a:ext cx="8363272" cy="5544616"/>
          </a:xfrm>
        </p:spPr>
        <p:txBody>
          <a:bodyPr>
            <a:normAutofit fontScale="92500" lnSpcReduction="20000"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cs-CZ" sz="2000" dirty="0"/>
              <a:t>jsou-li </a:t>
            </a:r>
            <a:r>
              <a:rPr lang="cs-CZ" sz="2000" dirty="0" smtClean="0"/>
              <a:t>autoři přímí </a:t>
            </a:r>
            <a:r>
              <a:rPr lang="cs-CZ" sz="2000" dirty="0"/>
              <a:t>i nepřímí </a:t>
            </a:r>
            <a:r>
              <a:rPr lang="cs-CZ" sz="2000" dirty="0" smtClean="0"/>
              <a:t>(tj. údaje </a:t>
            </a:r>
            <a:r>
              <a:rPr lang="cs-CZ" sz="2000" dirty="0"/>
              <a:t>o odpovědnosti ) </a:t>
            </a:r>
            <a:r>
              <a:rPr lang="cs-CZ" sz="2000" dirty="0" smtClean="0"/>
              <a:t>uvedeni </a:t>
            </a:r>
            <a:r>
              <a:rPr lang="cs-CZ" sz="2000" dirty="0"/>
              <a:t>na titulní stránce, zapíšeme je všechny jak do pole 245, tak do polí 100/700 jako selekční údaje (</a:t>
            </a:r>
            <a:r>
              <a:rPr lang="cs-CZ" sz="2000" i="1" dirty="0"/>
              <a:t>bez ohledu na počet uvedených autorů je vždy první </a:t>
            </a:r>
            <a:r>
              <a:rPr lang="cs-CZ" sz="2000" i="1" dirty="0" smtClean="0"/>
              <a:t>z přímých autorů </a:t>
            </a:r>
            <a:r>
              <a:rPr lang="cs-CZ" sz="2000" i="1" dirty="0"/>
              <a:t>uveden v hlavním </a:t>
            </a:r>
            <a:r>
              <a:rPr lang="cs-CZ" sz="2000" i="1" dirty="0" smtClean="0"/>
              <a:t>záhlaví)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2000" dirty="0" smtClean="0"/>
              <a:t>jsou-li </a:t>
            </a:r>
            <a:r>
              <a:rPr lang="cs-CZ" sz="2000" dirty="0"/>
              <a:t>na titulní stránce uvedeni pouze nepřímí autoři </a:t>
            </a:r>
            <a:r>
              <a:rPr lang="cs-CZ" sz="2000" dirty="0" smtClean="0"/>
              <a:t>(tj. přispěvatelé</a:t>
            </a:r>
            <a:r>
              <a:rPr lang="cs-CZ" sz="2000" dirty="0"/>
              <a:t>, </a:t>
            </a:r>
            <a:r>
              <a:rPr lang="cs-CZ" sz="2000" dirty="0" smtClean="0"/>
              <a:t>např</a:t>
            </a:r>
            <a:r>
              <a:rPr lang="cs-CZ" sz="2000" dirty="0"/>
              <a:t>. editor), zapíšeme je do 245 a 700 a přímé autory již </a:t>
            </a:r>
            <a:r>
              <a:rPr lang="cs-CZ" sz="2000" dirty="0" smtClean="0"/>
              <a:t>nedohledáváme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není-li na titulní stránce uveden žádný údaj o odpovědnosti, dohledáváme PŘÍMÉ (hlavní) autory v dalších pramenech popisu v tomto pořadí: obálka knihy, hlavička, rub titulní stránky, tiráž; pokud v některém prameni údaje najdeme, nehledáme už v dalším v pořadí (tj. údaj o autorech není na </a:t>
            </a:r>
            <a:r>
              <a:rPr lang="cs-CZ" sz="2000" dirty="0" err="1"/>
              <a:t>tit</a:t>
            </a:r>
            <a:r>
              <a:rPr lang="cs-CZ" sz="2000" dirty="0"/>
              <a:t>. s., není v hlavičce, je na rubu </a:t>
            </a:r>
            <a:r>
              <a:rPr lang="cs-CZ" sz="2000" dirty="0" err="1"/>
              <a:t>tit</a:t>
            </a:r>
            <a:r>
              <a:rPr lang="cs-CZ" sz="2000" dirty="0"/>
              <a:t>. s., už nehledáme další údaje v tiráži); zapíšeme je do polí 245 a 100/700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pokud nejsou překladatelé HLAVNÍHO OBSAHU DÍLA (= nikoli tedy překladatelé resumé, jedné kapitoly, popisků k fotografiím apod.) a ilustrátoři (příp. fotografové) S VÝZNAMNÝM AUTORSKÝM PODÍLEM (=nikoli autor jedné ilustrace, autor zdobných prvků doprovázejících text, obálky apod.; u fotografů významný autorský podíl znamená, že v knize je obsaženo velké množství fotografií od jednoho nebo několika málo fotografů, nikoli velké množství fotografií pocházejících od různých osob, jako tomu bývá např. u turistických průvodců) uvedeni na titulní stránce, dohledáme je obdobně jako v bodu </a:t>
            </a:r>
            <a:r>
              <a:rPr lang="cs-CZ" sz="2000" dirty="0" smtClean="0"/>
              <a:t>3 </a:t>
            </a:r>
            <a:r>
              <a:rPr lang="cs-CZ" sz="2000" dirty="0"/>
              <a:t>a zapíšeme do polí 245 a </a:t>
            </a:r>
            <a:r>
              <a:rPr lang="cs-CZ" sz="2000" dirty="0" smtClean="0"/>
              <a:t>700</a:t>
            </a:r>
            <a:endParaRPr lang="cs-CZ" sz="2000" dirty="0"/>
          </a:p>
          <a:p>
            <a:pPr lvl="0"/>
            <a:endParaRPr lang="cs-CZ" sz="2000" dirty="0"/>
          </a:p>
          <a:p>
            <a:pPr lvl="0"/>
            <a:endParaRPr lang="cs-CZ" sz="2000" dirty="0"/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cs-CZ" dirty="0" smtClean="0"/>
              <a:t>Vícesvazkové monografie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u="sng" dirty="0" smtClean="0"/>
              <a:t>Platí stávající interpretace</a:t>
            </a:r>
            <a:r>
              <a:rPr lang="cs-CZ" sz="2800" dirty="0" smtClean="0"/>
              <a:t>:</a:t>
            </a:r>
          </a:p>
          <a:p>
            <a:r>
              <a:rPr lang="cs-CZ" sz="2800" dirty="0" smtClean="0"/>
              <a:t>se </a:t>
            </a:r>
            <a:r>
              <a:rPr lang="cs-CZ" sz="2800" dirty="0"/>
              <a:t>společným hlavním názvem a významnými názvy částí -</a:t>
            </a:r>
            <a:r>
              <a:rPr lang="cs-CZ" sz="2800" dirty="0" smtClean="0"/>
              <a:t> popisují se samostatně </a:t>
            </a:r>
            <a:r>
              <a:rPr lang="cs-CZ" sz="2800" dirty="0"/>
              <a:t>a je tedy potřeba zapsat nejen hlavní název, ale i označení a vlastní název </a:t>
            </a:r>
            <a:r>
              <a:rPr lang="cs-CZ" sz="2800" dirty="0" smtClean="0"/>
              <a:t>svazku; označení a název svazku se přebírá ze stejného pramene popisu jako společný hlavní název (nelze kombinovat z více pramenů popisu)</a:t>
            </a:r>
            <a:endParaRPr lang="cs-CZ" sz="2800" dirty="0"/>
          </a:p>
          <a:p>
            <a:r>
              <a:rPr lang="cs-CZ" sz="2800" dirty="0" smtClean="0"/>
              <a:t>s nevýznamnými názvy částí nebo bez názvů částí,  </a:t>
            </a:r>
            <a:r>
              <a:rPr lang="cs-CZ" sz="2800" dirty="0"/>
              <a:t>části nemají různé původce s hlavní </a:t>
            </a:r>
            <a:r>
              <a:rPr lang="cs-CZ" sz="2800" dirty="0" smtClean="0"/>
              <a:t>odpovědností  - popisují se jako </a:t>
            </a:r>
            <a:r>
              <a:rPr lang="cs-CZ" sz="2800" dirty="0"/>
              <a:t>celek v jednom bibliografickém </a:t>
            </a:r>
            <a:r>
              <a:rPr lang="cs-CZ" sz="2800" dirty="0" smtClean="0"/>
              <a:t>záznamu</a:t>
            </a:r>
            <a:endParaRPr lang="cs-CZ" sz="2800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400" i="1" dirty="0" smtClean="0">
                <a:solidFill>
                  <a:srgbClr val="2B7589"/>
                </a:solidFill>
              </a:rPr>
              <a:t>podnázev na </a:t>
            </a:r>
            <a:r>
              <a:rPr lang="cs-CZ" sz="2400" i="1" dirty="0" err="1" smtClean="0">
                <a:solidFill>
                  <a:srgbClr val="2B7589"/>
                </a:solidFill>
              </a:rPr>
              <a:t>tit</a:t>
            </a:r>
            <a:r>
              <a:rPr lang="cs-CZ" sz="2400" i="1" dirty="0" smtClean="0">
                <a:solidFill>
                  <a:srgbClr val="2B7589"/>
                </a:solidFill>
              </a:rPr>
              <a:t>. s., editor na obálce</a:t>
            </a:r>
            <a:endParaRPr lang="cs-CZ" sz="2400" b="1" dirty="0" smtClean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sz="2400" b="1" dirty="0" smtClean="0"/>
              <a:t>24500</a:t>
            </a:r>
            <a:r>
              <a:rPr lang="cs-CZ" sz="2400" dirty="0" smtClean="0"/>
              <a:t>  </a:t>
            </a:r>
            <a:r>
              <a:rPr lang="cs-CZ" sz="2400" b="1" dirty="0" smtClean="0"/>
              <a:t>$</a:t>
            </a:r>
            <a:r>
              <a:rPr lang="cs-CZ" sz="2400" b="1" dirty="0" err="1"/>
              <a:t>a</a:t>
            </a:r>
            <a:r>
              <a:rPr lang="cs-CZ" sz="2400" dirty="0" err="1"/>
              <a:t>Ústava</a:t>
            </a:r>
            <a:r>
              <a:rPr lang="cs-CZ" sz="2400" dirty="0"/>
              <a:t> České republiky </a:t>
            </a:r>
            <a:r>
              <a:rPr lang="cs-CZ" sz="2400" b="1" dirty="0"/>
              <a:t>:$</a:t>
            </a:r>
            <a:r>
              <a:rPr lang="cs-CZ" sz="2400" b="1" dirty="0" err="1"/>
              <a:t>b</a:t>
            </a:r>
            <a:r>
              <a:rPr lang="cs-CZ" sz="2400" dirty="0" err="1"/>
              <a:t>komentář</a:t>
            </a:r>
            <a:r>
              <a:rPr lang="cs-CZ" sz="2400" b="1" dirty="0"/>
              <a:t> /$c </a:t>
            </a:r>
            <a:r>
              <a:rPr lang="cs-CZ" sz="2400" dirty="0"/>
              <a:t>editor Dušan Hendrych, Cyril </a:t>
            </a:r>
            <a:r>
              <a:rPr lang="cs-CZ" sz="2400" dirty="0" smtClean="0"/>
              <a:t>Svoboda</a:t>
            </a:r>
          </a:p>
          <a:p>
            <a:pPr>
              <a:buNone/>
            </a:pPr>
            <a:r>
              <a:rPr lang="cs-CZ" sz="2400" i="1" dirty="0" smtClean="0">
                <a:solidFill>
                  <a:srgbClr val="2B7589"/>
                </a:solidFill>
              </a:rPr>
              <a:t>souběžný název na </a:t>
            </a:r>
            <a:r>
              <a:rPr lang="cs-CZ" sz="2400" i="1" dirty="0" err="1" smtClean="0">
                <a:solidFill>
                  <a:srgbClr val="2B7589"/>
                </a:solidFill>
              </a:rPr>
              <a:t>tit.s</a:t>
            </a:r>
            <a:r>
              <a:rPr lang="cs-CZ" sz="2400" i="1" dirty="0" smtClean="0">
                <a:solidFill>
                  <a:srgbClr val="2B7589"/>
                </a:solidFill>
              </a:rPr>
              <a:t>.</a:t>
            </a:r>
            <a:r>
              <a:rPr lang="cs-CZ" sz="2400" b="1" dirty="0">
                <a:solidFill>
                  <a:srgbClr val="2B7589"/>
                </a:solidFill>
              </a:rPr>
              <a:t> </a:t>
            </a:r>
            <a:endParaRPr lang="cs-CZ" sz="2400" dirty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sz="2400" b="1" dirty="0" smtClean="0"/>
              <a:t>24510  $</a:t>
            </a:r>
            <a:r>
              <a:rPr lang="cs-CZ" sz="2400" b="1" dirty="0" err="1"/>
              <a:t>a</a:t>
            </a:r>
            <a:r>
              <a:rPr lang="cs-CZ" sz="2400" dirty="0" err="1"/>
              <a:t>Židovské</a:t>
            </a:r>
            <a:r>
              <a:rPr lang="cs-CZ" sz="2400" dirty="0"/>
              <a:t> památky Moravy a Slezska </a:t>
            </a:r>
            <a:r>
              <a:rPr lang="cs-CZ" sz="2400" b="1" dirty="0"/>
              <a:t>=$</a:t>
            </a:r>
            <a:r>
              <a:rPr lang="cs-CZ" sz="2400" b="1" dirty="0" err="1"/>
              <a:t>b</a:t>
            </a:r>
            <a:r>
              <a:rPr lang="cs-CZ" sz="2400" dirty="0" err="1"/>
              <a:t>Jewish</a:t>
            </a:r>
            <a:r>
              <a:rPr lang="cs-CZ" sz="2400" dirty="0"/>
              <a:t> </a:t>
            </a:r>
            <a:r>
              <a:rPr lang="cs-CZ" sz="2400" dirty="0" err="1"/>
              <a:t>monuments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Moravia</a:t>
            </a:r>
            <a:r>
              <a:rPr lang="cs-CZ" sz="2400" dirty="0"/>
              <a:t> </a:t>
            </a:r>
            <a:r>
              <a:rPr lang="cs-CZ" sz="2400" dirty="0" err="1"/>
              <a:t>and</a:t>
            </a:r>
            <a:r>
              <a:rPr lang="cs-CZ" sz="2400" dirty="0"/>
              <a:t> </a:t>
            </a:r>
            <a:r>
              <a:rPr lang="cs-CZ" sz="2400" dirty="0" err="1"/>
              <a:t>Silesia</a:t>
            </a:r>
            <a:r>
              <a:rPr lang="cs-CZ" sz="2400" dirty="0"/>
              <a:t> </a:t>
            </a:r>
            <a:r>
              <a:rPr lang="cs-CZ" sz="2400" b="1" dirty="0"/>
              <a:t>/$</a:t>
            </a:r>
            <a:r>
              <a:rPr lang="cs-CZ" sz="2400" b="1" dirty="0" err="1"/>
              <a:t>c</a:t>
            </a:r>
            <a:r>
              <a:rPr lang="cs-CZ" sz="2400" dirty="0" err="1"/>
              <a:t>Jaroslav</a:t>
            </a:r>
            <a:r>
              <a:rPr lang="cs-CZ" sz="2400" dirty="0"/>
              <a:t> </a:t>
            </a:r>
            <a:r>
              <a:rPr lang="cs-CZ" sz="2400" dirty="0" err="1" smtClean="0"/>
              <a:t>Klenovský</a:t>
            </a:r>
            <a:endParaRPr lang="cs-CZ" sz="2400" dirty="0" smtClean="0"/>
          </a:p>
          <a:p>
            <a:pPr>
              <a:buNone/>
            </a:pPr>
            <a:r>
              <a:rPr lang="cs-CZ" sz="2400" i="1" dirty="0" smtClean="0">
                <a:solidFill>
                  <a:srgbClr val="2B7589"/>
                </a:solidFill>
              </a:rPr>
              <a:t>souběžný název na obálce</a:t>
            </a:r>
            <a:endParaRPr lang="cs-CZ" sz="2400" i="1" dirty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sz="2400" b="1" dirty="0"/>
              <a:t>24510 </a:t>
            </a:r>
            <a:r>
              <a:rPr lang="cs-CZ" sz="2400" b="1" dirty="0" smtClean="0"/>
              <a:t> $</a:t>
            </a:r>
            <a:r>
              <a:rPr lang="cs-CZ" sz="2400" b="1" dirty="0" err="1"/>
              <a:t>a</a:t>
            </a:r>
            <a:r>
              <a:rPr lang="cs-CZ" sz="2400" dirty="0" err="1"/>
              <a:t>Císař</a:t>
            </a:r>
            <a:r>
              <a:rPr lang="cs-CZ" sz="2400" dirty="0"/>
              <a:t> </a:t>
            </a:r>
            <a:r>
              <a:rPr lang="cs-CZ" sz="2400" b="1" dirty="0"/>
              <a:t>:$</a:t>
            </a:r>
            <a:r>
              <a:rPr lang="cs-CZ" sz="2400" b="1" dirty="0" err="1"/>
              <a:t>b</a:t>
            </a:r>
            <a:r>
              <a:rPr lang="cs-CZ" sz="2400" dirty="0" err="1"/>
              <a:t>život</a:t>
            </a:r>
            <a:r>
              <a:rPr lang="cs-CZ" sz="2400" dirty="0"/>
              <a:t> a dílo </a:t>
            </a:r>
            <a:r>
              <a:rPr lang="cs-CZ" sz="2400" b="1" dirty="0"/>
              <a:t>=</a:t>
            </a:r>
            <a:r>
              <a:rPr lang="cs-CZ" sz="2400" dirty="0"/>
              <a:t> Der </a:t>
            </a:r>
            <a:r>
              <a:rPr lang="cs-CZ" sz="2400" dirty="0" err="1"/>
              <a:t>Kaiser</a:t>
            </a:r>
            <a:r>
              <a:rPr lang="cs-CZ" sz="2400" dirty="0"/>
              <a:t> : </a:t>
            </a:r>
            <a:r>
              <a:rPr lang="cs-CZ" sz="2400" dirty="0" err="1"/>
              <a:t>das</a:t>
            </a:r>
            <a:r>
              <a:rPr lang="cs-CZ" sz="2400" dirty="0"/>
              <a:t> </a:t>
            </a:r>
            <a:r>
              <a:rPr lang="cs-CZ" sz="2400" dirty="0" err="1"/>
              <a:t>Leben</a:t>
            </a:r>
            <a:r>
              <a:rPr lang="cs-CZ" sz="2400" dirty="0"/>
              <a:t> </a:t>
            </a:r>
            <a:r>
              <a:rPr lang="cs-CZ" sz="2400" dirty="0" err="1"/>
              <a:t>und</a:t>
            </a:r>
            <a:r>
              <a:rPr lang="cs-CZ" sz="2400" dirty="0"/>
              <a:t> </a:t>
            </a:r>
            <a:r>
              <a:rPr lang="cs-CZ" sz="2400" dirty="0" err="1"/>
              <a:t>die</a:t>
            </a:r>
            <a:r>
              <a:rPr lang="cs-CZ" sz="2400" dirty="0"/>
              <a:t> </a:t>
            </a:r>
            <a:r>
              <a:rPr lang="cs-CZ" sz="2400" dirty="0" err="1"/>
              <a:t>Werke</a:t>
            </a:r>
            <a:r>
              <a:rPr lang="cs-CZ" sz="2400" dirty="0"/>
              <a:t> </a:t>
            </a:r>
            <a:r>
              <a:rPr lang="cs-CZ" sz="2400" b="1" dirty="0"/>
              <a:t>/$</a:t>
            </a:r>
            <a:r>
              <a:rPr lang="cs-CZ" sz="2400" b="1" dirty="0" err="1"/>
              <a:t>c</a:t>
            </a:r>
            <a:r>
              <a:rPr lang="cs-CZ" sz="2400" dirty="0" err="1"/>
              <a:t>sepsal</a:t>
            </a:r>
            <a:r>
              <a:rPr lang="cs-CZ" sz="2400" dirty="0"/>
              <a:t> Jan Novák</a:t>
            </a:r>
          </a:p>
          <a:p>
            <a:pPr>
              <a:buNone/>
            </a:pPr>
            <a:r>
              <a:rPr lang="cs-CZ" sz="2400" b="1" dirty="0"/>
              <a:t> </a:t>
            </a:r>
            <a:r>
              <a:rPr lang="cs-CZ" sz="2400" i="1" dirty="0" smtClean="0">
                <a:solidFill>
                  <a:srgbClr val="2B7589"/>
                </a:solidFill>
              </a:rPr>
              <a:t>překladatel hlavního textu  na rubu </a:t>
            </a:r>
            <a:r>
              <a:rPr lang="cs-CZ" sz="2400" i="1" dirty="0" err="1" smtClean="0">
                <a:solidFill>
                  <a:srgbClr val="2B7589"/>
                </a:solidFill>
              </a:rPr>
              <a:t>tit</a:t>
            </a:r>
            <a:r>
              <a:rPr lang="cs-CZ" sz="2400" i="1" dirty="0" smtClean="0">
                <a:solidFill>
                  <a:srgbClr val="2B7589"/>
                </a:solidFill>
              </a:rPr>
              <a:t>. s.</a:t>
            </a:r>
            <a:endParaRPr lang="cs-CZ" sz="2400" i="1" dirty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sz="2400" b="1" dirty="0"/>
              <a:t>24510 </a:t>
            </a:r>
            <a:r>
              <a:rPr lang="cs-CZ" sz="2400" b="1" dirty="0" smtClean="0"/>
              <a:t> $</a:t>
            </a:r>
            <a:r>
              <a:rPr lang="cs-CZ" sz="2400" b="1" dirty="0" err="1"/>
              <a:t>a</a:t>
            </a:r>
            <a:r>
              <a:rPr lang="cs-CZ" sz="2400" dirty="0" err="1"/>
              <a:t>Bratr</a:t>
            </a:r>
            <a:r>
              <a:rPr lang="cs-CZ" sz="2400" dirty="0"/>
              <a:t> spánku </a:t>
            </a:r>
            <a:r>
              <a:rPr lang="cs-CZ" sz="2400" b="1" dirty="0"/>
              <a:t>/$</a:t>
            </a:r>
            <a:r>
              <a:rPr lang="cs-CZ" sz="2400" b="1" dirty="0" err="1"/>
              <a:t>c</a:t>
            </a:r>
            <a:r>
              <a:rPr lang="cs-CZ" sz="2400" dirty="0" err="1"/>
              <a:t>Robert</a:t>
            </a:r>
            <a:r>
              <a:rPr lang="cs-CZ" sz="2400" dirty="0"/>
              <a:t> Schneider</a:t>
            </a:r>
            <a:r>
              <a:rPr lang="cs-CZ" sz="2400" b="1" dirty="0"/>
              <a:t> ;</a:t>
            </a:r>
            <a:r>
              <a:rPr lang="cs-CZ" sz="2400" dirty="0"/>
              <a:t> přeložil Evžen </a:t>
            </a:r>
            <a:r>
              <a:rPr lang="cs-CZ" sz="2400" dirty="0" smtClean="0"/>
              <a:t>Turnovský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nkp.cz</a:t>
            </a:r>
            <a:r>
              <a:rPr lang="cs-CZ" dirty="0" smtClean="0">
                <a:hlinkClick r:id="rId2"/>
              </a:rPr>
              <a:t>/o-</a:t>
            </a:r>
            <a:r>
              <a:rPr lang="cs-CZ" dirty="0" err="1" smtClean="0">
                <a:hlinkClick r:id="rId2"/>
              </a:rPr>
              <a:t>knihovne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odborne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cinnosti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zpracovani</a:t>
            </a:r>
            <a:r>
              <a:rPr lang="cs-CZ" dirty="0" smtClean="0">
                <a:hlinkClick r:id="rId2"/>
              </a:rPr>
              <a:t>-fondu/</a:t>
            </a:r>
            <a:r>
              <a:rPr lang="cs-CZ" dirty="0" err="1" smtClean="0">
                <a:hlinkClick r:id="rId2"/>
              </a:rPr>
              <a:t>katalogizacni</a:t>
            </a:r>
            <a:r>
              <a:rPr lang="cs-CZ" dirty="0" smtClean="0">
                <a:hlinkClick r:id="rId2"/>
              </a:rPr>
              <a:t>-politika/</a:t>
            </a:r>
            <a:r>
              <a:rPr lang="cs-CZ" dirty="0" err="1" smtClean="0">
                <a:hlinkClick r:id="rId2"/>
              </a:rPr>
              <a:t>rda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4867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cs-CZ" sz="2500" i="1" dirty="0" smtClean="0">
                <a:solidFill>
                  <a:srgbClr val="2B7589"/>
                </a:solidFill>
              </a:rPr>
              <a:t>5 autorů</a:t>
            </a:r>
          </a:p>
          <a:p>
            <a:pPr>
              <a:buNone/>
            </a:pPr>
            <a:r>
              <a:rPr lang="cs-CZ" sz="2500" b="1" dirty="0" smtClean="0"/>
              <a:t>24510  $</a:t>
            </a:r>
            <a:r>
              <a:rPr lang="cs-CZ" sz="2500" b="1" dirty="0" err="1" smtClean="0"/>
              <a:t>a</a:t>
            </a:r>
            <a:r>
              <a:rPr lang="cs-CZ" sz="2500" dirty="0" err="1" smtClean="0"/>
              <a:t>Celní</a:t>
            </a:r>
            <a:r>
              <a:rPr lang="cs-CZ" sz="2500" dirty="0" smtClean="0"/>
              <a:t> zákon a předpisy související v praxi /</a:t>
            </a:r>
            <a:r>
              <a:rPr lang="cs-CZ" sz="2500" b="1" dirty="0" smtClean="0"/>
              <a:t>$c</a:t>
            </a:r>
            <a:r>
              <a:rPr lang="cs-CZ" sz="2500" dirty="0" smtClean="0"/>
              <a:t> Jan Žemlička, Pavel Hruška, Helena Nováková, Jana Zelená, Květoslav Horák</a:t>
            </a:r>
          </a:p>
          <a:p>
            <a:pPr>
              <a:buNone/>
            </a:pPr>
            <a:r>
              <a:rPr lang="cs-CZ" sz="2500" i="1" dirty="0" smtClean="0">
                <a:solidFill>
                  <a:srgbClr val="2B7589"/>
                </a:solidFill>
              </a:rPr>
              <a:t>přesný přepis,není to výpustka, takže natěsno a malé písmeno</a:t>
            </a:r>
          </a:p>
          <a:p>
            <a:pPr>
              <a:buNone/>
            </a:pPr>
            <a:r>
              <a:rPr lang="cs-CZ" sz="2500" b="1" dirty="0" smtClean="0"/>
              <a:t>24510 $a</a:t>
            </a:r>
            <a:r>
              <a:rPr lang="cs-CZ" sz="2500" dirty="0" smtClean="0"/>
              <a:t>…a </a:t>
            </a:r>
            <a:r>
              <a:rPr lang="cs-CZ" sz="2500" dirty="0"/>
              <a:t>život jde dál :</a:t>
            </a:r>
            <a:r>
              <a:rPr lang="cs-CZ" sz="2500" b="1" dirty="0"/>
              <a:t>$</a:t>
            </a:r>
            <a:r>
              <a:rPr lang="cs-CZ" sz="2500" b="1" dirty="0" err="1"/>
              <a:t>b</a:t>
            </a:r>
            <a:r>
              <a:rPr lang="cs-CZ" sz="2500" dirty="0" err="1"/>
              <a:t>vzpomínky</a:t>
            </a:r>
            <a:r>
              <a:rPr lang="cs-CZ" sz="2500" dirty="0"/>
              <a:t> Petra Látala na léta </a:t>
            </a:r>
            <a:r>
              <a:rPr lang="cs-CZ" sz="2500" dirty="0" smtClean="0"/>
              <a:t>válečná</a:t>
            </a:r>
          </a:p>
          <a:p>
            <a:pPr>
              <a:buNone/>
            </a:pPr>
            <a:r>
              <a:rPr lang="cs-CZ" sz="2500" i="1" u="sng" dirty="0" smtClean="0">
                <a:solidFill>
                  <a:srgbClr val="2B7589"/>
                </a:solidFill>
              </a:rPr>
              <a:t>ale pozor: </a:t>
            </a:r>
            <a:r>
              <a:rPr lang="cs-CZ" sz="2500" i="1" u="sng" dirty="0">
                <a:solidFill>
                  <a:srgbClr val="2B7589"/>
                </a:solidFill>
              </a:rPr>
              <a:t>u </a:t>
            </a:r>
            <a:r>
              <a:rPr lang="cs-CZ" sz="2500" i="1" u="sng" dirty="0" smtClean="0">
                <a:solidFill>
                  <a:srgbClr val="2B7589"/>
                </a:solidFill>
              </a:rPr>
              <a:t>pokračujících zdrojů novinka – výpustka pořadí i na začátku názvu, rozlišení výpustky je jen tou pravostrannou mezerou</a:t>
            </a:r>
            <a:r>
              <a:rPr lang="cs-CZ" sz="2500" i="1" dirty="0">
                <a:solidFill>
                  <a:srgbClr val="2B7589"/>
                </a:solidFill>
              </a:rPr>
              <a:t>:</a:t>
            </a:r>
            <a:endParaRPr lang="cs-CZ" sz="2500" dirty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sz="2500" b="1" dirty="0"/>
              <a:t>24500 $a</a:t>
            </a:r>
            <a:r>
              <a:rPr lang="cs-CZ" sz="2500" dirty="0"/>
              <a:t>… ročník mezinárodního veletrhu PIVEX</a:t>
            </a:r>
          </a:p>
          <a:p>
            <a:pPr>
              <a:buNone/>
            </a:pPr>
            <a:r>
              <a:rPr lang="cs-CZ" sz="2500" i="1" dirty="0" smtClean="0">
                <a:solidFill>
                  <a:srgbClr val="2B7589"/>
                </a:solidFill>
              </a:rPr>
              <a:t>překladatelka v tiráži</a:t>
            </a:r>
            <a:r>
              <a:rPr lang="cs-CZ" sz="2500" i="1" dirty="0">
                <a:solidFill>
                  <a:srgbClr val="2B7589"/>
                </a:solidFill>
              </a:rPr>
              <a:t> </a:t>
            </a:r>
            <a:endParaRPr lang="cs-CZ" sz="2500" i="1" dirty="0" smtClean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sz="2500" b="1" dirty="0" smtClean="0"/>
              <a:t>24510 $</a:t>
            </a:r>
            <a:r>
              <a:rPr lang="cs-CZ" sz="2500" b="1" dirty="0" err="1" smtClean="0"/>
              <a:t>a</a:t>
            </a:r>
            <a:r>
              <a:rPr lang="cs-CZ" sz="2500" dirty="0" err="1" smtClean="0"/>
              <a:t>Hadi</a:t>
            </a:r>
            <a:r>
              <a:rPr lang="cs-CZ" sz="2500" dirty="0" smtClean="0"/>
              <a:t> </a:t>
            </a:r>
            <a:r>
              <a:rPr lang="cs-CZ" sz="2500" dirty="0"/>
              <a:t>v oblecích, aneb, Psychopat jde do práce /</a:t>
            </a:r>
            <a:r>
              <a:rPr lang="cs-CZ" sz="2500" b="1" dirty="0"/>
              <a:t>$</a:t>
            </a:r>
            <a:r>
              <a:rPr lang="cs-CZ" sz="2500" b="1" dirty="0" err="1"/>
              <a:t>c</a:t>
            </a:r>
            <a:r>
              <a:rPr lang="cs-CZ" sz="2500" dirty="0" err="1"/>
              <a:t>Paul</a:t>
            </a:r>
            <a:r>
              <a:rPr lang="cs-CZ" sz="2500" dirty="0"/>
              <a:t> </a:t>
            </a:r>
            <a:r>
              <a:rPr lang="cs-CZ" sz="2500" dirty="0" err="1"/>
              <a:t>Babiak</a:t>
            </a:r>
            <a:r>
              <a:rPr lang="cs-CZ" sz="2500" dirty="0"/>
              <a:t>, Robert D. </a:t>
            </a:r>
            <a:r>
              <a:rPr lang="cs-CZ" sz="2500" dirty="0" err="1"/>
              <a:t>Hare</a:t>
            </a:r>
            <a:r>
              <a:rPr lang="cs-CZ" sz="2500" dirty="0"/>
              <a:t> ; z </a:t>
            </a:r>
            <a:r>
              <a:rPr lang="cs-CZ" sz="2500" dirty="0" smtClean="0"/>
              <a:t>anglického </a:t>
            </a:r>
            <a:r>
              <a:rPr lang="cs-CZ" sz="2500" dirty="0"/>
              <a:t>originálu </a:t>
            </a:r>
            <a:r>
              <a:rPr lang="cs-CZ" sz="2500" dirty="0" err="1" smtClean="0"/>
              <a:t>Snakes</a:t>
            </a:r>
            <a:r>
              <a:rPr lang="cs-CZ" sz="2500" dirty="0" smtClean="0"/>
              <a:t> in </a:t>
            </a:r>
            <a:r>
              <a:rPr lang="cs-CZ" sz="2500" dirty="0" err="1" smtClean="0"/>
              <a:t>suits</a:t>
            </a:r>
            <a:r>
              <a:rPr lang="cs-CZ" sz="2500" dirty="0" smtClean="0"/>
              <a:t> </a:t>
            </a:r>
            <a:r>
              <a:rPr lang="cs-CZ" sz="2500" dirty="0"/>
              <a:t>přeložila Zuzana </a:t>
            </a:r>
            <a:r>
              <a:rPr lang="cs-CZ" sz="2500" dirty="0" err="1" smtClean="0"/>
              <a:t>Gabajová</a:t>
            </a:r>
            <a:endParaRPr lang="cs-CZ" sz="2500" dirty="0" smtClean="0"/>
          </a:p>
          <a:p>
            <a:pPr>
              <a:buNone/>
            </a:pPr>
            <a:r>
              <a:rPr lang="cs-CZ" sz="2500" i="1" dirty="0">
                <a:solidFill>
                  <a:srgbClr val="2B7589"/>
                </a:solidFill>
              </a:rPr>
              <a:t>ilustrátorka v tiráži, má významný podíl na obsahu</a:t>
            </a:r>
            <a:endParaRPr lang="cs-CZ" sz="2500" b="1" dirty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sz="2500" b="1" dirty="0"/>
              <a:t>24510 $</a:t>
            </a:r>
            <a:r>
              <a:rPr lang="cs-CZ" sz="2500" b="1" dirty="0" err="1"/>
              <a:t>a</a:t>
            </a:r>
            <a:r>
              <a:rPr lang="cs-CZ" sz="2500" dirty="0" err="1"/>
              <a:t>Já</a:t>
            </a:r>
            <a:r>
              <a:rPr lang="cs-CZ" sz="2500" dirty="0"/>
              <a:t> </a:t>
            </a:r>
            <a:r>
              <a:rPr lang="cs-CZ" sz="2500" dirty="0" err="1"/>
              <a:t>Baryk</a:t>
            </a:r>
            <a:r>
              <a:rPr lang="cs-CZ" sz="2500" dirty="0"/>
              <a:t> /</a:t>
            </a:r>
            <a:r>
              <a:rPr lang="cs-CZ" sz="2500" b="1" dirty="0"/>
              <a:t>$</a:t>
            </a:r>
            <a:r>
              <a:rPr lang="cs-CZ" sz="2500" b="1" dirty="0" err="1"/>
              <a:t>c</a:t>
            </a:r>
            <a:r>
              <a:rPr lang="cs-CZ" sz="2500" dirty="0" err="1"/>
              <a:t>František</a:t>
            </a:r>
            <a:r>
              <a:rPr lang="cs-CZ" sz="2500" dirty="0"/>
              <a:t> Nepil ; ilustrovala Helena </a:t>
            </a:r>
            <a:r>
              <a:rPr lang="cs-CZ" sz="2500" dirty="0" smtClean="0"/>
              <a:t>Zmatlíková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500" i="1" dirty="0" smtClean="0">
                <a:solidFill>
                  <a:srgbClr val="2B7589"/>
                </a:solidFill>
              </a:rPr>
              <a:t>autor neuveden v provedení, tisková chyba v podnázvu</a:t>
            </a:r>
            <a:endParaRPr lang="cs-CZ" sz="2000" b="1" dirty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sz="2500" b="1" dirty="0" smtClean="0"/>
              <a:t>24514 $</a:t>
            </a:r>
            <a:r>
              <a:rPr lang="cs-CZ" sz="2500" b="1" dirty="0" err="1" smtClean="0"/>
              <a:t>a</a:t>
            </a:r>
            <a:r>
              <a:rPr lang="cs-CZ" sz="2500" dirty="0" err="1" smtClean="0"/>
              <a:t>Die</a:t>
            </a:r>
            <a:r>
              <a:rPr lang="cs-CZ" sz="2500" dirty="0" smtClean="0"/>
              <a:t> </a:t>
            </a:r>
            <a:r>
              <a:rPr lang="cs-CZ" sz="2500" dirty="0" err="1"/>
              <a:t>Schule</a:t>
            </a:r>
            <a:r>
              <a:rPr lang="cs-CZ" sz="2500" dirty="0"/>
              <a:t> der </a:t>
            </a:r>
            <a:r>
              <a:rPr lang="cs-CZ" sz="2500" dirty="0" err="1"/>
              <a:t>Frauen</a:t>
            </a:r>
            <a:r>
              <a:rPr lang="cs-CZ" sz="2500" dirty="0"/>
              <a:t> :</a:t>
            </a:r>
            <a:r>
              <a:rPr lang="cs-CZ" sz="2500" b="1" dirty="0"/>
              <a:t>$</a:t>
            </a:r>
            <a:r>
              <a:rPr lang="cs-CZ" sz="2500" b="1" dirty="0" err="1"/>
              <a:t>b</a:t>
            </a:r>
            <a:r>
              <a:rPr lang="cs-CZ" sz="2500" dirty="0" err="1"/>
              <a:t>Luftspiel</a:t>
            </a:r>
            <a:r>
              <a:rPr lang="cs-CZ" sz="2500" dirty="0"/>
              <a:t> in </a:t>
            </a:r>
            <a:r>
              <a:rPr lang="cs-CZ" sz="2500" dirty="0" err="1"/>
              <a:t>fünf</a:t>
            </a:r>
            <a:r>
              <a:rPr lang="cs-CZ" sz="2500" dirty="0"/>
              <a:t> </a:t>
            </a:r>
            <a:r>
              <a:rPr lang="cs-CZ" sz="2500" dirty="0" err="1"/>
              <a:t>Aufzügen</a:t>
            </a:r>
            <a:r>
              <a:rPr lang="cs-CZ" sz="2500" dirty="0"/>
              <a:t> </a:t>
            </a:r>
            <a:r>
              <a:rPr lang="cs-CZ" sz="2500" dirty="0" smtClean="0"/>
              <a:t>/ </a:t>
            </a:r>
            <a:r>
              <a:rPr lang="cs-CZ" sz="2500" b="1" dirty="0" smtClean="0"/>
              <a:t>$</a:t>
            </a:r>
            <a:r>
              <a:rPr lang="cs-CZ" sz="2500" b="1" dirty="0"/>
              <a:t>c</a:t>
            </a:r>
            <a:r>
              <a:rPr lang="cs-CZ" sz="2500" dirty="0"/>
              <a:t>[</a:t>
            </a:r>
            <a:r>
              <a:rPr lang="cs-CZ" sz="2500" dirty="0" err="1"/>
              <a:t>Molière</a:t>
            </a:r>
            <a:r>
              <a:rPr lang="cs-CZ" sz="2500" dirty="0" smtClean="0"/>
              <a:t>]</a:t>
            </a:r>
          </a:p>
          <a:p>
            <a:pPr>
              <a:buNone/>
            </a:pPr>
            <a:r>
              <a:rPr lang="cs-CZ" sz="2000" dirty="0" smtClean="0"/>
              <a:t>500  $</a:t>
            </a:r>
            <a:r>
              <a:rPr lang="cs-CZ" sz="2000" dirty="0" err="1" smtClean="0"/>
              <a:t>aSprávný</a:t>
            </a:r>
            <a:r>
              <a:rPr lang="cs-CZ" sz="2000" dirty="0" smtClean="0"/>
              <a:t> podnázev je: </a:t>
            </a:r>
            <a:r>
              <a:rPr lang="cs-CZ" sz="2000" dirty="0" err="1" smtClean="0"/>
              <a:t>Lustspiel</a:t>
            </a:r>
            <a:r>
              <a:rPr lang="cs-CZ" sz="2000" dirty="0" smtClean="0"/>
              <a:t> </a:t>
            </a:r>
            <a:r>
              <a:rPr lang="cs-CZ" sz="2000" dirty="0"/>
              <a:t>in </a:t>
            </a:r>
            <a:r>
              <a:rPr lang="cs-CZ" sz="2000" dirty="0" err="1"/>
              <a:t>fünf</a:t>
            </a:r>
            <a:r>
              <a:rPr lang="cs-CZ" sz="2000" dirty="0"/>
              <a:t> </a:t>
            </a:r>
            <a:r>
              <a:rPr lang="cs-CZ" sz="2000" dirty="0" err="1"/>
              <a:t>Aufzügen</a:t>
            </a:r>
            <a:r>
              <a:rPr lang="cs-CZ" sz="2000" dirty="0"/>
              <a:t> </a:t>
            </a:r>
          </a:p>
          <a:p>
            <a:pPr>
              <a:buNone/>
            </a:pPr>
            <a:r>
              <a:rPr lang="cs-CZ" sz="2500" i="1" dirty="0" smtClean="0">
                <a:solidFill>
                  <a:srgbClr val="2B7589"/>
                </a:solidFill>
              </a:rPr>
              <a:t>chybně vytištěný název na </a:t>
            </a:r>
            <a:r>
              <a:rPr lang="cs-CZ" sz="2500" i="1" dirty="0" err="1" smtClean="0">
                <a:solidFill>
                  <a:srgbClr val="2B7589"/>
                </a:solidFill>
              </a:rPr>
              <a:t>tit</a:t>
            </a:r>
            <a:r>
              <a:rPr lang="cs-CZ" sz="2500" i="1" dirty="0" smtClean="0">
                <a:solidFill>
                  <a:srgbClr val="2B7589"/>
                </a:solidFill>
              </a:rPr>
              <a:t>. </a:t>
            </a:r>
            <a:r>
              <a:rPr lang="cs-CZ" sz="2500" i="1" dirty="0">
                <a:solidFill>
                  <a:srgbClr val="2B7589"/>
                </a:solidFill>
              </a:rPr>
              <a:t>s</a:t>
            </a:r>
            <a:r>
              <a:rPr lang="cs-CZ" sz="2500" i="1" dirty="0" smtClean="0">
                <a:solidFill>
                  <a:srgbClr val="2B7589"/>
                </a:solidFill>
              </a:rPr>
              <a:t>., rodový vztah </a:t>
            </a:r>
            <a:endParaRPr lang="cs-CZ" sz="2500" i="1" dirty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sz="2500" b="1" dirty="0"/>
              <a:t>24510 $</a:t>
            </a:r>
            <a:r>
              <a:rPr lang="cs-CZ" sz="2500" b="1" dirty="0" err="1"/>
              <a:t>a</a:t>
            </a:r>
            <a:r>
              <a:rPr lang="cs-CZ" sz="2500" dirty="0" err="1"/>
              <a:t>Makroekonimika</a:t>
            </a:r>
            <a:r>
              <a:rPr lang="cs-CZ" sz="2500" dirty="0"/>
              <a:t> :</a:t>
            </a:r>
            <a:r>
              <a:rPr lang="cs-CZ" sz="2500" b="1" dirty="0"/>
              <a:t>$</a:t>
            </a:r>
            <a:r>
              <a:rPr lang="cs-CZ" sz="2500" b="1" dirty="0" err="1"/>
              <a:t>b</a:t>
            </a:r>
            <a:r>
              <a:rPr lang="cs-CZ" sz="2500" dirty="0" err="1"/>
              <a:t>studijní</a:t>
            </a:r>
            <a:r>
              <a:rPr lang="cs-CZ" sz="2500" dirty="0"/>
              <a:t> </a:t>
            </a:r>
            <a:r>
              <a:rPr lang="cs-CZ" sz="2500" dirty="0" smtClean="0"/>
              <a:t>texty /</a:t>
            </a:r>
            <a:r>
              <a:rPr lang="cs-CZ" sz="2500" b="1" dirty="0" smtClean="0"/>
              <a:t>$</a:t>
            </a:r>
            <a:r>
              <a:rPr lang="cs-CZ" sz="2500" b="1" dirty="0" err="1" smtClean="0"/>
              <a:t>c</a:t>
            </a:r>
            <a:r>
              <a:rPr lang="cs-CZ" sz="2500" dirty="0" err="1" smtClean="0"/>
              <a:t>zpracoval</a:t>
            </a:r>
            <a:r>
              <a:rPr lang="cs-CZ" sz="2500" dirty="0" smtClean="0"/>
              <a:t> Jaroslav Novák ml.</a:t>
            </a:r>
            <a:endParaRPr lang="cs-CZ" sz="2500" dirty="0"/>
          </a:p>
          <a:p>
            <a:pPr marL="457200" indent="-457200">
              <a:buAutoNum type="arabicPlain" startAt="2461"/>
            </a:pPr>
            <a:r>
              <a:rPr lang="cs-CZ" sz="2000" dirty="0" smtClean="0"/>
              <a:t>$</a:t>
            </a:r>
            <a:r>
              <a:rPr lang="cs-CZ" sz="2000" dirty="0" err="1"/>
              <a:t>iSprávný</a:t>
            </a:r>
            <a:r>
              <a:rPr lang="cs-CZ" sz="2000" dirty="0"/>
              <a:t> </a:t>
            </a:r>
            <a:r>
              <a:rPr lang="cs-CZ" sz="2000" dirty="0" smtClean="0"/>
              <a:t>název:$</a:t>
            </a:r>
            <a:r>
              <a:rPr lang="cs-CZ" sz="2000" dirty="0" err="1" smtClean="0"/>
              <a:t>aMakroekonomika</a:t>
            </a:r>
            <a:endParaRPr lang="cs-CZ" sz="2000" dirty="0" smtClean="0"/>
          </a:p>
          <a:p>
            <a:pPr marL="0" indent="0">
              <a:buNone/>
            </a:pPr>
            <a:r>
              <a:rPr lang="cs-CZ" sz="2500" i="1" dirty="0" smtClean="0">
                <a:solidFill>
                  <a:srgbClr val="2B7589"/>
                </a:solidFill>
              </a:rPr>
              <a:t>svazky s vlastními názvy</a:t>
            </a:r>
            <a:endParaRPr lang="cs-CZ" sz="2500" dirty="0"/>
          </a:p>
          <a:p>
            <a:pPr>
              <a:buNone/>
            </a:pPr>
            <a:r>
              <a:rPr lang="cs-CZ" sz="2500" b="1" dirty="0" smtClean="0"/>
              <a:t>24510 $</a:t>
            </a:r>
            <a:r>
              <a:rPr lang="cs-CZ" sz="2500" b="1" dirty="0" err="1" smtClean="0"/>
              <a:t>a</a:t>
            </a:r>
            <a:r>
              <a:rPr lang="cs-CZ" sz="2500" dirty="0" err="1" smtClean="0"/>
              <a:t>Mládí</a:t>
            </a:r>
            <a:r>
              <a:rPr lang="cs-CZ" sz="2500" dirty="0" smtClean="0"/>
              <a:t> </a:t>
            </a:r>
            <a:r>
              <a:rPr lang="cs-CZ" sz="2500" dirty="0"/>
              <a:t>v </a:t>
            </a:r>
            <a:r>
              <a:rPr lang="cs-CZ" sz="2500" dirty="0" smtClean="0"/>
              <a:t>hajzlu</a:t>
            </a:r>
            <a:r>
              <a:rPr lang="cs-CZ" sz="2500" b="1" dirty="0" smtClean="0"/>
              <a:t>.$</a:t>
            </a:r>
            <a:r>
              <a:rPr lang="cs-CZ" sz="2500" b="1" dirty="0" err="1" smtClean="0"/>
              <a:t>n</a:t>
            </a:r>
            <a:r>
              <a:rPr lang="cs-CZ" sz="2500" dirty="0" err="1" smtClean="0"/>
              <a:t>Kniha</a:t>
            </a:r>
            <a:r>
              <a:rPr lang="cs-CZ" sz="2500" dirty="0" smtClean="0"/>
              <a:t> </a:t>
            </a:r>
            <a:r>
              <a:rPr lang="cs-CZ" sz="2500" dirty="0"/>
              <a:t>třetí</a:t>
            </a:r>
            <a:r>
              <a:rPr lang="cs-CZ" sz="2500" b="1" dirty="0" smtClean="0"/>
              <a:t>,$</a:t>
            </a:r>
            <a:r>
              <a:rPr lang="cs-CZ" sz="2500" b="1" dirty="0" err="1" smtClean="0"/>
              <a:t>p</a:t>
            </a:r>
            <a:r>
              <a:rPr lang="cs-CZ" sz="2500" dirty="0" err="1" smtClean="0"/>
              <a:t>Mladík</a:t>
            </a:r>
            <a:r>
              <a:rPr lang="cs-CZ" sz="2500" dirty="0" smtClean="0"/>
              <a:t> </a:t>
            </a:r>
            <a:r>
              <a:rPr lang="cs-CZ" sz="2500" dirty="0"/>
              <a:t>v </a:t>
            </a:r>
            <a:r>
              <a:rPr lang="cs-CZ" sz="2500" dirty="0" smtClean="0"/>
              <a:t>exilu</a:t>
            </a:r>
          </a:p>
          <a:p>
            <a:pPr>
              <a:buNone/>
            </a:pPr>
            <a:r>
              <a:rPr lang="cs-CZ" sz="2500" i="1" dirty="0" smtClean="0"/>
              <a:t>ale:</a:t>
            </a:r>
          </a:p>
          <a:p>
            <a:pPr>
              <a:buNone/>
            </a:pPr>
            <a:r>
              <a:rPr lang="cs-CZ" sz="2500" b="1" dirty="0" smtClean="0"/>
              <a:t>24510 $a</a:t>
            </a:r>
            <a:r>
              <a:rPr lang="pl-PL" sz="2500" dirty="0" smtClean="0"/>
              <a:t>Blázen </a:t>
            </a:r>
            <a:r>
              <a:rPr lang="pl-PL" sz="2500" dirty="0"/>
              <a:t>do koní</a:t>
            </a:r>
            <a:r>
              <a:rPr lang="pl-PL" sz="2500" b="1" dirty="0" smtClean="0"/>
              <a:t>.$p</a:t>
            </a:r>
            <a:r>
              <a:rPr lang="pl-PL" sz="2500" dirty="0" smtClean="0"/>
              <a:t>Zpátky </a:t>
            </a:r>
            <a:r>
              <a:rPr lang="pl-PL" sz="2500" dirty="0"/>
              <a:t>do </a:t>
            </a:r>
            <a:r>
              <a:rPr lang="pl-PL" sz="2500" dirty="0" smtClean="0"/>
              <a:t>sedla</a:t>
            </a:r>
          </a:p>
          <a:p>
            <a:pPr>
              <a:buNone/>
            </a:pPr>
            <a:r>
              <a:rPr lang="pl-PL" sz="2000" dirty="0" smtClean="0"/>
              <a:t>500  $aOznačení svazku na hřbetu: 5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cs-CZ" dirty="0" smtClean="0"/>
              <a:t>Oblast údajů o vydání</a:t>
            </a:r>
            <a:br>
              <a:rPr lang="cs-CZ" dirty="0" smtClean="0"/>
            </a:br>
            <a:r>
              <a:rPr lang="cs-CZ" sz="3600" dirty="0" smtClean="0"/>
              <a:t>MARC 21/pole 250/opakovatelné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r>
              <a:rPr lang="cs-CZ" sz="3400" b="1" dirty="0" smtClean="0"/>
              <a:t>Povinný údaj </a:t>
            </a:r>
            <a:r>
              <a:rPr lang="cs-CZ" sz="3400" dirty="0" smtClean="0"/>
              <a:t>v MZ, je-li  v provedení uvedeno</a:t>
            </a:r>
          </a:p>
          <a:p>
            <a:r>
              <a:rPr lang="cs-CZ" sz="3400" dirty="0" smtClean="0"/>
              <a:t>primárně se údaje o vydání přebírají ze stejného pramene jako hlavní název</a:t>
            </a:r>
          </a:p>
          <a:p>
            <a:r>
              <a:rPr lang="cs-CZ" sz="3400" dirty="0" smtClean="0">
                <a:solidFill>
                  <a:srgbClr val="C00000"/>
                </a:solidFill>
              </a:rPr>
              <a:t>Preferované prameny popisu – pořadí</a:t>
            </a:r>
            <a:r>
              <a:rPr lang="cs-CZ" sz="3400" dirty="0" smtClean="0"/>
              <a:t>: titulní stránka, obálka, hlavička, rub titulní stránky a tiráž </a:t>
            </a:r>
          </a:p>
          <a:p>
            <a:r>
              <a:rPr lang="cs-CZ" sz="3400" dirty="0" smtClean="0"/>
              <a:t>opakovatelné: 1) na preferovaném prameni popisu mohou být 2 různé údaje, 2) např. smíšené dokumenty nebo doprovodný materiál a vždy s </a:t>
            </a:r>
            <a:r>
              <a:rPr lang="cs-CZ" sz="3400" dirty="0" err="1" smtClean="0"/>
              <a:t>podpolem</a:t>
            </a:r>
            <a:r>
              <a:rPr lang="cs-CZ" sz="3400" dirty="0" smtClean="0"/>
              <a:t> $3</a:t>
            </a:r>
          </a:p>
          <a:p>
            <a:r>
              <a:rPr lang="cs-CZ" sz="3400" dirty="0" smtClean="0"/>
              <a:t>zápis přesně podle pramene popisu - slova se </a:t>
            </a:r>
            <a:r>
              <a:rPr lang="cs-CZ" sz="3400" dirty="0" smtClean="0">
                <a:solidFill>
                  <a:srgbClr val="C00000"/>
                </a:solidFill>
              </a:rPr>
              <a:t>nezkracují</a:t>
            </a:r>
            <a:r>
              <a:rPr lang="cs-CZ" sz="3400" dirty="0" smtClean="0"/>
              <a:t>, slovní číslovky se </a:t>
            </a:r>
            <a:r>
              <a:rPr lang="cs-CZ" sz="3400" dirty="0" smtClean="0">
                <a:solidFill>
                  <a:srgbClr val="C00000"/>
                </a:solidFill>
              </a:rPr>
              <a:t>nepřevádějí</a:t>
            </a:r>
            <a:r>
              <a:rPr lang="cs-CZ" sz="3400" dirty="0" smtClean="0"/>
              <a:t> na číslice, označení vyjádřené </a:t>
            </a:r>
            <a:r>
              <a:rPr lang="cs-CZ" sz="3400" dirty="0" smtClean="0">
                <a:solidFill>
                  <a:srgbClr val="C00000"/>
                </a:solidFill>
              </a:rPr>
              <a:t>jinými znaky </a:t>
            </a:r>
            <a:r>
              <a:rPr lang="cs-CZ" sz="3400" dirty="0" smtClean="0"/>
              <a:t>se zapíše také přesně; </a:t>
            </a:r>
            <a:r>
              <a:rPr lang="cs-CZ" sz="3400" dirty="0" smtClean="0">
                <a:solidFill>
                  <a:srgbClr val="C00000"/>
                </a:solidFill>
              </a:rPr>
              <a:t>chybný údaj </a:t>
            </a:r>
            <a:r>
              <a:rPr lang="cs-CZ" sz="3400" dirty="0" smtClean="0"/>
              <a:t>o vydání se zapíše přesně tak a správný údaj do poznámky, nikoli do hranaté závorky jako oprava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250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doplňkové označení </a:t>
            </a:r>
            <a:r>
              <a:rPr lang="cs-CZ" dirty="0" smtClean="0"/>
              <a:t>vydání - první slovo tohoto doplňku začíná </a:t>
            </a:r>
            <a:r>
              <a:rPr lang="cs-CZ" dirty="0" smtClean="0">
                <a:solidFill>
                  <a:srgbClr val="C00000"/>
                </a:solidFill>
              </a:rPr>
              <a:t>malým písmenem</a:t>
            </a:r>
          </a:p>
          <a:p>
            <a:r>
              <a:rPr lang="cs-CZ" dirty="0" smtClean="0"/>
              <a:t>provedení se skládá z více částí - zapisuje se jen údaj o vydání, který se týká souboru jako celku</a:t>
            </a:r>
          </a:p>
          <a:p>
            <a:r>
              <a:rPr lang="cs-CZ" dirty="0" smtClean="0"/>
              <a:t>dotisk není samostatné vydání, lze poznámka</a:t>
            </a:r>
          </a:p>
          <a:p>
            <a:r>
              <a:rPr lang="cs-CZ" dirty="0" smtClean="0"/>
              <a:t>údaje ve více jazycích a/nebo písmech - primárně údaj v jazyce hlavního názvu, jinak první v pořadí</a:t>
            </a:r>
          </a:p>
          <a:p>
            <a:r>
              <a:rPr lang="cs-CZ" dirty="0" smtClean="0"/>
              <a:t>číselné/grafické označení vydání </a:t>
            </a:r>
            <a:r>
              <a:rPr lang="cs-CZ" dirty="0" smtClean="0">
                <a:solidFill>
                  <a:srgbClr val="C00000"/>
                </a:solidFill>
              </a:rPr>
              <a:t>bez uvedeného slovního výrazu</a:t>
            </a:r>
            <a:r>
              <a:rPr lang="cs-CZ" dirty="0" smtClean="0"/>
              <a:t> - výraz doplníme do []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836712"/>
            <a:ext cx="7931224" cy="561662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i="1" dirty="0" smtClean="0">
                <a:solidFill>
                  <a:srgbClr val="2B7589"/>
                </a:solidFill>
              </a:rPr>
              <a:t> římská číslice</a:t>
            </a:r>
          </a:p>
          <a:p>
            <a:pPr>
              <a:buNone/>
            </a:pPr>
            <a:r>
              <a:rPr lang="cs-CZ" b="1" dirty="0" smtClean="0"/>
              <a:t>250 $</a:t>
            </a:r>
            <a:r>
              <a:rPr lang="cs-CZ" b="1" dirty="0" err="1" smtClean="0"/>
              <a:t>a</a:t>
            </a:r>
            <a:r>
              <a:rPr lang="cs-CZ" dirty="0" err="1" smtClean="0"/>
              <a:t>Vydání</a:t>
            </a:r>
            <a:r>
              <a:rPr lang="cs-CZ" dirty="0" smtClean="0"/>
              <a:t> I.</a:t>
            </a:r>
          </a:p>
          <a:p>
            <a:pPr>
              <a:buNone/>
            </a:pPr>
            <a:r>
              <a:rPr lang="cs-CZ" dirty="0" smtClean="0"/>
              <a:t> </a:t>
            </a:r>
            <a:r>
              <a:rPr lang="cs-CZ" i="1" dirty="0" smtClean="0">
                <a:solidFill>
                  <a:srgbClr val="2B7589"/>
                </a:solidFill>
              </a:rPr>
              <a:t>slovní označení + doplňkové </a:t>
            </a:r>
            <a:r>
              <a:rPr lang="cs-CZ" sz="2600" i="1" dirty="0" smtClean="0">
                <a:solidFill>
                  <a:srgbClr val="2B7589"/>
                </a:solidFill>
              </a:rPr>
              <a:t>(malé písmeno)</a:t>
            </a:r>
          </a:p>
          <a:p>
            <a:pPr>
              <a:buNone/>
            </a:pPr>
            <a:r>
              <a:rPr lang="cs-CZ" b="1" dirty="0" smtClean="0"/>
              <a:t>250 $</a:t>
            </a:r>
            <a:r>
              <a:rPr lang="cs-CZ" b="1" dirty="0" err="1" smtClean="0"/>
              <a:t>a</a:t>
            </a:r>
            <a:r>
              <a:rPr lang="cs-CZ" dirty="0" err="1" smtClean="0"/>
              <a:t>Vydání</a:t>
            </a:r>
            <a:r>
              <a:rPr lang="cs-CZ" dirty="0" smtClean="0"/>
              <a:t> sedmé, v tomto překladu druhé</a:t>
            </a:r>
          </a:p>
          <a:p>
            <a:pPr>
              <a:buNone/>
            </a:pPr>
            <a:r>
              <a:rPr lang="cs-CZ" dirty="0" smtClean="0"/>
              <a:t> </a:t>
            </a:r>
            <a:r>
              <a:rPr lang="cs-CZ" i="1" dirty="0" smtClean="0">
                <a:solidFill>
                  <a:srgbClr val="2B7589"/>
                </a:solidFill>
              </a:rPr>
              <a:t>nic nezkracujeme, nedoplňujeme čárku</a:t>
            </a:r>
            <a:endParaRPr lang="cs-CZ" dirty="0" smtClean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b="1" dirty="0" smtClean="0"/>
              <a:t>250 $a</a:t>
            </a:r>
            <a:r>
              <a:rPr lang="cs-CZ" dirty="0" smtClean="0"/>
              <a:t>3. doplněné vydání</a:t>
            </a:r>
          </a:p>
          <a:p>
            <a:pPr>
              <a:buNone/>
            </a:pPr>
            <a:r>
              <a:rPr lang="cs-CZ" dirty="0" smtClean="0"/>
              <a:t> </a:t>
            </a:r>
            <a:r>
              <a:rPr lang="cs-CZ" i="1" dirty="0" smtClean="0">
                <a:solidFill>
                  <a:srgbClr val="2B7589"/>
                </a:solidFill>
              </a:rPr>
              <a:t>souběžný údaj na stejném prameni</a:t>
            </a:r>
            <a:endParaRPr lang="cs-CZ" dirty="0" smtClean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b="1" dirty="0" smtClean="0"/>
              <a:t>250 $</a:t>
            </a:r>
            <a:r>
              <a:rPr lang="cs-CZ" b="1" dirty="0" err="1" smtClean="0"/>
              <a:t>a</a:t>
            </a:r>
            <a:r>
              <a:rPr lang="cs-CZ" dirty="0" err="1" smtClean="0"/>
              <a:t>Canadian</a:t>
            </a:r>
            <a:r>
              <a:rPr lang="cs-CZ" dirty="0" smtClean="0"/>
              <a:t> </a:t>
            </a:r>
            <a:r>
              <a:rPr lang="cs-CZ" dirty="0" err="1" smtClean="0"/>
              <a:t>edition</a:t>
            </a:r>
            <a:r>
              <a:rPr lang="cs-CZ" dirty="0" smtClean="0"/>
              <a:t> </a:t>
            </a:r>
            <a:r>
              <a:rPr lang="cs-CZ" b="1" dirty="0" smtClean="0"/>
              <a:t>=$</a:t>
            </a:r>
            <a:r>
              <a:rPr lang="cs-CZ" b="1" dirty="0" err="1" smtClean="0"/>
              <a:t>b</a:t>
            </a:r>
            <a:r>
              <a:rPr lang="cs-CZ" dirty="0" err="1" smtClean="0"/>
              <a:t>Édition</a:t>
            </a:r>
            <a:r>
              <a:rPr lang="cs-CZ" dirty="0" smtClean="0"/>
              <a:t> </a:t>
            </a:r>
            <a:r>
              <a:rPr lang="cs-CZ" dirty="0" err="1" smtClean="0"/>
              <a:t>canadienne</a:t>
            </a:r>
            <a:endParaRPr lang="cs-CZ" dirty="0" smtClean="0"/>
          </a:p>
          <a:p>
            <a:pPr>
              <a:buNone/>
            </a:pPr>
            <a:r>
              <a:rPr lang="cs-CZ" i="1" dirty="0" smtClean="0">
                <a:solidFill>
                  <a:srgbClr val="2B7589"/>
                </a:solidFill>
              </a:rPr>
              <a:t>označení symboly</a:t>
            </a:r>
            <a:endParaRPr lang="cs-CZ" dirty="0" smtClean="0">
              <a:solidFill>
                <a:srgbClr val="2B7589"/>
              </a:solidFill>
            </a:endParaRPr>
          </a:p>
          <a:p>
            <a:pPr marL="514350" indent="-514350">
              <a:buAutoNum type="arabicPlain" startAt="250"/>
            </a:pPr>
            <a:r>
              <a:rPr lang="cs-CZ" b="1" dirty="0" smtClean="0"/>
              <a:t>$a</a:t>
            </a:r>
            <a:r>
              <a:rPr lang="cs-CZ" dirty="0" smtClean="0"/>
              <a:t>*** </a:t>
            </a:r>
            <a:r>
              <a:rPr lang="cs-CZ" dirty="0" err="1" smtClean="0"/>
              <a:t>edition</a:t>
            </a:r>
            <a:endParaRPr lang="cs-CZ" dirty="0" smtClean="0"/>
          </a:p>
          <a:p>
            <a:pPr>
              <a:buNone/>
            </a:pPr>
            <a:r>
              <a:rPr lang="cs-CZ" i="1" dirty="0">
                <a:solidFill>
                  <a:srgbClr val="2B7589"/>
                </a:solidFill>
              </a:rPr>
              <a:t>toto je také údaj o vydání</a:t>
            </a:r>
            <a:endParaRPr lang="cs-CZ" dirty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b="1" dirty="0"/>
              <a:t>250   $</a:t>
            </a:r>
            <a:r>
              <a:rPr lang="cs-CZ" b="1" dirty="0" err="1"/>
              <a:t>a</a:t>
            </a:r>
            <a:r>
              <a:rPr lang="cs-CZ" dirty="0" err="1"/>
              <a:t>Verze</a:t>
            </a:r>
            <a:r>
              <a:rPr lang="cs-CZ" dirty="0"/>
              <a:t> </a:t>
            </a:r>
            <a:r>
              <a:rPr lang="cs-CZ" dirty="0" smtClean="0"/>
              <a:t>2.0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620688"/>
            <a:ext cx="8003232" cy="583264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i="1" dirty="0" smtClean="0">
                <a:solidFill>
                  <a:srgbClr val="2B7589"/>
                </a:solidFill>
              </a:rPr>
              <a:t>chybný údaj</a:t>
            </a:r>
          </a:p>
          <a:p>
            <a:pPr>
              <a:buNone/>
            </a:pPr>
            <a:r>
              <a:rPr lang="cs-CZ" b="1" dirty="0" smtClean="0"/>
              <a:t>250   $</a:t>
            </a:r>
            <a:r>
              <a:rPr lang="cs-CZ" b="1" dirty="0" err="1" smtClean="0"/>
              <a:t>a</a:t>
            </a:r>
            <a:r>
              <a:rPr lang="cs-CZ" dirty="0" err="1" smtClean="0"/>
              <a:t>Vydání</a:t>
            </a:r>
            <a:r>
              <a:rPr lang="cs-CZ" dirty="0" smtClean="0"/>
              <a:t> 3.</a:t>
            </a:r>
          </a:p>
          <a:p>
            <a:pPr>
              <a:buNone/>
            </a:pPr>
            <a:r>
              <a:rPr lang="cs-CZ" sz="2400" dirty="0" smtClean="0"/>
              <a:t>500   $</a:t>
            </a:r>
            <a:r>
              <a:rPr lang="cs-CZ" sz="2400" dirty="0" err="1" smtClean="0"/>
              <a:t>aOznačení</a:t>
            </a:r>
            <a:r>
              <a:rPr lang="cs-CZ" sz="2400" dirty="0" smtClean="0"/>
              <a:t> vydání je chybné, správně je: Vydání 4. </a:t>
            </a:r>
          </a:p>
          <a:p>
            <a:pPr>
              <a:buNone/>
            </a:pPr>
            <a:r>
              <a:rPr lang="cs-CZ" dirty="0" smtClean="0"/>
              <a:t> </a:t>
            </a:r>
            <a:r>
              <a:rPr lang="cs-CZ" i="1" dirty="0">
                <a:solidFill>
                  <a:srgbClr val="2B7589"/>
                </a:solidFill>
              </a:rPr>
              <a:t>zkratka uvedena na prameni popisu</a:t>
            </a:r>
            <a:endParaRPr lang="cs-CZ" dirty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b="1" dirty="0"/>
              <a:t>250   $a</a:t>
            </a:r>
            <a:r>
              <a:rPr lang="cs-CZ" dirty="0"/>
              <a:t>6th </a:t>
            </a:r>
            <a:r>
              <a:rPr lang="cs-CZ" dirty="0" err="1"/>
              <a:t>ed</a:t>
            </a:r>
            <a:r>
              <a:rPr lang="cs-CZ" dirty="0"/>
              <a:t>.</a:t>
            </a:r>
          </a:p>
          <a:p>
            <a:pPr>
              <a:buNone/>
            </a:pPr>
            <a:r>
              <a:rPr lang="cs-CZ" i="1" dirty="0" smtClean="0">
                <a:solidFill>
                  <a:srgbClr val="2B7589"/>
                </a:solidFill>
              </a:rPr>
              <a:t>číslovku zapíšeme přesně</a:t>
            </a:r>
            <a:endParaRPr lang="cs-CZ" dirty="0" smtClean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b="1" dirty="0" smtClean="0"/>
              <a:t>250   $a</a:t>
            </a:r>
            <a:r>
              <a:rPr lang="cs-CZ" dirty="0" smtClean="0"/>
              <a:t>2nd </a:t>
            </a:r>
            <a:r>
              <a:rPr lang="cs-CZ" dirty="0" err="1" smtClean="0"/>
              <a:t>edition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 </a:t>
            </a:r>
            <a:r>
              <a:rPr lang="cs-CZ" dirty="0" smtClean="0">
                <a:solidFill>
                  <a:srgbClr val="2B7589"/>
                </a:solidFill>
              </a:rPr>
              <a:t> </a:t>
            </a:r>
            <a:r>
              <a:rPr lang="cs-CZ" i="1" dirty="0" smtClean="0">
                <a:solidFill>
                  <a:srgbClr val="2B7589"/>
                </a:solidFill>
              </a:rPr>
              <a:t>číselný údaj upřesněn slovním doplňkem</a:t>
            </a:r>
            <a:endParaRPr lang="cs-CZ" dirty="0" smtClean="0">
              <a:solidFill>
                <a:srgbClr val="2B7589"/>
              </a:solidFill>
            </a:endParaRPr>
          </a:p>
          <a:p>
            <a:pPr marL="514350" indent="-514350">
              <a:buAutoNum type="arabicPlain" startAt="250"/>
            </a:pPr>
            <a:r>
              <a:rPr lang="cs-CZ" b="1" dirty="0" smtClean="0"/>
              <a:t>  $a</a:t>
            </a:r>
            <a:r>
              <a:rPr lang="cs-CZ" dirty="0" smtClean="0"/>
              <a:t>[Verze] 1.1</a:t>
            </a:r>
          </a:p>
          <a:p>
            <a:pPr marL="0" indent="0">
              <a:buNone/>
            </a:pPr>
            <a:r>
              <a:rPr lang="cs-CZ" i="1" dirty="0" smtClean="0">
                <a:solidFill>
                  <a:srgbClr val="2B7589"/>
                </a:solidFill>
              </a:rPr>
              <a:t>dva údaje na titulní stránce</a:t>
            </a:r>
          </a:p>
          <a:p>
            <a:pPr marL="514350" indent="-514350">
              <a:buAutoNum type="arabicPlain" startAt="250"/>
            </a:pPr>
            <a:r>
              <a:rPr lang="cs-CZ" dirty="0" smtClean="0"/>
              <a:t>  $a Second </a:t>
            </a:r>
            <a:r>
              <a:rPr lang="cs-CZ" dirty="0" err="1" smtClean="0"/>
              <a:t>edition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250  $a International </a:t>
            </a:r>
            <a:r>
              <a:rPr lang="cs-CZ" dirty="0" err="1" smtClean="0"/>
              <a:t>edition</a:t>
            </a:r>
            <a:r>
              <a:rPr lang="cs-CZ" dirty="0" smtClean="0"/>
              <a:t>	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2146250"/>
          </a:xfrm>
          <a:noFill/>
        </p:spPr>
        <p:txBody>
          <a:bodyPr>
            <a:normAutofit fontScale="90000"/>
          </a:bodyPr>
          <a:lstStyle/>
          <a:p>
            <a:r>
              <a:rPr lang="cs-CZ" sz="4200" dirty="0" smtClean="0"/>
              <a:t>Oblast nakladatelských údajů, </a:t>
            </a:r>
            <a:r>
              <a:rPr lang="cs-CZ" sz="4200" dirty="0" err="1" smtClean="0"/>
              <a:t>údajů</a:t>
            </a:r>
            <a:r>
              <a:rPr lang="cs-CZ" sz="4200" dirty="0" smtClean="0"/>
              <a:t> o vytvoření díla a údajů o autorských právech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300" dirty="0" smtClean="0"/>
              <a:t>MARC 21/pole 264/opakovatelné </a:t>
            </a:r>
            <a:r>
              <a:rPr lang="cs-CZ" sz="3300" dirty="0" smtClean="0">
                <a:solidFill>
                  <a:srgbClr val="002060"/>
                </a:solidFill>
              </a:rPr>
              <a:t>– </a:t>
            </a:r>
            <a:r>
              <a:rPr lang="cs-CZ" sz="3300" u="sng" dirty="0" smtClean="0">
                <a:solidFill>
                  <a:srgbClr val="C00000"/>
                </a:solidFill>
              </a:rPr>
              <a:t>vše změna</a:t>
            </a:r>
            <a:endParaRPr lang="cs-CZ" sz="3300" u="sng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492896"/>
            <a:ext cx="8435280" cy="4104456"/>
          </a:xfrm>
        </p:spPr>
        <p:txBody>
          <a:bodyPr>
            <a:noAutofit/>
          </a:bodyPr>
          <a:lstStyle/>
          <a:p>
            <a:r>
              <a:rPr lang="cs-CZ" sz="2500" b="1" dirty="0" smtClean="0"/>
              <a:t>nepublikované zdroje -</a:t>
            </a:r>
            <a:r>
              <a:rPr lang="cs-CZ" sz="2500" dirty="0" smtClean="0"/>
              <a:t> povinný údaj: datum vytvoření díla</a:t>
            </a:r>
          </a:p>
          <a:p>
            <a:r>
              <a:rPr lang="cs-CZ" sz="2500" b="1" dirty="0" smtClean="0"/>
              <a:t>publikované zdroje</a:t>
            </a:r>
            <a:r>
              <a:rPr lang="cs-CZ" sz="2500" dirty="0" smtClean="0"/>
              <a:t> - </a:t>
            </a:r>
            <a:r>
              <a:rPr lang="cs-CZ" sz="2500" b="1" dirty="0" smtClean="0"/>
              <a:t>povinné údaje: </a:t>
            </a:r>
            <a:r>
              <a:rPr lang="cs-CZ" sz="2500" dirty="0" smtClean="0"/>
              <a:t>místo vydání, jméno nakladatele a datum vydání; nejsou-li známy, pak jsou povinné  údaje o distribuci; nejsou-li známy ani údaje o distribuci, jsou povinnými příslušné údaje o výrobě</a:t>
            </a:r>
          </a:p>
          <a:p>
            <a:r>
              <a:rPr lang="cs-CZ" sz="2500" b="1" dirty="0" smtClean="0"/>
              <a:t>datum copyrightu </a:t>
            </a:r>
            <a:r>
              <a:rPr lang="cs-CZ" sz="2500" dirty="0" smtClean="0"/>
              <a:t>je povinným údajem tehdy, pokud není známo ani datum vydání, ani datum distribuce; zapisuje se včetně symbolu  © nebo ℗ (tj. c v kroužku);  nelze-li symbol reprodukovat, zapíše se před datum celý výraz: </a:t>
            </a:r>
            <a:r>
              <a:rPr lang="cs-CZ" sz="2500" i="1" dirty="0" smtClean="0"/>
              <a:t>copyright</a:t>
            </a:r>
            <a:r>
              <a:rPr lang="cs-CZ" sz="2500" dirty="0" smtClean="0"/>
              <a:t> nebo </a:t>
            </a:r>
            <a:r>
              <a:rPr lang="cs-CZ" sz="2500" i="1" dirty="0" smtClean="0"/>
              <a:t>fonogram</a:t>
            </a:r>
            <a:endParaRPr lang="cs-CZ" sz="2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3600400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>
                <a:solidFill>
                  <a:srgbClr val="C00000"/>
                </a:solidFill>
              </a:rPr>
              <a:t>Zjednodušeně:</a:t>
            </a:r>
            <a:br>
              <a:rPr lang="cs-CZ" dirty="0" smtClean="0">
                <a:solidFill>
                  <a:srgbClr val="C00000"/>
                </a:solidFill>
              </a:rPr>
            </a:br>
            <a:r>
              <a:rPr lang="cs-CZ" dirty="0" smtClean="0"/>
              <a:t>- </a:t>
            </a:r>
            <a:r>
              <a:rPr lang="cs-CZ" sz="2900" dirty="0" smtClean="0"/>
              <a:t>povinné je vždy pole 264 s druhým indikátorem 1 </a:t>
            </a:r>
            <a:br>
              <a:rPr lang="cs-CZ" sz="2900" dirty="0" smtClean="0"/>
            </a:br>
            <a:r>
              <a:rPr lang="cs-CZ" dirty="0" smtClean="0"/>
              <a:t>-</a:t>
            </a:r>
            <a:r>
              <a:rPr lang="cs-CZ" sz="2900" b="1" dirty="0" smtClean="0"/>
              <a:t>  </a:t>
            </a:r>
            <a:r>
              <a:rPr lang="cs-CZ" sz="2900" dirty="0" smtClean="0"/>
              <a:t>v případě, kdy je možno doplnit/odhadnout místo a datum vydání (alespoň stát a přibližné datum), není povinné zapisovat další údaje (distribuce, výroba), tj. další výskyty pole 264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9512" y="3645024"/>
            <a:ext cx="3888432" cy="2481139"/>
          </a:xfrm>
        </p:spPr>
        <p:txBody>
          <a:bodyPr>
            <a:normAutofit/>
          </a:bodyPr>
          <a:lstStyle/>
          <a:p>
            <a:r>
              <a:rPr lang="cs-CZ" u="sng" cap="small" dirty="0" smtClean="0">
                <a:solidFill>
                  <a:srgbClr val="C00000"/>
                </a:solidFill>
              </a:rPr>
              <a:t>Ano, vyhovuje</a:t>
            </a:r>
          </a:p>
          <a:p>
            <a:r>
              <a:rPr lang="cs-CZ" dirty="0" smtClean="0"/>
              <a:t>264 -1 $a[Německo?] : $b[nakladatel není známý], $c[1960?] </a:t>
            </a:r>
            <a:endParaRPr lang="cs-CZ" cap="small" dirty="0" smtClean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>
          <a:xfrm>
            <a:off x="4283968" y="3501008"/>
            <a:ext cx="4608512" cy="2625155"/>
          </a:xfrm>
        </p:spPr>
        <p:txBody>
          <a:bodyPr>
            <a:normAutofit/>
          </a:bodyPr>
          <a:lstStyle/>
          <a:p>
            <a:r>
              <a:rPr lang="cs-CZ" u="sng" cap="small" dirty="0" smtClean="0">
                <a:solidFill>
                  <a:srgbClr val="C00000"/>
                </a:solidFill>
              </a:rPr>
              <a:t>Ne, nutno další údaje</a:t>
            </a:r>
          </a:p>
          <a:p>
            <a:r>
              <a:rPr lang="cs-CZ" dirty="0" smtClean="0"/>
              <a:t>264 -1 $a[Místo vydání není známé] : $b[nakladatel není známý], $c[datum vydání není známé]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dirty="0" smtClean="0"/>
              <a:t>264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údaje se přebírají z celého popisovaného provedení – primárně ze stejného pramene jako hlavní název</a:t>
            </a:r>
          </a:p>
          <a:p>
            <a:r>
              <a:rPr lang="cs-CZ" dirty="0" smtClean="0"/>
              <a:t>údaje z </a:t>
            </a:r>
            <a:r>
              <a:rPr lang="cs-CZ" dirty="0" smtClean="0">
                <a:solidFill>
                  <a:srgbClr val="C00000"/>
                </a:solidFill>
              </a:rPr>
              <a:t>jiného zdroje </a:t>
            </a:r>
            <a:r>
              <a:rPr lang="cs-CZ" dirty="0" smtClean="0"/>
              <a:t>či odvozené - každý do </a:t>
            </a:r>
            <a:r>
              <a:rPr lang="cs-CZ" dirty="0" smtClean="0">
                <a:solidFill>
                  <a:srgbClr val="C00000"/>
                </a:solidFill>
              </a:rPr>
              <a:t>vlastní hranaté závorky</a:t>
            </a:r>
            <a:r>
              <a:rPr lang="cs-CZ" dirty="0" smtClean="0"/>
              <a:t>, případně s otazníkem</a:t>
            </a:r>
          </a:p>
          <a:p>
            <a:r>
              <a:rPr lang="cs-CZ" dirty="0" smtClean="0"/>
              <a:t>údaje se zapisují přesně - </a:t>
            </a:r>
            <a:r>
              <a:rPr lang="cs-CZ" dirty="0" smtClean="0">
                <a:solidFill>
                  <a:srgbClr val="C00000"/>
                </a:solidFill>
              </a:rPr>
              <a:t>nic se nezkracuje ani nevynechává (ani členy), neopravuje </a:t>
            </a:r>
            <a:r>
              <a:rPr lang="cs-CZ" dirty="0" smtClean="0"/>
              <a:t>(správná podoba do poznámky)</a:t>
            </a:r>
          </a:p>
          <a:p>
            <a:r>
              <a:rPr lang="cs-CZ" dirty="0" smtClean="0"/>
              <a:t>datum ve formě chronogramu se zapisuje v celé frázi (fráze týkající se nakl. údajů, jinak doplnit do [])</a:t>
            </a:r>
          </a:p>
          <a:p>
            <a:r>
              <a:rPr lang="cs-CZ" dirty="0" smtClean="0"/>
              <a:t>datum vydání uvedené slovně či římskými číslicemi se přepisuje na arabské číslice</a:t>
            </a:r>
          </a:p>
          <a:p>
            <a:r>
              <a:rPr lang="cs-CZ" dirty="0" smtClean="0"/>
              <a:t>zápis údajů uvedených podle jiného kalendáře  - beze změn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23528" y="476672"/>
            <a:ext cx="8363272" cy="6048672"/>
          </a:xfrm>
        </p:spPr>
        <p:txBody>
          <a:bodyPr>
            <a:normAutofit fontScale="92500" lnSpcReduction="10000"/>
          </a:bodyPr>
          <a:lstStyle/>
          <a:p>
            <a:r>
              <a:rPr lang="cs-CZ" sz="3000" dirty="0" smtClean="0"/>
              <a:t>předložky u místa vydání - vynechat jen v případě, že to nezmění gramatiku či význam</a:t>
            </a:r>
          </a:p>
          <a:p>
            <a:r>
              <a:rPr lang="cs-CZ" sz="3000" dirty="0" smtClean="0"/>
              <a:t>údaje ve více jazycích či písmech – první v jazyce hlavního názvu, jinak typograficky první</a:t>
            </a:r>
          </a:p>
          <a:p>
            <a:r>
              <a:rPr lang="cs-CZ" sz="3000" dirty="0" smtClean="0"/>
              <a:t>více míst vydání či jmen nakladatelů – v MZ povinné první místo a první jméno; obvykle zapíšeme všechna místa a jména</a:t>
            </a:r>
          </a:p>
          <a:p>
            <a:r>
              <a:rPr lang="cs-CZ" sz="3000" dirty="0" smtClean="0"/>
              <a:t> rozmezí dat - se spojovníkem natěsno</a:t>
            </a:r>
          </a:p>
          <a:p>
            <a:r>
              <a:rPr lang="cs-CZ" sz="3000" dirty="0" smtClean="0"/>
              <a:t>nelze opravdu nic zjistit – </a:t>
            </a:r>
            <a:r>
              <a:rPr lang="cs-CZ" sz="3000" dirty="0" smtClean="0">
                <a:solidFill>
                  <a:srgbClr val="C00000"/>
                </a:solidFill>
              </a:rPr>
              <a:t>už</a:t>
            </a:r>
            <a:r>
              <a:rPr lang="cs-CZ" sz="3000" dirty="0" smtClean="0"/>
              <a:t> </a:t>
            </a:r>
            <a:r>
              <a:rPr lang="cs-CZ" sz="3000" dirty="0" smtClean="0">
                <a:solidFill>
                  <a:srgbClr val="C00000"/>
                </a:solidFill>
              </a:rPr>
              <a:t>žádné zkratky </a:t>
            </a:r>
            <a:r>
              <a:rPr lang="cs-CZ" sz="3000" dirty="0" smtClean="0"/>
              <a:t>[S.l. : </a:t>
            </a:r>
            <a:r>
              <a:rPr lang="cs-CZ" sz="3000" dirty="0" err="1" smtClean="0"/>
              <a:t>s.n</a:t>
            </a:r>
            <a:r>
              <a:rPr lang="cs-CZ" sz="3000" dirty="0" smtClean="0"/>
              <a:t>.], </a:t>
            </a:r>
            <a:r>
              <a:rPr lang="cs-CZ" sz="3000" dirty="0" smtClean="0">
                <a:solidFill>
                  <a:srgbClr val="C00000"/>
                </a:solidFill>
              </a:rPr>
              <a:t>ale:</a:t>
            </a:r>
            <a:r>
              <a:rPr lang="cs-CZ" sz="3000" dirty="0" smtClean="0"/>
              <a:t> [</a:t>
            </a:r>
            <a:r>
              <a:rPr lang="cs-CZ" sz="3000" i="1" dirty="0" smtClean="0"/>
              <a:t>Místo vydání není známé] : [nakladatel není známý]</a:t>
            </a:r>
          </a:p>
          <a:p>
            <a:r>
              <a:rPr lang="cs-CZ" sz="3000" dirty="0" smtClean="0"/>
              <a:t>fráze</a:t>
            </a:r>
            <a:r>
              <a:rPr lang="cs-CZ" sz="3000" i="1" dirty="0" smtClean="0"/>
              <a:t> [datum vydání není známé]</a:t>
            </a:r>
            <a:r>
              <a:rPr lang="cs-CZ" sz="3000" i="1" dirty="0" smtClean="0">
                <a:sym typeface="Wingdings" pitchFamily="2" charset="2"/>
              </a:rPr>
              <a:t> </a:t>
            </a:r>
            <a:r>
              <a:rPr lang="cs-CZ" sz="3000" dirty="0" smtClean="0">
                <a:sym typeface="Wingdings" pitchFamily="2" charset="2"/>
              </a:rPr>
              <a:t>se nedoporučuje vůbec používat, vždy bychom měli doplnit nějaké přibližné datum vydání</a:t>
            </a:r>
            <a:endParaRPr lang="cs-CZ" sz="30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>
                <a:cs typeface="Arabic Typesetting" pitchFamily="66" charset="-78"/>
              </a:rPr>
              <a:t>Zapiš, co vidíš, včetně chyb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cs typeface="Arabic Typesetting" pitchFamily="66" charset="-78"/>
              </a:rPr>
              <a:t>Nezkracuj slova, nevynechávej další autory, nepřepisuj slova/symboly na číslovky, neměň … za –/[] </a:t>
            </a:r>
            <a:r>
              <a:rPr lang="cs-CZ" dirty="0" err="1" smtClean="0">
                <a:cs typeface="Arabic Typesetting" pitchFamily="66" charset="-78"/>
              </a:rPr>
              <a:t>za</a:t>
            </a:r>
            <a:r>
              <a:rPr lang="cs-CZ" dirty="0" smtClean="0">
                <a:cs typeface="Arabic Typesetting" pitchFamily="66" charset="-78"/>
              </a:rPr>
              <a:t> ()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cs typeface="Arabic Typesetting" pitchFamily="66" charset="-78"/>
              </a:rPr>
              <a:t>Pramenem popisu je celé provedení, proto hranaté závorky použij, jen když se údaj doplňuje z jiného zdroje, každý doplněný údaj se zapisuje do vlastní []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cs typeface="Arabic Typesetting" pitchFamily="66" charset="-78"/>
              </a:rPr>
              <a:t>Úrovně popisu už neexistují, údaje se dělí na: povinné, </a:t>
            </a:r>
            <a:r>
              <a:rPr lang="cs-CZ" dirty="0" err="1" smtClean="0">
                <a:cs typeface="Arabic Typesetting" pitchFamily="66" charset="-78"/>
              </a:rPr>
              <a:t>povinné</a:t>
            </a:r>
            <a:r>
              <a:rPr lang="cs-CZ" dirty="0" smtClean="0">
                <a:cs typeface="Arabic Typesetting" pitchFamily="66" charset="-78"/>
              </a:rPr>
              <a:t> když, a ty ostatní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Přibližná data vydání 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212752" y="764704"/>
            <a:ext cx="8507288" cy="5688632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 smtClean="0"/>
              <a:t>Rok je známý/zjistitelný</a:t>
            </a:r>
            <a:r>
              <a:rPr lang="cs-CZ" sz="2600" dirty="0" smtClean="0"/>
              <a:t>			[2013]</a:t>
            </a:r>
          </a:p>
          <a:p>
            <a:pPr marL="0" indent="0">
              <a:buNone/>
            </a:pPr>
            <a:r>
              <a:rPr lang="cs-CZ" sz="2600" i="1" dirty="0">
                <a:solidFill>
                  <a:srgbClr val="2B7589"/>
                </a:solidFill>
              </a:rPr>
              <a:t>	</a:t>
            </a:r>
            <a:r>
              <a:rPr lang="cs-CZ" sz="2600" i="1" dirty="0" smtClean="0">
                <a:solidFill>
                  <a:srgbClr val="2B7589"/>
                </a:solidFill>
              </a:rPr>
              <a:t>	</a:t>
            </a:r>
            <a:r>
              <a:rPr lang="cs-CZ" sz="2600" i="1" dirty="0">
                <a:solidFill>
                  <a:srgbClr val="2B7589"/>
                </a:solidFill>
              </a:rPr>
              <a:t>	</a:t>
            </a:r>
            <a:r>
              <a:rPr lang="cs-CZ" sz="2600" i="1" dirty="0" smtClean="0">
                <a:solidFill>
                  <a:srgbClr val="2B7589"/>
                </a:solidFill>
              </a:rPr>
              <a:t>			</a:t>
            </a:r>
            <a:r>
              <a:rPr lang="cs-CZ" sz="2200" i="1" dirty="0" smtClean="0">
                <a:solidFill>
                  <a:srgbClr val="2B7589"/>
                </a:solidFill>
              </a:rPr>
              <a:t>v poli 008: s2013  (s=      jedno známé/pravděpodobné datum)</a:t>
            </a:r>
          </a:p>
          <a:p>
            <a:r>
              <a:rPr lang="cs-CZ" sz="2400" dirty="0" smtClean="0"/>
              <a:t>Přibližný rok</a:t>
            </a:r>
            <a:r>
              <a:rPr lang="cs-CZ" sz="2600" dirty="0" smtClean="0"/>
              <a:t>				[2013?]</a:t>
            </a:r>
          </a:p>
          <a:p>
            <a:pPr marL="0" lvl="1" indent="0">
              <a:buNone/>
            </a:pPr>
            <a:r>
              <a:rPr lang="cs-CZ" sz="2200" i="1" dirty="0" smtClean="0">
                <a:solidFill>
                  <a:srgbClr val="2B7589"/>
                </a:solidFill>
              </a:rPr>
              <a:t>						v </a:t>
            </a:r>
            <a:r>
              <a:rPr lang="cs-CZ" sz="2200" i="1" dirty="0">
                <a:solidFill>
                  <a:srgbClr val="2B7589"/>
                </a:solidFill>
              </a:rPr>
              <a:t>poli 008: </a:t>
            </a:r>
            <a:r>
              <a:rPr lang="cs-CZ" sz="2200" i="1" dirty="0" smtClean="0">
                <a:solidFill>
                  <a:srgbClr val="2B7589"/>
                </a:solidFill>
              </a:rPr>
              <a:t>s2013</a:t>
            </a:r>
            <a:endParaRPr lang="cs-CZ" sz="2600" dirty="0" smtClean="0"/>
          </a:p>
          <a:p>
            <a:r>
              <a:rPr lang="cs-CZ" sz="2400" dirty="0" smtClean="0"/>
              <a:t>Jeden nebo druhý po sobě jdoucí rok</a:t>
            </a:r>
            <a:r>
              <a:rPr lang="cs-CZ" sz="2600" dirty="0" smtClean="0"/>
              <a:t>	[2010 nebo 2011]</a:t>
            </a:r>
          </a:p>
          <a:p>
            <a:pPr marL="0" lvl="1" indent="0">
              <a:buNone/>
            </a:pPr>
            <a:r>
              <a:rPr lang="cs-CZ" sz="2200" i="1" dirty="0" smtClean="0">
                <a:solidFill>
                  <a:srgbClr val="2B7589"/>
                </a:solidFill>
              </a:rPr>
              <a:t>						v </a:t>
            </a:r>
            <a:r>
              <a:rPr lang="cs-CZ" sz="2200" i="1" dirty="0">
                <a:solidFill>
                  <a:srgbClr val="2B7589"/>
                </a:solidFill>
              </a:rPr>
              <a:t>poli 008: </a:t>
            </a:r>
            <a:r>
              <a:rPr lang="cs-CZ" sz="2200" i="1" dirty="0" smtClean="0">
                <a:solidFill>
                  <a:srgbClr val="2B7589"/>
                </a:solidFill>
              </a:rPr>
              <a:t>q20102011 (q= nejisté datum)</a:t>
            </a:r>
            <a:endParaRPr lang="cs-CZ" sz="26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400" dirty="0" smtClean="0"/>
              <a:t>Pravděpodobné rozmezí let</a:t>
            </a:r>
            <a:r>
              <a:rPr lang="cs-CZ" sz="2600" dirty="0" smtClean="0"/>
              <a:t>		[mezi 1848 a 1902?] </a:t>
            </a:r>
            <a:r>
              <a:rPr lang="cs-CZ" sz="2400" i="1" dirty="0" smtClean="0"/>
              <a:t>[zapisujeme vždy s otazníkem]		</a:t>
            </a:r>
            <a:r>
              <a:rPr lang="cs-CZ" sz="2200" i="1" dirty="0">
                <a:solidFill>
                  <a:srgbClr val="2B7589"/>
                </a:solidFill>
              </a:rPr>
              <a:t>v poli 008: </a:t>
            </a:r>
            <a:r>
              <a:rPr lang="cs-CZ" sz="2200" i="1" dirty="0" smtClean="0">
                <a:solidFill>
                  <a:srgbClr val="2B7589"/>
                </a:solidFill>
              </a:rPr>
              <a:t>q18481902</a:t>
            </a:r>
            <a:r>
              <a:rPr lang="cs-CZ" sz="2600" dirty="0" smtClean="0"/>
              <a:t>	</a:t>
            </a:r>
            <a:endParaRPr lang="cs-CZ" sz="2400" dirty="0" smtClean="0"/>
          </a:p>
          <a:p>
            <a:r>
              <a:rPr lang="cs-CZ" sz="2400" dirty="0" smtClean="0"/>
              <a:t>První nebo poslední možné datum</a:t>
            </a:r>
            <a:r>
              <a:rPr lang="cs-CZ" sz="2600" dirty="0" smtClean="0"/>
              <a:t>	[ne před 1788]</a:t>
            </a:r>
          </a:p>
          <a:p>
            <a:pPr marL="0" lvl="1" indent="0">
              <a:buNone/>
            </a:pPr>
            <a:r>
              <a:rPr lang="cs-CZ" sz="2200" i="1" dirty="0" smtClean="0">
                <a:solidFill>
                  <a:srgbClr val="2B7589"/>
                </a:solidFill>
              </a:rPr>
              <a:t>Doporučujeme spíše variantu „mezi“, tj. rozmezí let	v 008 </a:t>
            </a:r>
            <a:r>
              <a:rPr lang="cs-CZ" sz="2200" i="1" u="sng" dirty="0" smtClean="0">
                <a:solidFill>
                  <a:srgbClr val="2B7589"/>
                </a:solidFill>
              </a:rPr>
              <a:t>např.</a:t>
            </a:r>
            <a:r>
              <a:rPr lang="cs-CZ" sz="2200" i="1" dirty="0" smtClean="0">
                <a:solidFill>
                  <a:srgbClr val="2B7589"/>
                </a:solidFill>
              </a:rPr>
              <a:t>: q178818uu</a:t>
            </a:r>
            <a:endParaRPr lang="cs-CZ" sz="2600" dirty="0" smtClean="0"/>
          </a:p>
          <a:p>
            <a:r>
              <a:rPr lang="cs-CZ" sz="2600" dirty="0" smtClean="0"/>
              <a:t>						[ne po 1939]</a:t>
            </a:r>
          </a:p>
          <a:p>
            <a:pPr marL="0" lvl="1" indent="0">
              <a:buNone/>
            </a:pPr>
            <a:r>
              <a:rPr lang="cs-CZ" sz="2000" i="1" dirty="0" smtClean="0">
                <a:solidFill>
                  <a:srgbClr val="2B7589"/>
                </a:solidFill>
              </a:rPr>
              <a:t>						v 008 </a:t>
            </a:r>
            <a:r>
              <a:rPr lang="cs-CZ" sz="2000" i="1" u="sng" dirty="0" smtClean="0">
                <a:solidFill>
                  <a:srgbClr val="2B7589"/>
                </a:solidFill>
              </a:rPr>
              <a:t>např.</a:t>
            </a:r>
            <a:r>
              <a:rPr lang="cs-CZ" sz="2000" i="1" dirty="0" smtClean="0">
                <a:solidFill>
                  <a:srgbClr val="2B7589"/>
                </a:solidFill>
              </a:rPr>
              <a:t>: q18uu1939</a:t>
            </a:r>
            <a:endParaRPr lang="cs-CZ" sz="2000" dirty="0" smtClean="0"/>
          </a:p>
          <a:p>
            <a:r>
              <a:rPr lang="cs-CZ" sz="2200" dirty="0" smtClean="0"/>
              <a:t>První i poslední možné datum</a:t>
            </a:r>
            <a:r>
              <a:rPr lang="cs-CZ" sz="2400" dirty="0" smtClean="0"/>
              <a:t>    </a:t>
            </a:r>
            <a:r>
              <a:rPr lang="cs-CZ" sz="2000" dirty="0" smtClean="0"/>
              <a:t>[mezi 21. říjnem 1899 a 3. březnem 1900]</a:t>
            </a:r>
          </a:p>
          <a:p>
            <a:pPr marL="0" indent="0">
              <a:buNone/>
            </a:pPr>
            <a:r>
              <a:rPr lang="cs-CZ" sz="2000" i="1" dirty="0" smtClean="0">
                <a:solidFill>
                  <a:srgbClr val="2B7589"/>
                </a:solidFill>
              </a:rPr>
              <a:t>					v </a:t>
            </a:r>
            <a:r>
              <a:rPr lang="cs-CZ" sz="2000" i="1" dirty="0">
                <a:solidFill>
                  <a:srgbClr val="2B7589"/>
                </a:solidFill>
              </a:rPr>
              <a:t>poli 008: </a:t>
            </a:r>
            <a:r>
              <a:rPr lang="cs-CZ" sz="2000" i="1" dirty="0" smtClean="0">
                <a:solidFill>
                  <a:srgbClr val="2B7589"/>
                </a:solidFill>
              </a:rPr>
              <a:t>q18991900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Pole </a:t>
            </a:r>
            <a:r>
              <a:rPr lang="cs-CZ" dirty="0" smtClean="0">
                <a:solidFill>
                  <a:srgbClr val="C00000"/>
                </a:solidFill>
              </a:rPr>
              <a:t>264</a:t>
            </a:r>
            <a:r>
              <a:rPr lang="cs-CZ" dirty="0" smtClean="0"/>
              <a:t> - opakovatelné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000" u="sng" dirty="0" smtClean="0"/>
              <a:t>První indikátor: pořadí údajů</a:t>
            </a:r>
          </a:p>
          <a:p>
            <a:pPr>
              <a:buNone/>
            </a:pPr>
            <a:r>
              <a:rPr lang="cs-CZ" sz="2000" dirty="0" smtClean="0"/>
              <a:t>	#	Neuvádí se/první údaj</a:t>
            </a:r>
          </a:p>
          <a:p>
            <a:pPr>
              <a:buNone/>
            </a:pPr>
            <a:r>
              <a:rPr lang="cs-CZ" sz="2000" dirty="0" smtClean="0"/>
              <a:t>	2	Dočasný údaj</a:t>
            </a:r>
          </a:p>
          <a:p>
            <a:pPr>
              <a:buNone/>
            </a:pPr>
            <a:r>
              <a:rPr lang="cs-CZ" sz="2000" i="1" dirty="0" smtClean="0"/>
              <a:t>	</a:t>
            </a:r>
            <a:r>
              <a:rPr lang="cs-CZ" sz="2000" dirty="0" smtClean="0"/>
              <a:t>3	Současný/poslední údaj</a:t>
            </a:r>
          </a:p>
          <a:p>
            <a:pPr>
              <a:buNone/>
            </a:pPr>
            <a:r>
              <a:rPr lang="cs-CZ" sz="2000" u="sng" dirty="0" smtClean="0"/>
              <a:t>Druhý indikátor: funkce</a:t>
            </a:r>
          </a:p>
          <a:p>
            <a:pPr>
              <a:buNone/>
            </a:pPr>
            <a:r>
              <a:rPr lang="cs-CZ" sz="2000" dirty="0" smtClean="0"/>
              <a:t>	0	Vytvoření/vznik (nezveřejněná podoba)</a:t>
            </a:r>
          </a:p>
          <a:p>
            <a:pPr>
              <a:buNone/>
            </a:pPr>
            <a:r>
              <a:rPr lang="cs-CZ" sz="2000" dirty="0" smtClean="0"/>
              <a:t>	1	Nakladatel</a:t>
            </a:r>
          </a:p>
          <a:p>
            <a:pPr>
              <a:buNone/>
            </a:pPr>
            <a:r>
              <a:rPr lang="cs-CZ" sz="2000" dirty="0" smtClean="0"/>
              <a:t>	2	Distributor</a:t>
            </a:r>
          </a:p>
          <a:p>
            <a:pPr>
              <a:buNone/>
            </a:pPr>
            <a:r>
              <a:rPr lang="cs-CZ" sz="2000" i="1" dirty="0" smtClean="0"/>
              <a:t>	</a:t>
            </a:r>
            <a:r>
              <a:rPr lang="cs-CZ" sz="2000" dirty="0" smtClean="0"/>
              <a:t>3	Výrobce</a:t>
            </a:r>
          </a:p>
          <a:p>
            <a:pPr>
              <a:buNone/>
            </a:pPr>
            <a:r>
              <a:rPr lang="cs-CZ" sz="2000" dirty="0" smtClean="0"/>
              <a:t>	4	Údaje o autorských právech (jen $c)</a:t>
            </a:r>
          </a:p>
          <a:p>
            <a:pPr>
              <a:buNone/>
            </a:pPr>
            <a:r>
              <a:rPr lang="cs-CZ" sz="2000" u="sng" dirty="0" err="1" smtClean="0"/>
              <a:t>Podpole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	$a 	Místo vydání, distribuce atd. (O)</a:t>
            </a:r>
          </a:p>
          <a:p>
            <a:pPr>
              <a:buNone/>
            </a:pPr>
            <a:r>
              <a:rPr lang="cs-CZ" sz="2000" dirty="0" smtClean="0"/>
              <a:t>	$b	Jméno nakladatele, distributora, atd. (O)</a:t>
            </a:r>
          </a:p>
          <a:p>
            <a:pPr>
              <a:buNone/>
            </a:pPr>
            <a:r>
              <a:rPr lang="cs-CZ" sz="2000" dirty="0" smtClean="0"/>
              <a:t>	$c 	Datum vydání, distribuce, atd. (O)</a:t>
            </a:r>
          </a:p>
          <a:p>
            <a:pPr>
              <a:buNone/>
            </a:pPr>
            <a:r>
              <a:rPr lang="cs-CZ" sz="2000" dirty="0" smtClean="0"/>
              <a:t>	$3 	Bližší určení dokumentu (NO)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68863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i="1" dirty="0" smtClean="0">
                <a:solidFill>
                  <a:srgbClr val="2B7589"/>
                </a:solidFill>
              </a:rPr>
              <a:t>nepublikovaný zdroj</a:t>
            </a:r>
          </a:p>
          <a:p>
            <a:pPr marL="0" indent="0">
              <a:buNone/>
            </a:pPr>
            <a:r>
              <a:rPr lang="cs-CZ" b="1" dirty="0" smtClean="0"/>
              <a:t>264#0  $c</a:t>
            </a:r>
            <a:r>
              <a:rPr lang="cs-CZ" dirty="0" smtClean="0"/>
              <a:t>2014</a:t>
            </a:r>
            <a:endParaRPr lang="cs-CZ" i="1" dirty="0"/>
          </a:p>
          <a:p>
            <a:pPr marL="0" indent="0">
              <a:buNone/>
            </a:pPr>
            <a:r>
              <a:rPr lang="cs-CZ" i="1" dirty="0" smtClean="0">
                <a:solidFill>
                  <a:srgbClr val="2B7589"/>
                </a:solidFill>
              </a:rPr>
              <a:t>zjištěný rok</a:t>
            </a:r>
          </a:p>
          <a:p>
            <a:pPr marL="0" indent="0">
              <a:buNone/>
            </a:pPr>
            <a:r>
              <a:rPr lang="cs-CZ" b="1" dirty="0" smtClean="0"/>
              <a:t>264#1 $</a:t>
            </a:r>
            <a:r>
              <a:rPr lang="cs-CZ" b="1" dirty="0" err="1" smtClean="0"/>
              <a:t>a</a:t>
            </a:r>
            <a:r>
              <a:rPr lang="cs-CZ" dirty="0" err="1" smtClean="0"/>
              <a:t>Brno</a:t>
            </a:r>
            <a:r>
              <a:rPr lang="cs-CZ" dirty="0" smtClean="0"/>
              <a:t> :</a:t>
            </a:r>
            <a:r>
              <a:rPr lang="cs-CZ" b="1" dirty="0" smtClean="0"/>
              <a:t>$</a:t>
            </a:r>
            <a:r>
              <a:rPr lang="cs-CZ" b="1" dirty="0" err="1" smtClean="0"/>
              <a:t>b</a:t>
            </a:r>
            <a:r>
              <a:rPr lang="cs-CZ" dirty="0" err="1" smtClean="0"/>
              <a:t>MOBA</a:t>
            </a:r>
            <a:r>
              <a:rPr lang="cs-CZ" dirty="0" smtClean="0"/>
              <a:t>,</a:t>
            </a:r>
            <a:r>
              <a:rPr lang="cs-CZ" b="1" dirty="0" smtClean="0"/>
              <a:t>$c</a:t>
            </a:r>
            <a:r>
              <a:rPr lang="cs-CZ" dirty="0" smtClean="0"/>
              <a:t>[2002]</a:t>
            </a:r>
          </a:p>
          <a:p>
            <a:pPr marL="0" indent="0">
              <a:buNone/>
            </a:pPr>
            <a:r>
              <a:rPr lang="cs-CZ" dirty="0" smtClean="0"/>
              <a:t> </a:t>
            </a:r>
            <a:r>
              <a:rPr lang="cs-CZ" i="1" dirty="0" smtClean="0">
                <a:solidFill>
                  <a:srgbClr val="2B7589"/>
                </a:solidFill>
              </a:rPr>
              <a:t>nakladatel nezjištěn</a:t>
            </a:r>
          </a:p>
          <a:p>
            <a:pPr marL="0" indent="0">
              <a:buNone/>
            </a:pPr>
            <a:r>
              <a:rPr lang="cs-CZ" b="1" dirty="0" smtClean="0"/>
              <a:t>264#1 $</a:t>
            </a:r>
            <a:r>
              <a:rPr lang="cs-CZ" b="1" dirty="0" err="1" smtClean="0"/>
              <a:t>a</a:t>
            </a:r>
            <a:r>
              <a:rPr lang="cs-CZ" dirty="0" err="1" smtClean="0"/>
              <a:t>Victoria</a:t>
            </a:r>
            <a:r>
              <a:rPr lang="cs-CZ" dirty="0" smtClean="0"/>
              <a:t>, B.C. :</a:t>
            </a:r>
            <a:r>
              <a:rPr lang="cs-CZ" b="1" dirty="0" smtClean="0"/>
              <a:t>$b</a:t>
            </a:r>
            <a:r>
              <a:rPr lang="cs-CZ" dirty="0" smtClean="0"/>
              <a:t>[nakladatel není známý],</a:t>
            </a:r>
            <a:r>
              <a:rPr lang="cs-CZ" b="1" dirty="0" smtClean="0"/>
              <a:t>$c</a:t>
            </a:r>
            <a:r>
              <a:rPr lang="cs-CZ" dirty="0" smtClean="0"/>
              <a:t>1898</a:t>
            </a:r>
          </a:p>
          <a:p>
            <a:pPr marL="0" indent="0">
              <a:buNone/>
            </a:pPr>
            <a:r>
              <a:rPr lang="cs-CZ" dirty="0" smtClean="0"/>
              <a:t> </a:t>
            </a:r>
            <a:r>
              <a:rPr lang="cs-CZ" i="1" dirty="0" smtClean="0">
                <a:solidFill>
                  <a:srgbClr val="2B7589"/>
                </a:solidFill>
              </a:rPr>
              <a:t>opsáno přesně včetně jména majitele nakladatelství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264#1 $</a:t>
            </a:r>
            <a:r>
              <a:rPr lang="cs-CZ" b="1" dirty="0" err="1" smtClean="0"/>
              <a:t>a</a:t>
            </a:r>
            <a:r>
              <a:rPr lang="cs-CZ" dirty="0" err="1" smtClean="0"/>
              <a:t>V</a:t>
            </a:r>
            <a:r>
              <a:rPr lang="cs-CZ" dirty="0" smtClean="0"/>
              <a:t> Praze ;</a:t>
            </a:r>
            <a:r>
              <a:rPr lang="cs-CZ" b="1" dirty="0" smtClean="0"/>
              <a:t>$</a:t>
            </a:r>
            <a:r>
              <a:rPr lang="cs-CZ" b="1" dirty="0" err="1" smtClean="0"/>
              <a:t>a</a:t>
            </a:r>
            <a:r>
              <a:rPr lang="cs-CZ" dirty="0" err="1" smtClean="0"/>
              <a:t>a</a:t>
            </a:r>
            <a:r>
              <a:rPr lang="cs-CZ" dirty="0" smtClean="0"/>
              <a:t> Litomyšli :</a:t>
            </a:r>
            <a:r>
              <a:rPr lang="cs-CZ" b="1" dirty="0" smtClean="0"/>
              <a:t>$</a:t>
            </a:r>
            <a:r>
              <a:rPr lang="cs-CZ" b="1" dirty="0" err="1" smtClean="0"/>
              <a:t>b</a:t>
            </a:r>
            <a:r>
              <a:rPr lang="cs-CZ" dirty="0" err="1" smtClean="0"/>
              <a:t>Ladislav</a:t>
            </a:r>
            <a:r>
              <a:rPr lang="cs-CZ" dirty="0" smtClean="0"/>
              <a:t> Horáček - Paseka, </a:t>
            </a:r>
            <a:r>
              <a:rPr lang="cs-CZ" b="1" dirty="0" smtClean="0"/>
              <a:t>$c</a:t>
            </a:r>
            <a:r>
              <a:rPr lang="cs-CZ" dirty="0" smtClean="0"/>
              <a:t>2003</a:t>
            </a:r>
          </a:p>
          <a:p>
            <a:pPr marL="0" indent="0">
              <a:buNone/>
            </a:pPr>
            <a:r>
              <a:rPr lang="cs-CZ" i="1" dirty="0" smtClean="0">
                <a:solidFill>
                  <a:srgbClr val="2B7589"/>
                </a:solidFill>
              </a:rPr>
              <a:t>tři výskyty pole 264 v jednom záznamu dosud vycházejícího zdroje</a:t>
            </a:r>
            <a:r>
              <a:rPr lang="cs-CZ" dirty="0" smtClean="0">
                <a:solidFill>
                  <a:schemeClr val="accent6"/>
                </a:solidFill>
              </a:rPr>
              <a:t> </a:t>
            </a:r>
          </a:p>
          <a:p>
            <a:pPr marL="0" indent="0">
              <a:buNone/>
            </a:pPr>
            <a:r>
              <a:rPr lang="cs-CZ" b="1" dirty="0" smtClean="0"/>
              <a:t>264#1 $</a:t>
            </a:r>
            <a:r>
              <a:rPr lang="cs-CZ" b="1" dirty="0" err="1" smtClean="0"/>
              <a:t>a</a:t>
            </a:r>
            <a:r>
              <a:rPr lang="cs-CZ" dirty="0" err="1" smtClean="0"/>
              <a:t>Praha</a:t>
            </a:r>
            <a:r>
              <a:rPr lang="cs-CZ" dirty="0" smtClean="0"/>
              <a:t> :</a:t>
            </a:r>
            <a:r>
              <a:rPr lang="cs-CZ" b="1" dirty="0" smtClean="0"/>
              <a:t>$</a:t>
            </a:r>
            <a:r>
              <a:rPr lang="cs-CZ" b="1" dirty="0" err="1" smtClean="0"/>
              <a:t>b</a:t>
            </a:r>
            <a:r>
              <a:rPr lang="cs-CZ" dirty="0" err="1" smtClean="0"/>
              <a:t>Svoboda</a:t>
            </a:r>
            <a:r>
              <a:rPr lang="cs-CZ" dirty="0" smtClean="0"/>
              <a:t>, </a:t>
            </a:r>
            <a:r>
              <a:rPr lang="cs-CZ" dirty="0" err="1" smtClean="0"/>
              <a:t>n.p</a:t>
            </a:r>
            <a:r>
              <a:rPr lang="cs-CZ" dirty="0" smtClean="0"/>
              <a:t>.,</a:t>
            </a:r>
            <a:r>
              <a:rPr lang="cs-CZ" b="1" dirty="0" smtClean="0"/>
              <a:t>$c</a:t>
            </a:r>
            <a:r>
              <a:rPr lang="cs-CZ" dirty="0" smtClean="0"/>
              <a:t>1964-</a:t>
            </a:r>
          </a:p>
          <a:p>
            <a:pPr marL="0" indent="0">
              <a:buNone/>
            </a:pPr>
            <a:r>
              <a:rPr lang="cs-CZ" b="1" dirty="0" smtClean="0"/>
              <a:t>26421  $3</a:t>
            </a:r>
            <a:r>
              <a:rPr lang="cs-CZ" dirty="0" smtClean="0"/>
              <a:t>1975-1989</a:t>
            </a:r>
            <a:r>
              <a:rPr lang="cs-CZ" b="1" dirty="0" smtClean="0"/>
              <a:t>$</a:t>
            </a:r>
            <a:r>
              <a:rPr lang="cs-CZ" b="1" dirty="0" err="1" smtClean="0"/>
              <a:t>a</a:t>
            </a:r>
            <a:r>
              <a:rPr lang="cs-CZ" dirty="0" err="1" smtClean="0"/>
              <a:t>Praha</a:t>
            </a:r>
            <a:r>
              <a:rPr lang="cs-CZ" dirty="0" smtClean="0"/>
              <a:t> :</a:t>
            </a:r>
            <a:r>
              <a:rPr lang="cs-CZ" b="1" dirty="0" smtClean="0"/>
              <a:t>$</a:t>
            </a:r>
            <a:r>
              <a:rPr lang="cs-CZ" b="1" dirty="0" err="1" smtClean="0"/>
              <a:t>b</a:t>
            </a:r>
            <a:r>
              <a:rPr lang="cs-CZ" dirty="0" err="1" smtClean="0"/>
              <a:t>Mladá</a:t>
            </a:r>
            <a:r>
              <a:rPr lang="cs-CZ" dirty="0" smtClean="0"/>
              <a:t> fronta</a:t>
            </a:r>
          </a:p>
          <a:p>
            <a:pPr marL="0" indent="0">
              <a:buNone/>
            </a:pPr>
            <a:r>
              <a:rPr lang="cs-CZ" b="1" dirty="0" smtClean="0"/>
              <a:t>26431  $3</a:t>
            </a:r>
            <a:r>
              <a:rPr lang="cs-CZ" dirty="0" smtClean="0"/>
              <a:t>1990-</a:t>
            </a:r>
            <a:r>
              <a:rPr lang="cs-CZ" b="1" dirty="0" smtClean="0"/>
              <a:t>$</a:t>
            </a:r>
            <a:r>
              <a:rPr lang="cs-CZ" b="1" dirty="0" err="1" smtClean="0"/>
              <a:t>a</a:t>
            </a:r>
            <a:r>
              <a:rPr lang="cs-CZ" dirty="0" err="1" smtClean="0"/>
              <a:t>Praha</a:t>
            </a:r>
            <a:r>
              <a:rPr lang="cs-CZ" dirty="0" smtClean="0"/>
              <a:t> ;</a:t>
            </a:r>
            <a:r>
              <a:rPr lang="cs-CZ" b="1" dirty="0" smtClean="0"/>
              <a:t>$</a:t>
            </a:r>
            <a:r>
              <a:rPr lang="cs-CZ" b="1" dirty="0" err="1" smtClean="0"/>
              <a:t>a</a:t>
            </a:r>
            <a:r>
              <a:rPr lang="cs-CZ" dirty="0" err="1" smtClean="0"/>
              <a:t>Litomyšl</a:t>
            </a:r>
            <a:r>
              <a:rPr lang="cs-CZ" dirty="0" smtClean="0"/>
              <a:t> :</a:t>
            </a:r>
            <a:r>
              <a:rPr lang="cs-CZ" b="1" dirty="0" smtClean="0"/>
              <a:t>$</a:t>
            </a:r>
            <a:r>
              <a:rPr lang="cs-CZ" b="1" dirty="0" err="1" smtClean="0"/>
              <a:t>b</a:t>
            </a:r>
            <a:r>
              <a:rPr lang="cs-CZ" dirty="0" err="1" smtClean="0"/>
              <a:t>Paseka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i="1" dirty="0" smtClean="0">
                <a:solidFill>
                  <a:srgbClr val="2B7589"/>
                </a:solidFill>
              </a:rPr>
              <a:t>více nakladatelů, opsáno přesně, odhad roku</a:t>
            </a:r>
          </a:p>
          <a:p>
            <a:pPr marL="0" indent="0">
              <a:buNone/>
            </a:pPr>
            <a:r>
              <a:rPr lang="cs-CZ" sz="2400" b="1" dirty="0" smtClean="0"/>
              <a:t>264#1 $</a:t>
            </a:r>
            <a:r>
              <a:rPr lang="cs-CZ" sz="2400" b="1" dirty="0" err="1" smtClean="0"/>
              <a:t>a</a:t>
            </a:r>
            <a:r>
              <a:rPr lang="cs-CZ" sz="2400" dirty="0" err="1" smtClean="0"/>
              <a:t>Brno</a:t>
            </a:r>
            <a:r>
              <a:rPr lang="cs-CZ" sz="2400" dirty="0" smtClean="0"/>
              <a:t> :</a:t>
            </a:r>
            <a:r>
              <a:rPr lang="cs-CZ" sz="2400" b="1" dirty="0" smtClean="0"/>
              <a:t>$</a:t>
            </a:r>
            <a:r>
              <a:rPr lang="cs-CZ" sz="2400" b="1" dirty="0" err="1" smtClean="0"/>
              <a:t>b</a:t>
            </a:r>
            <a:r>
              <a:rPr lang="cs-CZ" sz="2400" dirty="0" err="1" smtClean="0"/>
              <a:t>ERA</a:t>
            </a:r>
            <a:r>
              <a:rPr lang="cs-CZ" sz="2400" dirty="0" smtClean="0"/>
              <a:t>, s.r.o. :</a:t>
            </a:r>
            <a:r>
              <a:rPr lang="cs-CZ" sz="2400" b="1" dirty="0" smtClean="0"/>
              <a:t>$</a:t>
            </a:r>
            <a:r>
              <a:rPr lang="cs-CZ" sz="2400" b="1" dirty="0" err="1" smtClean="0"/>
              <a:t>b</a:t>
            </a:r>
            <a:r>
              <a:rPr lang="cs-CZ" sz="2400" dirty="0" err="1" smtClean="0"/>
              <a:t>Státní</a:t>
            </a:r>
            <a:r>
              <a:rPr lang="cs-CZ" sz="2400" dirty="0" smtClean="0"/>
              <a:t> památkový ústav v Brně ; </a:t>
            </a:r>
            <a:r>
              <a:rPr lang="cs-CZ" sz="2400" b="1" dirty="0" smtClean="0"/>
              <a:t>$</a:t>
            </a:r>
            <a:r>
              <a:rPr lang="cs-CZ" sz="2400" b="1" dirty="0" err="1" smtClean="0"/>
              <a:t>a</a:t>
            </a:r>
            <a:r>
              <a:rPr lang="cs-CZ" sz="2400" dirty="0" err="1" smtClean="0"/>
              <a:t>Olomouc</a:t>
            </a:r>
            <a:r>
              <a:rPr lang="cs-CZ" sz="2400" dirty="0" smtClean="0"/>
              <a:t> :</a:t>
            </a:r>
            <a:r>
              <a:rPr lang="cs-CZ" sz="2400" b="1" dirty="0" smtClean="0"/>
              <a:t>$</a:t>
            </a:r>
            <a:r>
              <a:rPr lang="cs-CZ" sz="2400" b="1" dirty="0" err="1" smtClean="0"/>
              <a:t>b</a:t>
            </a:r>
            <a:r>
              <a:rPr lang="cs-CZ" sz="2400" dirty="0" err="1" smtClean="0"/>
              <a:t>Státní</a:t>
            </a:r>
            <a:r>
              <a:rPr lang="cs-CZ" sz="2400" dirty="0" smtClean="0"/>
              <a:t> památkový ústav v Olomouci ;</a:t>
            </a:r>
            <a:r>
              <a:rPr lang="cs-CZ" sz="2400" b="1" dirty="0" smtClean="0"/>
              <a:t>$</a:t>
            </a:r>
            <a:r>
              <a:rPr lang="cs-CZ" sz="2400" b="1" dirty="0" err="1" smtClean="0"/>
              <a:t>a</a:t>
            </a:r>
            <a:r>
              <a:rPr lang="cs-CZ" sz="2400" dirty="0" err="1" smtClean="0"/>
              <a:t>Ostrava</a:t>
            </a:r>
            <a:r>
              <a:rPr lang="cs-CZ" sz="2400" dirty="0" smtClean="0"/>
              <a:t> : </a:t>
            </a:r>
            <a:r>
              <a:rPr lang="cs-CZ" sz="2400" b="1" dirty="0" smtClean="0"/>
              <a:t>$</a:t>
            </a:r>
            <a:r>
              <a:rPr lang="cs-CZ" sz="2400" b="1" dirty="0" err="1" smtClean="0"/>
              <a:t>b</a:t>
            </a:r>
            <a:r>
              <a:rPr lang="cs-CZ" sz="2400" dirty="0" err="1" smtClean="0"/>
              <a:t>Státní</a:t>
            </a:r>
            <a:r>
              <a:rPr lang="cs-CZ" sz="2400" dirty="0" smtClean="0"/>
              <a:t> památkový ústav v Ostravě,</a:t>
            </a:r>
            <a:r>
              <a:rPr lang="cs-CZ" sz="2400" b="1" dirty="0" smtClean="0"/>
              <a:t>$c</a:t>
            </a:r>
            <a:r>
              <a:rPr lang="cs-CZ" sz="2400" dirty="0" smtClean="0"/>
              <a:t>[2001 nebo 2002]</a:t>
            </a:r>
          </a:p>
          <a:p>
            <a:pPr marL="0" indent="0">
              <a:buNone/>
            </a:pPr>
            <a:r>
              <a:rPr lang="cs-CZ" sz="2400" dirty="0" smtClean="0"/>
              <a:t> </a:t>
            </a:r>
            <a:r>
              <a:rPr lang="cs-CZ" sz="2400" i="1" dirty="0" smtClean="0">
                <a:solidFill>
                  <a:srgbClr val="2B7589"/>
                </a:solidFill>
              </a:rPr>
              <a:t>všechny údaje zjištěny mimo popisované provedení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b="1" dirty="0" smtClean="0"/>
              <a:t>264#1 $a</a:t>
            </a:r>
            <a:r>
              <a:rPr lang="en-US" sz="2400" dirty="0" smtClean="0"/>
              <a:t>[</a:t>
            </a:r>
            <a:r>
              <a:rPr lang="cs-CZ" sz="2400" dirty="0" smtClean="0"/>
              <a:t>Boskovice] :</a:t>
            </a:r>
            <a:r>
              <a:rPr lang="cs-CZ" sz="2400" b="1" dirty="0" smtClean="0"/>
              <a:t>$b</a:t>
            </a:r>
            <a:r>
              <a:rPr lang="cs-CZ" sz="2400" dirty="0" smtClean="0"/>
              <a:t>[Věra Bergerová],</a:t>
            </a:r>
            <a:r>
              <a:rPr lang="cs-CZ" sz="2400" b="1" dirty="0" smtClean="0"/>
              <a:t>$c</a:t>
            </a:r>
            <a:r>
              <a:rPr lang="cs-CZ" sz="2400" dirty="0" smtClean="0"/>
              <a:t>[2010]</a:t>
            </a:r>
          </a:p>
          <a:p>
            <a:pPr marL="0" indent="0">
              <a:buNone/>
            </a:pPr>
            <a:r>
              <a:rPr lang="cs-CZ" sz="2400" i="1" dirty="0" smtClean="0">
                <a:solidFill>
                  <a:srgbClr val="2B7589"/>
                </a:solidFill>
              </a:rPr>
              <a:t>tiskař v dalším výskytu pole s příslušným indikátorem</a:t>
            </a:r>
          </a:p>
          <a:p>
            <a:pPr marL="0" indent="0">
              <a:buNone/>
            </a:pPr>
            <a:r>
              <a:rPr lang="cs-CZ" sz="2400" b="1" dirty="0" smtClean="0"/>
              <a:t>264#1 $</a:t>
            </a:r>
            <a:r>
              <a:rPr lang="cs-CZ" sz="2400" b="1" dirty="0" err="1" smtClean="0"/>
              <a:t>a</a:t>
            </a:r>
            <a:r>
              <a:rPr lang="cs-CZ" sz="2400" dirty="0" err="1" smtClean="0"/>
              <a:t>V</a:t>
            </a:r>
            <a:r>
              <a:rPr lang="cs-CZ" sz="2400" dirty="0" smtClean="0"/>
              <a:t> Praze :</a:t>
            </a:r>
            <a:r>
              <a:rPr lang="cs-CZ" sz="2400" b="1" dirty="0" smtClean="0"/>
              <a:t>$</a:t>
            </a:r>
            <a:r>
              <a:rPr lang="cs-CZ" sz="2400" b="1" dirty="0" err="1" smtClean="0"/>
              <a:t>b</a:t>
            </a:r>
            <a:r>
              <a:rPr lang="cs-CZ" sz="2400" dirty="0" err="1" smtClean="0"/>
              <a:t>Nákladem</a:t>
            </a:r>
            <a:r>
              <a:rPr lang="cs-CZ" sz="2400" dirty="0" smtClean="0"/>
              <a:t> </a:t>
            </a:r>
            <a:r>
              <a:rPr lang="cs-CZ" sz="2400" dirty="0" err="1" smtClean="0"/>
              <a:t>kněhkupectví</a:t>
            </a:r>
            <a:r>
              <a:rPr lang="cs-CZ" sz="2400" dirty="0" smtClean="0"/>
              <a:t> I.L. </a:t>
            </a:r>
            <a:r>
              <a:rPr lang="cs-CZ" sz="2400" dirty="0" err="1" smtClean="0"/>
              <a:t>Kobrova</a:t>
            </a:r>
            <a:r>
              <a:rPr lang="cs-CZ" sz="2400" dirty="0" smtClean="0"/>
              <a:t>,</a:t>
            </a:r>
            <a:r>
              <a:rPr lang="cs-CZ" sz="2400" b="1" dirty="0" smtClean="0"/>
              <a:t>$c</a:t>
            </a:r>
            <a:r>
              <a:rPr lang="cs-CZ" sz="2400" dirty="0" smtClean="0"/>
              <a:t>1888</a:t>
            </a:r>
          </a:p>
          <a:p>
            <a:pPr marL="0" indent="0">
              <a:buNone/>
            </a:pPr>
            <a:r>
              <a:rPr lang="cs-CZ" sz="2400" b="1" dirty="0" smtClean="0"/>
              <a:t>264#3 $</a:t>
            </a:r>
            <a:r>
              <a:rPr lang="cs-CZ" sz="2400" b="1" dirty="0" err="1" smtClean="0"/>
              <a:t>b</a:t>
            </a:r>
            <a:r>
              <a:rPr lang="cs-CZ" sz="2400" dirty="0" err="1" smtClean="0"/>
              <a:t>Národní</a:t>
            </a:r>
            <a:r>
              <a:rPr lang="cs-CZ" sz="2400" dirty="0" smtClean="0"/>
              <a:t> knihtiskárna</a:t>
            </a:r>
          </a:p>
          <a:p>
            <a:pPr marL="0" indent="0">
              <a:buNone/>
            </a:pPr>
            <a:r>
              <a:rPr lang="cs-CZ" sz="2400" i="1" dirty="0" smtClean="0">
                <a:solidFill>
                  <a:srgbClr val="2B7589"/>
                </a:solidFill>
              </a:rPr>
              <a:t> tiskař v dalším výskytu pole s příslušným indikátorem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b="1" dirty="0" smtClean="0"/>
              <a:t>264#1 $</a:t>
            </a:r>
            <a:r>
              <a:rPr lang="cs-CZ" sz="2400" b="1" dirty="0" err="1" smtClean="0"/>
              <a:t>a</a:t>
            </a:r>
            <a:r>
              <a:rPr lang="cs-CZ" sz="2400" dirty="0" err="1" smtClean="0"/>
              <a:t>Mladá</a:t>
            </a:r>
            <a:r>
              <a:rPr lang="cs-CZ" sz="2400" dirty="0" smtClean="0"/>
              <a:t> Boleslav :</a:t>
            </a:r>
            <a:r>
              <a:rPr lang="cs-CZ" sz="2400" b="1" dirty="0" smtClean="0"/>
              <a:t>$</a:t>
            </a:r>
            <a:r>
              <a:rPr lang="cs-CZ" sz="2400" b="1" dirty="0" err="1" smtClean="0"/>
              <a:t>b</a:t>
            </a:r>
            <a:r>
              <a:rPr lang="cs-CZ" sz="2400" dirty="0" err="1" smtClean="0"/>
              <a:t>Obec</a:t>
            </a:r>
            <a:r>
              <a:rPr lang="cs-CZ" sz="2400" dirty="0" smtClean="0"/>
              <a:t> mladoboleslavská</a:t>
            </a:r>
            <a:r>
              <a:rPr lang="cs-CZ" sz="2400" b="1" dirty="0" smtClean="0"/>
              <a:t>,$c</a:t>
            </a:r>
            <a:r>
              <a:rPr lang="cs-CZ" sz="2400" dirty="0" smtClean="0"/>
              <a:t>1880</a:t>
            </a:r>
          </a:p>
          <a:p>
            <a:pPr marL="0" indent="0">
              <a:buNone/>
            </a:pPr>
            <a:r>
              <a:rPr lang="cs-CZ" sz="2400" b="1" dirty="0" smtClean="0"/>
              <a:t>264#3 $</a:t>
            </a:r>
            <a:r>
              <a:rPr lang="cs-CZ" sz="2400" b="1" dirty="0" err="1" smtClean="0"/>
              <a:t>a</a:t>
            </a:r>
            <a:r>
              <a:rPr lang="cs-CZ" sz="2400" dirty="0" err="1" smtClean="0"/>
              <a:t>Rakovník</a:t>
            </a:r>
            <a:r>
              <a:rPr lang="cs-CZ" sz="2400" dirty="0" smtClean="0"/>
              <a:t> :</a:t>
            </a:r>
            <a:r>
              <a:rPr lang="cs-CZ" sz="2400" b="1" dirty="0" smtClean="0"/>
              <a:t>$</a:t>
            </a:r>
            <a:r>
              <a:rPr lang="cs-CZ" sz="2400" b="1" dirty="0" err="1" smtClean="0"/>
              <a:t>b</a:t>
            </a:r>
            <a:r>
              <a:rPr lang="cs-CZ" sz="2400" dirty="0" err="1" smtClean="0"/>
              <a:t>J.L</a:t>
            </a:r>
            <a:r>
              <a:rPr lang="cs-CZ" sz="2400" dirty="0" smtClean="0"/>
              <a:t>. Malý,</a:t>
            </a:r>
            <a:r>
              <a:rPr lang="cs-CZ" sz="2400" b="1" dirty="0" smtClean="0"/>
              <a:t>$c</a:t>
            </a:r>
            <a:r>
              <a:rPr lang="cs-CZ" sz="2400" dirty="0" smtClean="0"/>
              <a:t>1879</a:t>
            </a:r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8640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i="1" dirty="0" smtClean="0">
                <a:solidFill>
                  <a:srgbClr val="2B7589"/>
                </a:solidFill>
              </a:rPr>
              <a:t>na titulní stránce uvedeny všechny následující údaje</a:t>
            </a:r>
          </a:p>
          <a:p>
            <a:pPr marL="0" indent="0">
              <a:buNone/>
            </a:pPr>
            <a:r>
              <a:rPr lang="cs-CZ" sz="2400" b="1" dirty="0" smtClean="0"/>
              <a:t>264#1 $</a:t>
            </a:r>
            <a:r>
              <a:rPr lang="cs-CZ" sz="2400" b="1" dirty="0" err="1" smtClean="0"/>
              <a:t>a</a:t>
            </a:r>
            <a:r>
              <a:rPr lang="cs-CZ" sz="2400" dirty="0" err="1" smtClean="0"/>
              <a:t>Prag</a:t>
            </a:r>
            <a:r>
              <a:rPr lang="cs-CZ" sz="2400" b="1" dirty="0" smtClean="0"/>
              <a:t> </a:t>
            </a:r>
            <a:r>
              <a:rPr lang="cs-CZ" sz="2400" dirty="0" smtClean="0"/>
              <a:t>:</a:t>
            </a:r>
            <a:r>
              <a:rPr lang="cs-CZ" sz="2400" b="1" dirty="0" smtClean="0"/>
              <a:t>$</a:t>
            </a:r>
            <a:r>
              <a:rPr lang="cs-CZ" sz="2400" b="1" dirty="0" err="1" smtClean="0"/>
              <a:t>b</a:t>
            </a:r>
            <a:r>
              <a:rPr lang="cs-CZ" sz="2400" dirty="0" err="1" smtClean="0"/>
              <a:t>A</a:t>
            </a:r>
            <a:r>
              <a:rPr lang="cs-CZ" sz="2400" dirty="0" smtClean="0"/>
              <a:t>. </a:t>
            </a:r>
            <a:r>
              <a:rPr lang="cs-CZ" sz="2400" dirty="0" err="1" smtClean="0"/>
              <a:t>Fritsch</a:t>
            </a:r>
            <a:r>
              <a:rPr lang="cs-CZ" sz="2400" dirty="0" smtClean="0"/>
              <a:t>,</a:t>
            </a:r>
            <a:r>
              <a:rPr lang="cs-CZ" sz="2400" b="1" dirty="0" smtClean="0"/>
              <a:t>$c</a:t>
            </a:r>
            <a:r>
              <a:rPr lang="cs-CZ" sz="2400" dirty="0" smtClean="0"/>
              <a:t>1895</a:t>
            </a:r>
          </a:p>
          <a:p>
            <a:pPr marL="0" indent="0">
              <a:buNone/>
            </a:pPr>
            <a:r>
              <a:rPr lang="cs-CZ" sz="2400" b="1" dirty="0" smtClean="0"/>
              <a:t>264#2 $</a:t>
            </a:r>
            <a:r>
              <a:rPr lang="cs-CZ" sz="2400" b="1" dirty="0" err="1" smtClean="0"/>
              <a:t>b</a:t>
            </a:r>
            <a:r>
              <a:rPr lang="cs-CZ" sz="2400" dirty="0" err="1" smtClean="0"/>
              <a:t>In</a:t>
            </a:r>
            <a:r>
              <a:rPr lang="cs-CZ" sz="2400" dirty="0" smtClean="0"/>
              <a:t> </a:t>
            </a:r>
            <a:r>
              <a:rPr lang="cs-CZ" sz="2400" dirty="0" err="1" smtClean="0"/>
              <a:t>Commission</a:t>
            </a:r>
            <a:r>
              <a:rPr lang="cs-CZ" sz="2400" dirty="0" smtClean="0"/>
              <a:t> </a:t>
            </a:r>
            <a:r>
              <a:rPr lang="cs-CZ" sz="2400" dirty="0" err="1" smtClean="0"/>
              <a:t>bei</a:t>
            </a:r>
            <a:r>
              <a:rPr lang="cs-CZ" sz="2400" dirty="0" smtClean="0"/>
              <a:t> Fr. </a:t>
            </a:r>
            <a:r>
              <a:rPr lang="cs-CZ" sz="2400" dirty="0" err="1" smtClean="0"/>
              <a:t>Řivnáč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b="1" dirty="0" smtClean="0"/>
              <a:t>264#3 $</a:t>
            </a:r>
            <a:r>
              <a:rPr lang="cs-CZ" sz="2400" b="1" dirty="0" err="1" smtClean="0"/>
              <a:t>b</a:t>
            </a:r>
            <a:r>
              <a:rPr lang="cs-CZ" sz="2400" dirty="0" err="1" smtClean="0"/>
              <a:t>Tiskem</a:t>
            </a:r>
            <a:r>
              <a:rPr lang="cs-CZ" sz="2400" dirty="0" smtClean="0"/>
              <a:t> Dr. </a:t>
            </a:r>
            <a:r>
              <a:rPr lang="cs-CZ" sz="2400" dirty="0" err="1" smtClean="0"/>
              <a:t>Ed</a:t>
            </a:r>
            <a:r>
              <a:rPr lang="cs-CZ" sz="2400" dirty="0" smtClean="0"/>
              <a:t>. </a:t>
            </a:r>
            <a:r>
              <a:rPr lang="cs-CZ" sz="2400" dirty="0" err="1" smtClean="0"/>
              <a:t>Grégra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i="1" dirty="0" smtClean="0">
                <a:solidFill>
                  <a:srgbClr val="2B7589"/>
                </a:solidFill>
              </a:rPr>
              <a:t>rok i copyright</a:t>
            </a:r>
          </a:p>
          <a:p>
            <a:pPr marL="0" indent="0">
              <a:buNone/>
            </a:pPr>
            <a:r>
              <a:rPr lang="cs-CZ" sz="2400" b="1" dirty="0" smtClean="0"/>
              <a:t>264#1 $</a:t>
            </a:r>
            <a:r>
              <a:rPr lang="cs-CZ" sz="2400" b="1" dirty="0" err="1" smtClean="0"/>
              <a:t>a</a:t>
            </a:r>
            <a:r>
              <a:rPr lang="cs-CZ" sz="2400" dirty="0" err="1" smtClean="0"/>
              <a:t>Den</a:t>
            </a:r>
            <a:r>
              <a:rPr lang="cs-CZ" sz="2400" dirty="0" smtClean="0"/>
              <a:t> Haag :</a:t>
            </a:r>
            <a:r>
              <a:rPr lang="cs-CZ" sz="2400" b="1" dirty="0" smtClean="0"/>
              <a:t>$</a:t>
            </a:r>
            <a:r>
              <a:rPr lang="cs-CZ" sz="2400" b="1" dirty="0" err="1" smtClean="0"/>
              <a:t>b</a:t>
            </a:r>
            <a:r>
              <a:rPr lang="cs-CZ" sz="2400" dirty="0" err="1" smtClean="0"/>
              <a:t>Voetnoot</a:t>
            </a:r>
            <a:r>
              <a:rPr lang="cs-CZ" sz="2400" b="1" dirty="0" smtClean="0"/>
              <a:t>,$c</a:t>
            </a:r>
            <a:r>
              <a:rPr lang="cs-CZ" sz="2400" dirty="0" smtClean="0"/>
              <a:t>2010</a:t>
            </a:r>
          </a:p>
          <a:p>
            <a:pPr marL="0" indent="0">
              <a:buNone/>
            </a:pPr>
            <a:r>
              <a:rPr lang="cs-CZ" sz="2400" b="1" dirty="0" smtClean="0"/>
              <a:t>264#4 $c</a:t>
            </a:r>
            <a:r>
              <a:rPr lang="cs-CZ" sz="2400" dirty="0" smtClean="0"/>
              <a:t>©2004</a:t>
            </a:r>
            <a:r>
              <a:rPr lang="cs-CZ" sz="2400" b="1" dirty="0" smtClean="0"/>
              <a:t> </a:t>
            </a:r>
          </a:p>
          <a:p>
            <a:pPr marL="0" indent="0">
              <a:buNone/>
            </a:pPr>
            <a:r>
              <a:rPr lang="cs-CZ" sz="2400" i="1" dirty="0" smtClean="0">
                <a:solidFill>
                  <a:srgbClr val="2B7589"/>
                </a:solidFill>
              </a:rPr>
              <a:t>odhad roku a copyright</a:t>
            </a:r>
          </a:p>
          <a:p>
            <a:pPr marL="0" indent="0">
              <a:buNone/>
            </a:pPr>
            <a:r>
              <a:rPr lang="cs-CZ" sz="2400" b="1" dirty="0" smtClean="0"/>
              <a:t>264#1 $</a:t>
            </a:r>
            <a:r>
              <a:rPr lang="cs-CZ" sz="2400" b="1" dirty="0" err="1" smtClean="0"/>
              <a:t>a</a:t>
            </a:r>
            <a:r>
              <a:rPr lang="cs-CZ" sz="2400" dirty="0" err="1" smtClean="0"/>
              <a:t>Praha</a:t>
            </a:r>
            <a:r>
              <a:rPr lang="cs-CZ" sz="2400" dirty="0" smtClean="0"/>
              <a:t> :</a:t>
            </a:r>
            <a:r>
              <a:rPr lang="cs-CZ" sz="2400" b="1" dirty="0" smtClean="0"/>
              <a:t>$</a:t>
            </a:r>
            <a:r>
              <a:rPr lang="cs-CZ" sz="2400" b="1" dirty="0" err="1" smtClean="0"/>
              <a:t>b</a:t>
            </a:r>
            <a:r>
              <a:rPr lang="cs-CZ" sz="2400" dirty="0" err="1" smtClean="0"/>
              <a:t>Nakladatelství</a:t>
            </a:r>
            <a:r>
              <a:rPr lang="cs-CZ" sz="2400" dirty="0" smtClean="0"/>
              <a:t> Lidové noviny</a:t>
            </a:r>
            <a:r>
              <a:rPr lang="cs-CZ" sz="2400" b="1" dirty="0" smtClean="0"/>
              <a:t>,$c</a:t>
            </a:r>
            <a:r>
              <a:rPr lang="cs-CZ" sz="2400" dirty="0" smtClean="0"/>
              <a:t>[2014]</a:t>
            </a:r>
          </a:p>
          <a:p>
            <a:pPr marL="0" indent="0">
              <a:buNone/>
            </a:pPr>
            <a:r>
              <a:rPr lang="cs-CZ" sz="2400" b="1" dirty="0" smtClean="0"/>
              <a:t>264#4 $c</a:t>
            </a:r>
            <a:r>
              <a:rPr lang="cs-CZ" sz="2400" dirty="0" smtClean="0"/>
              <a:t>©2014</a:t>
            </a:r>
            <a:r>
              <a:rPr lang="cs-CZ" sz="2400" b="1" dirty="0" smtClean="0"/>
              <a:t>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i="1" dirty="0" smtClean="0">
                <a:solidFill>
                  <a:srgbClr val="2B7589"/>
                </a:solidFill>
              </a:rPr>
              <a:t>odhadnuté údaje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b="1" dirty="0" smtClean="0"/>
              <a:t>264#1 $a</a:t>
            </a:r>
            <a:r>
              <a:rPr lang="en-US" sz="2400" dirty="0" smtClean="0"/>
              <a:t>[</a:t>
            </a:r>
            <a:r>
              <a:rPr lang="en-US" sz="2400" dirty="0" err="1" smtClean="0"/>
              <a:t>Česko</a:t>
            </a:r>
            <a:r>
              <a:rPr lang="en-US" sz="2400" dirty="0" smtClean="0"/>
              <a:t>?</a:t>
            </a:r>
            <a:r>
              <a:rPr lang="cs-CZ" sz="2400" dirty="0" smtClean="0"/>
              <a:t>] :</a:t>
            </a:r>
            <a:r>
              <a:rPr lang="cs-CZ" sz="2400" b="1" dirty="0" smtClean="0"/>
              <a:t>$b</a:t>
            </a:r>
            <a:r>
              <a:rPr lang="cs-CZ" sz="2400" dirty="0" smtClean="0"/>
              <a:t>[nakladatel není známý],</a:t>
            </a:r>
            <a:r>
              <a:rPr lang="cs-CZ" sz="2400" b="1" dirty="0" smtClean="0"/>
              <a:t>$c</a:t>
            </a:r>
            <a:r>
              <a:rPr lang="cs-CZ" sz="2400" dirty="0" smtClean="0"/>
              <a:t>[mezi 1820 a 1899?</a:t>
            </a:r>
            <a:r>
              <a:rPr lang="en-US" sz="2400" dirty="0" smtClean="0"/>
              <a:t>]</a:t>
            </a:r>
            <a:endParaRPr lang="cs-CZ" sz="2400" dirty="0" smtClean="0"/>
          </a:p>
          <a:p>
            <a:pPr marL="0" indent="0">
              <a:buNone/>
            </a:pPr>
            <a:r>
              <a:rPr lang="en-US" sz="2400" b="1" dirty="0" smtClean="0"/>
              <a:t> </a:t>
            </a:r>
            <a:r>
              <a:rPr lang="cs-CZ" sz="2400" i="1" dirty="0" smtClean="0">
                <a:solidFill>
                  <a:srgbClr val="2B7589"/>
                </a:solidFill>
              </a:rPr>
              <a:t>odhad roku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b="1" dirty="0" smtClean="0"/>
              <a:t>264#1 $</a:t>
            </a:r>
            <a:r>
              <a:rPr lang="cs-CZ" sz="2400" b="1" dirty="0" err="1" smtClean="0"/>
              <a:t>a</a:t>
            </a:r>
            <a:r>
              <a:rPr lang="cs-CZ" sz="2400" dirty="0" err="1" smtClean="0"/>
              <a:t>V</a:t>
            </a:r>
            <a:r>
              <a:rPr lang="cs-CZ" sz="2400" dirty="0" smtClean="0"/>
              <a:t> Brně :</a:t>
            </a:r>
            <a:r>
              <a:rPr lang="cs-CZ" sz="2400" b="1" dirty="0" smtClean="0"/>
              <a:t>$</a:t>
            </a:r>
            <a:r>
              <a:rPr lang="cs-CZ" sz="2400" b="1" dirty="0" err="1" smtClean="0"/>
              <a:t>b</a:t>
            </a:r>
            <a:r>
              <a:rPr lang="cs-CZ" sz="2400" dirty="0" err="1" smtClean="0"/>
              <a:t>Knihtiskárna</a:t>
            </a:r>
            <a:r>
              <a:rPr lang="cs-CZ" sz="2400" dirty="0" smtClean="0"/>
              <a:t> benediktinů ;</a:t>
            </a:r>
            <a:r>
              <a:rPr lang="cs-CZ" sz="2400" b="1" dirty="0" smtClean="0"/>
              <a:t>$c</a:t>
            </a:r>
            <a:r>
              <a:rPr lang="cs-CZ" sz="2400" dirty="0" smtClean="0"/>
              <a:t>[ne po 1880]</a:t>
            </a:r>
          </a:p>
          <a:p>
            <a:pPr marL="0" indent="0">
              <a:buNone/>
            </a:pPr>
            <a:r>
              <a:rPr lang="cs-CZ" sz="2400" dirty="0" smtClean="0"/>
              <a:t> </a:t>
            </a:r>
            <a:r>
              <a:rPr lang="cs-CZ" sz="2400" i="1" dirty="0" smtClean="0">
                <a:solidFill>
                  <a:srgbClr val="2B7589"/>
                </a:solidFill>
              </a:rPr>
              <a:t>odhadnuté údaje</a:t>
            </a:r>
          </a:p>
          <a:p>
            <a:pPr marL="0" indent="0">
              <a:buNone/>
            </a:pPr>
            <a:r>
              <a:rPr lang="cs-CZ" sz="2400" b="1" dirty="0" smtClean="0"/>
              <a:t>264#1 $a</a:t>
            </a:r>
            <a:r>
              <a:rPr lang="en-US" sz="2400" dirty="0" smtClean="0"/>
              <a:t>[</a:t>
            </a:r>
            <a:r>
              <a:rPr lang="en-US" sz="2400" dirty="0" err="1" smtClean="0"/>
              <a:t>Německo</a:t>
            </a:r>
            <a:r>
              <a:rPr lang="cs-CZ" sz="2400" dirty="0" smtClean="0"/>
              <a:t>] :</a:t>
            </a:r>
            <a:r>
              <a:rPr lang="cs-CZ" sz="2400" b="1" dirty="0" smtClean="0"/>
              <a:t>$b</a:t>
            </a:r>
            <a:r>
              <a:rPr lang="cs-CZ" sz="2400" dirty="0" smtClean="0"/>
              <a:t>[nakladatel není známý],</a:t>
            </a:r>
            <a:r>
              <a:rPr lang="cs-CZ" sz="2400" b="1" dirty="0" smtClean="0"/>
              <a:t>$c</a:t>
            </a:r>
            <a:r>
              <a:rPr lang="cs-CZ" sz="2400" dirty="0" smtClean="0"/>
              <a:t>[ne před 1977</a:t>
            </a:r>
            <a:r>
              <a:rPr lang="en-US" sz="2400" dirty="0" smtClean="0"/>
              <a:t>]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cs-CZ" dirty="0" smtClean="0"/>
              <a:t>Oblast fyzických údajů</a:t>
            </a:r>
            <a:br>
              <a:rPr lang="cs-CZ" dirty="0" smtClean="0"/>
            </a:br>
            <a:r>
              <a:rPr lang="cs-CZ" sz="3600" dirty="0" smtClean="0"/>
              <a:t>MARC 21/pole 300/opakovatelné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r>
              <a:rPr lang="cs-CZ" dirty="0" smtClean="0"/>
              <a:t>pramenem je celé provedení</a:t>
            </a:r>
          </a:p>
          <a:p>
            <a:r>
              <a:rPr lang="cs-CZ" dirty="0" smtClean="0"/>
              <a:t>zápis v českém jazyce</a:t>
            </a:r>
          </a:p>
          <a:p>
            <a:r>
              <a:rPr lang="cs-CZ" b="1" dirty="0" smtClean="0"/>
              <a:t>povinný údaj </a:t>
            </a:r>
            <a:r>
              <a:rPr lang="cs-CZ" dirty="0" smtClean="0"/>
              <a:t>v MZ – rozsah</a:t>
            </a:r>
          </a:p>
          <a:p>
            <a:r>
              <a:rPr lang="cs-CZ" b="1" dirty="0" smtClean="0"/>
              <a:t>rozsah</a:t>
            </a:r>
            <a:r>
              <a:rPr lang="cs-CZ" dirty="0" smtClean="0"/>
              <a:t> udává počet a typ jednotek (svazek, digitální soubor, …) a/nebo </a:t>
            </a:r>
            <a:r>
              <a:rPr lang="cs-CZ" dirty="0" err="1" smtClean="0"/>
              <a:t>podjednotek</a:t>
            </a:r>
            <a:r>
              <a:rPr lang="cs-CZ" dirty="0" smtClean="0"/>
              <a:t> (stránky, listy, …) tvořících zdroj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čísla nejsou nikdy v hranatých závorkách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vždy celá slova (žádné zkratky)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Rozsah </a:t>
            </a:r>
            <a:r>
              <a:rPr lang="cs-CZ" smtClean="0"/>
              <a:t>- </a:t>
            </a:r>
            <a:r>
              <a:rPr lang="cs-CZ" smtClean="0">
                <a:solidFill>
                  <a:srgbClr val="C00000"/>
                </a:solidFill>
              </a:rPr>
              <a:t>změny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54461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poslední číslovaná stránka, označení podle provedení (arabsky, římsky, písmenně), nečíslované nepodstatné nedopočítáváme</a:t>
            </a:r>
          </a:p>
          <a:p>
            <a:r>
              <a:rPr lang="cs-CZ" dirty="0" smtClean="0"/>
              <a:t>uvádíme všechny číslované i nečíslované sekvence</a:t>
            </a:r>
          </a:p>
          <a:p>
            <a:r>
              <a:rPr lang="cs-CZ" u="sng" dirty="0" smtClean="0"/>
              <a:t>stránkování komplikované či nepravidelné</a:t>
            </a:r>
            <a:r>
              <a:rPr lang="cs-CZ" b="1" dirty="0" smtClean="0"/>
              <a:t>:</a:t>
            </a:r>
            <a:endParaRPr lang="cs-CZ" dirty="0" smtClean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celkový počet stran + </a:t>
            </a:r>
            <a:r>
              <a:rPr lang="cs-CZ" i="1" dirty="0" smtClean="0">
                <a:solidFill>
                  <a:srgbClr val="C00000"/>
                </a:solidFill>
              </a:rPr>
              <a:t>v různém stránkování</a:t>
            </a:r>
            <a:r>
              <a:rPr lang="cs-CZ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hlavní číslovaná sekvence a dopočítaný počet ostatních stran + </a:t>
            </a:r>
            <a:r>
              <a:rPr lang="cs-CZ" i="1" dirty="0" smtClean="0">
                <a:solidFill>
                  <a:srgbClr val="C00000"/>
                </a:solidFill>
              </a:rPr>
              <a:t>různě číslovaných stran </a:t>
            </a:r>
            <a:r>
              <a:rPr lang="cs-CZ" dirty="0" smtClean="0"/>
              <a:t>nebo</a:t>
            </a:r>
            <a:r>
              <a:rPr lang="cs-CZ" i="1" dirty="0" smtClean="0">
                <a:solidFill>
                  <a:srgbClr val="C00000"/>
                </a:solidFill>
              </a:rPr>
              <a:t> nečíslovaných stran</a:t>
            </a:r>
            <a:endParaRPr lang="cs-CZ" dirty="0" smtClean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i="1" dirty="0" smtClean="0"/>
              <a:t>jen v nouzi: </a:t>
            </a:r>
            <a:r>
              <a:rPr lang="cs-CZ" i="1" dirty="0" smtClean="0">
                <a:solidFill>
                  <a:srgbClr val="C00000"/>
                </a:solidFill>
              </a:rPr>
              <a:t>1 svazek (různé stránkování)</a:t>
            </a:r>
          </a:p>
          <a:p>
            <a:r>
              <a:rPr lang="cs-CZ" u="sng" dirty="0" smtClean="0"/>
              <a:t>číslování chybné </a:t>
            </a:r>
            <a:r>
              <a:rPr lang="cs-CZ" dirty="0" smtClean="0"/>
              <a:t>- zapíše se obojí spolu s výrazem </a:t>
            </a:r>
            <a:r>
              <a:rPr lang="cs-CZ" i="1" dirty="0" smtClean="0">
                <a:solidFill>
                  <a:srgbClr val="C00000"/>
                </a:solidFill>
              </a:rPr>
              <a:t>to je </a:t>
            </a:r>
            <a:r>
              <a:rPr lang="cs-CZ" i="1" dirty="0" smtClean="0"/>
              <a:t>(122 stran, to je, 212 stran)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6064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cs-CZ" u="sng" dirty="0" smtClean="0"/>
              <a:t>nečíslované stránky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spočítáme + výraz </a:t>
            </a:r>
            <a:r>
              <a:rPr lang="cs-CZ" i="1" dirty="0" smtClean="0">
                <a:solidFill>
                  <a:srgbClr val="C00000"/>
                </a:solidFill>
              </a:rPr>
              <a:t>nečíslovaných stran </a:t>
            </a:r>
            <a:r>
              <a:rPr lang="cs-CZ" sz="2400" i="1" dirty="0" smtClean="0"/>
              <a:t>(tuto variantu preferujeme)</a:t>
            </a:r>
            <a:endParaRPr lang="cs-CZ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výraz </a:t>
            </a:r>
            <a:r>
              <a:rPr lang="cs-CZ" i="1" dirty="0" smtClean="0">
                <a:solidFill>
                  <a:srgbClr val="C00000"/>
                </a:solidFill>
              </a:rPr>
              <a:t>přibližně</a:t>
            </a:r>
            <a:r>
              <a:rPr lang="cs-CZ" i="1" dirty="0" smtClean="0"/>
              <a:t> </a:t>
            </a:r>
            <a:r>
              <a:rPr lang="cs-CZ" dirty="0" smtClean="0"/>
              <a:t>+ odhad počtu stran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smtClean="0"/>
              <a:t>jen v nouzi: </a:t>
            </a:r>
            <a:r>
              <a:rPr lang="cs-CZ" i="1" dirty="0" smtClean="0">
                <a:solidFill>
                  <a:srgbClr val="C00000"/>
                </a:solidFill>
              </a:rPr>
              <a:t>1 svazek (nestránkováno)</a:t>
            </a:r>
          </a:p>
          <a:p>
            <a:pPr marL="514350" indent="-514350">
              <a:buNone/>
            </a:pPr>
            <a:r>
              <a:rPr lang="cs-CZ" u="sng" dirty="0" smtClean="0"/>
              <a:t>složený list</a:t>
            </a:r>
          </a:p>
          <a:p>
            <a:pPr marL="514350" indent="-514350">
              <a:buNone/>
            </a:pPr>
            <a:r>
              <a:rPr lang="cs-CZ" i="1" dirty="0" smtClean="0">
                <a:solidFill>
                  <a:srgbClr val="C00000"/>
                </a:solidFill>
              </a:rPr>
              <a:t>1 složený list </a:t>
            </a:r>
            <a:r>
              <a:rPr lang="cs-CZ" i="1" dirty="0" smtClean="0"/>
              <a:t>+</a:t>
            </a:r>
            <a:r>
              <a:rPr lang="cs-CZ" dirty="0" smtClean="0"/>
              <a:t> počet stránek v kulaté závorce</a:t>
            </a:r>
          </a:p>
          <a:p>
            <a:pPr marL="514350" indent="-514350">
              <a:buNone/>
            </a:pPr>
            <a:r>
              <a:rPr lang="cs-CZ" u="sng" dirty="0" smtClean="0"/>
              <a:t>obrazové přílohy</a:t>
            </a:r>
            <a:endParaRPr lang="cs-CZ" dirty="0" smtClean="0"/>
          </a:p>
          <a:p>
            <a:pPr marL="514350" indent="-514350">
              <a:buNone/>
            </a:pPr>
            <a:r>
              <a:rPr lang="cs-CZ" dirty="0" smtClean="0"/>
              <a:t>počet </a:t>
            </a:r>
            <a:r>
              <a:rPr lang="cs-CZ" i="1" dirty="0" smtClean="0">
                <a:solidFill>
                  <a:srgbClr val="C00000"/>
                </a:solidFill>
              </a:rPr>
              <a:t>stran/listů obrazových příloh </a:t>
            </a:r>
            <a:r>
              <a:rPr lang="cs-CZ" dirty="0" smtClean="0"/>
              <a:t>nebo počet </a:t>
            </a:r>
            <a:r>
              <a:rPr lang="cs-CZ" i="1" dirty="0" smtClean="0">
                <a:solidFill>
                  <a:srgbClr val="C00000"/>
                </a:solidFill>
              </a:rPr>
              <a:t>stran/listů nečíslovaných obrazových příloh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 lnSpcReduction="20000"/>
          </a:bodyPr>
          <a:lstStyle/>
          <a:p>
            <a:r>
              <a:rPr lang="cs-CZ" u="sng" dirty="0" smtClean="0"/>
              <a:t>více svazků</a:t>
            </a:r>
            <a:r>
              <a:rPr lang="cs-CZ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 průběžným číslováním - počet svazků + celkový počet stránek v kulaté závorce (i v AACR, ale příliš se nedodržovalo </a:t>
            </a:r>
            <a:r>
              <a:rPr lang="cs-CZ" dirty="0" smtClean="0">
                <a:solidFill>
                  <a:srgbClr val="C00000"/>
                </a:solidFill>
              </a:rPr>
              <a:t>!!</a:t>
            </a:r>
            <a:r>
              <a:rPr lang="cs-CZ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každý svazek vlastní stránkování – počet svazků + v kulaté závorce počet stránek každého svazku</a:t>
            </a:r>
          </a:p>
          <a:p>
            <a:r>
              <a:rPr lang="cs-CZ" u="sng" dirty="0" smtClean="0"/>
              <a:t>neukončený zdroj</a:t>
            </a:r>
          </a:p>
          <a:p>
            <a:pPr>
              <a:buNone/>
            </a:pPr>
            <a:r>
              <a:rPr lang="cs-CZ" dirty="0" smtClean="0"/>
              <a:t>slovní označení jednotky bez čísla; po ukončení vydávání doplníme počet vydaných jednotek (svazků, atd.)</a:t>
            </a:r>
          </a:p>
          <a:p>
            <a:r>
              <a:rPr lang="cs-CZ" u="sng" dirty="0" smtClean="0"/>
              <a:t>aktualizace vydávané na volných listech</a:t>
            </a:r>
          </a:p>
          <a:p>
            <a:pPr>
              <a:buNone/>
            </a:pPr>
            <a:r>
              <a:rPr lang="cs-CZ" dirty="0" smtClean="0"/>
              <a:t> počet svazků + </a:t>
            </a:r>
            <a:r>
              <a:rPr lang="cs-CZ" i="1" dirty="0" smtClean="0"/>
              <a:t>(na volných listech)</a:t>
            </a:r>
            <a:r>
              <a:rPr lang="cs-CZ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Další fyzické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nepatří sem ilustrované titulní stránky a menší ilustrace</a:t>
            </a:r>
          </a:p>
          <a:p>
            <a:r>
              <a:rPr lang="cs-CZ" dirty="0" smtClean="0"/>
              <a:t>tabulky obsahující slova nebo čísla nejsou ilustrace</a:t>
            </a:r>
          </a:p>
          <a:p>
            <a:r>
              <a:rPr lang="cs-CZ" dirty="0"/>
              <a:t>p</a:t>
            </a:r>
            <a:r>
              <a:rPr lang="cs-CZ" dirty="0" smtClean="0"/>
              <a:t>řetisk fotografií v knize se považuje za součást ilustrací, neuvádějí se samostatně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vedle výrazu </a:t>
            </a:r>
            <a:r>
              <a:rPr lang="cs-CZ" i="1" dirty="0" smtClean="0"/>
              <a:t>ilustrace</a:t>
            </a:r>
            <a:r>
              <a:rPr lang="cs-CZ" dirty="0" smtClean="0">
                <a:solidFill>
                  <a:srgbClr val="C00000"/>
                </a:solidFill>
              </a:rPr>
              <a:t> lze použít: </a:t>
            </a:r>
            <a:r>
              <a:rPr lang="cs-CZ" i="1" dirty="0" smtClean="0"/>
              <a:t>erby, faksimile, formuláře, fotografie, genealogické tabulky, grafy, iluminace, mapy, noty, plány, portréty, schémata, vzorky</a:t>
            </a:r>
          </a:p>
          <a:p>
            <a:r>
              <a:rPr lang="cs-CZ" u="sng" dirty="0" smtClean="0">
                <a:solidFill>
                  <a:srgbClr val="C00000"/>
                </a:solidFill>
              </a:rPr>
              <a:t>barva: </a:t>
            </a:r>
            <a:r>
              <a:rPr lang="cs-CZ" i="1" dirty="0" smtClean="0"/>
              <a:t>barevné ilustrace</a:t>
            </a:r>
            <a:r>
              <a:rPr lang="cs-CZ" dirty="0" smtClean="0"/>
              <a:t> nebo </a:t>
            </a:r>
            <a:r>
              <a:rPr lang="cs-CZ" i="1" dirty="0" smtClean="0"/>
              <a:t>ilustrace (některé barevné) </a:t>
            </a:r>
            <a:r>
              <a:rPr lang="cs-CZ" dirty="0" smtClean="0"/>
              <a:t>nebo </a:t>
            </a:r>
            <a:r>
              <a:rPr lang="cs-CZ" i="1" dirty="0" smtClean="0"/>
              <a:t>ilustrace (převážně barevné) 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Změna terminologie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pPr>
              <a:buNone/>
            </a:pPr>
            <a:r>
              <a:rPr lang="cs-CZ" dirty="0" smtClean="0"/>
              <a:t>Tvůrce – osoba s hlavní autorskou odpovědností za vznik díla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Přispěvatel – osoba s vedlejší </a:t>
            </a:r>
            <a:r>
              <a:rPr lang="cs-CZ" dirty="0" err="1" smtClean="0"/>
              <a:t>autoskou</a:t>
            </a:r>
            <a:r>
              <a:rPr lang="cs-CZ" dirty="0" smtClean="0"/>
              <a:t> odpovědností (překladatel, ilustrátor, editor …)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Zdroj (dříve dokument)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Preferovaný název ( dříve Unifikovaný)</a:t>
            </a:r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dirty="0" smtClean="0"/>
              <a:t>Rozměr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147248" cy="5112568"/>
          </a:xfrm>
        </p:spPr>
        <p:txBody>
          <a:bodyPr/>
          <a:lstStyle/>
          <a:p>
            <a:r>
              <a:rPr lang="cs-CZ" dirty="0" smtClean="0"/>
              <a:t>výška v cm, do 10 cm v mm</a:t>
            </a:r>
          </a:p>
          <a:p>
            <a:r>
              <a:rPr lang="cs-CZ" dirty="0" smtClean="0"/>
              <a:t>šířka svazku menší než polovina výšky nebo větší než výška - </a:t>
            </a:r>
            <a:r>
              <a:rPr lang="cs-CZ" dirty="0" err="1" smtClean="0"/>
              <a:t>výška</a:t>
            </a:r>
            <a:r>
              <a:rPr lang="cs-CZ" dirty="0" smtClean="0"/>
              <a:t> x šířka v cm</a:t>
            </a:r>
          </a:p>
          <a:p>
            <a:r>
              <a:rPr lang="cs-CZ" dirty="0" smtClean="0"/>
              <a:t>jednolistový tisk (není určen ke čtení po stránkách) - výška x šířka; je-li určen ke složení, následuje jeho rozměr po složení s výrazem </a:t>
            </a:r>
            <a:r>
              <a:rPr lang="cs-CZ" i="1" dirty="0" smtClean="0"/>
              <a:t>složeno na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Doprovodný materiál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jakýkoli materiál vydaný a určený ke společnému používání s popisovaným zdrojem, např. mapa, disketa, brožura, hrací karty - uvádí se jejich počet a název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200" b="1" dirty="0" smtClean="0"/>
              <a:t>300 $a</a:t>
            </a:r>
            <a:r>
              <a:rPr lang="cs-CZ" sz="2200" dirty="0" smtClean="0"/>
              <a:t>86 stran, 16 nečíslovaných listů obrazových příloh </a:t>
            </a:r>
            <a:r>
              <a:rPr lang="cs-CZ" sz="2200" b="1" dirty="0" smtClean="0"/>
              <a:t>:$</a:t>
            </a:r>
            <a:r>
              <a:rPr lang="cs-CZ" sz="2200" b="1" dirty="0" err="1" smtClean="0"/>
              <a:t>b</a:t>
            </a:r>
            <a:r>
              <a:rPr lang="cs-CZ" sz="2200" dirty="0" err="1" smtClean="0"/>
              <a:t>ilustrace</a:t>
            </a:r>
            <a:r>
              <a:rPr lang="cs-CZ" sz="2200" dirty="0" smtClean="0"/>
              <a:t> </a:t>
            </a:r>
            <a:r>
              <a:rPr lang="en-US" sz="2200" b="1" dirty="0" smtClean="0"/>
              <a:t>;</a:t>
            </a:r>
            <a:r>
              <a:rPr lang="cs-CZ" sz="2200" b="1" dirty="0" smtClean="0"/>
              <a:t> $c</a:t>
            </a:r>
            <a:r>
              <a:rPr lang="cs-CZ" sz="2200" dirty="0" smtClean="0"/>
              <a:t>21 cm</a:t>
            </a:r>
          </a:p>
          <a:p>
            <a:pPr>
              <a:buNone/>
            </a:pPr>
            <a:r>
              <a:rPr lang="cs-CZ" sz="2200" dirty="0" smtClean="0"/>
              <a:t> </a:t>
            </a:r>
          </a:p>
          <a:p>
            <a:pPr>
              <a:buNone/>
            </a:pPr>
            <a:r>
              <a:rPr lang="cs-CZ" sz="2200" b="1" dirty="0" smtClean="0"/>
              <a:t>300 $</a:t>
            </a:r>
            <a:r>
              <a:rPr lang="cs-CZ" sz="2200" b="1" dirty="0" err="1" smtClean="0"/>
              <a:t>a</a:t>
            </a:r>
            <a:r>
              <a:rPr lang="cs-CZ" sz="2200" dirty="0" err="1" smtClean="0"/>
              <a:t>vii</a:t>
            </a:r>
            <a:r>
              <a:rPr lang="cs-CZ" sz="2200" dirty="0" smtClean="0"/>
              <a:t>,</a:t>
            </a:r>
            <a:r>
              <a:rPr lang="cs-CZ" sz="2200" b="1" dirty="0" smtClean="0"/>
              <a:t> </a:t>
            </a:r>
            <a:r>
              <a:rPr lang="cs-CZ" sz="2200" dirty="0" smtClean="0"/>
              <a:t>63 stran</a:t>
            </a:r>
            <a:r>
              <a:rPr lang="cs-CZ" sz="2200" b="1" dirty="0" smtClean="0"/>
              <a:t> :$</a:t>
            </a:r>
            <a:r>
              <a:rPr lang="cs-CZ" sz="2200" b="1" dirty="0" err="1" smtClean="0"/>
              <a:t>b</a:t>
            </a:r>
            <a:r>
              <a:rPr lang="cs-CZ" sz="2200" dirty="0" err="1" smtClean="0"/>
              <a:t>ilustrace</a:t>
            </a:r>
            <a:r>
              <a:rPr lang="cs-CZ" sz="2200" dirty="0" smtClean="0"/>
              <a:t>, portréty</a:t>
            </a:r>
            <a:r>
              <a:rPr lang="cs-CZ" sz="2200" b="1" dirty="0" smtClean="0"/>
              <a:t> </a:t>
            </a:r>
            <a:r>
              <a:rPr lang="en-US" sz="2200" b="1" dirty="0" smtClean="0"/>
              <a:t>;</a:t>
            </a:r>
            <a:r>
              <a:rPr lang="cs-CZ" sz="2200" b="1" dirty="0" smtClean="0"/>
              <a:t>$c</a:t>
            </a:r>
            <a:r>
              <a:rPr lang="cs-CZ" sz="2200" dirty="0" smtClean="0"/>
              <a:t>14 cm</a:t>
            </a:r>
            <a:r>
              <a:rPr lang="cs-CZ" sz="2200" b="1" dirty="0" smtClean="0"/>
              <a:t> +$e</a:t>
            </a:r>
            <a:r>
              <a:rPr lang="cs-CZ" sz="2200" dirty="0" smtClean="0"/>
              <a:t>1 CD + 1 DVD</a:t>
            </a:r>
          </a:p>
          <a:p>
            <a:pPr>
              <a:buNone/>
            </a:pPr>
            <a:r>
              <a:rPr lang="cs-CZ" sz="2200" dirty="0" smtClean="0"/>
              <a:t> </a:t>
            </a:r>
          </a:p>
          <a:p>
            <a:pPr>
              <a:buNone/>
            </a:pPr>
            <a:r>
              <a:rPr lang="cs-CZ" sz="2200" b="1" dirty="0" smtClean="0"/>
              <a:t>300 $a</a:t>
            </a:r>
            <a:r>
              <a:rPr lang="cs-CZ" sz="2200" dirty="0" smtClean="0"/>
              <a:t>2 svazky (</a:t>
            </a:r>
            <a:r>
              <a:rPr lang="cs-CZ" sz="2200" dirty="0" err="1" smtClean="0"/>
              <a:t>viii</a:t>
            </a:r>
            <a:r>
              <a:rPr lang="cs-CZ" sz="2200" dirty="0" smtClean="0"/>
              <a:t>, 388; </a:t>
            </a:r>
            <a:r>
              <a:rPr lang="cs-CZ" sz="2200" dirty="0" err="1" smtClean="0"/>
              <a:t>ix</a:t>
            </a:r>
            <a:r>
              <a:rPr lang="cs-CZ" sz="2200" dirty="0" smtClean="0"/>
              <a:t>, 362 stran) </a:t>
            </a:r>
            <a:r>
              <a:rPr lang="cs-CZ" sz="2200" b="1" dirty="0" smtClean="0"/>
              <a:t>;$c</a:t>
            </a:r>
            <a:r>
              <a:rPr lang="cs-CZ" sz="2200" dirty="0" smtClean="0"/>
              <a:t>20 cm</a:t>
            </a:r>
          </a:p>
          <a:p>
            <a:pPr>
              <a:buNone/>
            </a:pPr>
            <a:r>
              <a:rPr lang="cs-CZ" sz="2200" dirty="0" smtClean="0"/>
              <a:t> </a:t>
            </a:r>
          </a:p>
          <a:p>
            <a:pPr>
              <a:buNone/>
            </a:pPr>
            <a:r>
              <a:rPr lang="cs-CZ" sz="2200" b="1" dirty="0" smtClean="0"/>
              <a:t>300 $a</a:t>
            </a:r>
            <a:r>
              <a:rPr lang="cs-CZ" sz="2200" dirty="0" smtClean="0"/>
              <a:t>3 svazky (1288 stran) </a:t>
            </a:r>
            <a:r>
              <a:rPr lang="cs-CZ" sz="2200" b="1" dirty="0" smtClean="0"/>
              <a:t>;$c</a:t>
            </a:r>
            <a:r>
              <a:rPr lang="cs-CZ" sz="2200" dirty="0" smtClean="0"/>
              <a:t>25 cm </a:t>
            </a:r>
          </a:p>
          <a:p>
            <a:pPr>
              <a:buNone/>
            </a:pPr>
            <a:r>
              <a:rPr lang="cs-CZ" sz="2200" dirty="0" smtClean="0"/>
              <a:t> </a:t>
            </a:r>
          </a:p>
          <a:p>
            <a:pPr>
              <a:buNone/>
            </a:pPr>
            <a:r>
              <a:rPr lang="cs-CZ" sz="2200" b="1" dirty="0" smtClean="0"/>
              <a:t>300 $</a:t>
            </a:r>
            <a:r>
              <a:rPr lang="cs-CZ" sz="2200" b="1" dirty="0" err="1" smtClean="0"/>
              <a:t>a</a:t>
            </a:r>
            <a:r>
              <a:rPr lang="cs-CZ" sz="2200" dirty="0" err="1" smtClean="0"/>
              <a:t>přibližně</a:t>
            </a:r>
            <a:r>
              <a:rPr lang="cs-CZ" sz="2200" dirty="0" smtClean="0"/>
              <a:t> 600 stran :</a:t>
            </a:r>
            <a:r>
              <a:rPr lang="cs-CZ" sz="2200" b="1" dirty="0" smtClean="0"/>
              <a:t>$</a:t>
            </a:r>
            <a:r>
              <a:rPr lang="cs-CZ" sz="2200" b="1" dirty="0" err="1" smtClean="0"/>
              <a:t>b</a:t>
            </a:r>
            <a:r>
              <a:rPr lang="cs-CZ" sz="2200" dirty="0" err="1" smtClean="0"/>
              <a:t>ilustrace</a:t>
            </a:r>
            <a:r>
              <a:rPr lang="cs-CZ" sz="2200" dirty="0" smtClean="0"/>
              <a:t> (některé barevné) ;</a:t>
            </a:r>
            <a:r>
              <a:rPr lang="cs-CZ" sz="2200" b="1" dirty="0" smtClean="0"/>
              <a:t>$c</a:t>
            </a:r>
            <a:r>
              <a:rPr lang="cs-CZ" sz="2200" dirty="0" smtClean="0"/>
              <a:t>15 x 25 cm</a:t>
            </a:r>
          </a:p>
          <a:p>
            <a:pPr>
              <a:buNone/>
            </a:pPr>
            <a:r>
              <a:rPr lang="cs-CZ" sz="2200" b="1" dirty="0" smtClean="0"/>
              <a:t> </a:t>
            </a:r>
            <a:endParaRPr lang="cs-CZ" sz="2200" dirty="0" smtClean="0"/>
          </a:p>
          <a:p>
            <a:pPr>
              <a:buNone/>
            </a:pPr>
            <a:r>
              <a:rPr lang="cs-CZ" sz="2200" b="1" dirty="0" smtClean="0"/>
              <a:t>300 $a</a:t>
            </a:r>
            <a:r>
              <a:rPr lang="cs-CZ" sz="2200" dirty="0" smtClean="0"/>
              <a:t>450 stran v různém stránkování :</a:t>
            </a:r>
            <a:r>
              <a:rPr lang="cs-CZ" sz="2200" b="1" dirty="0" smtClean="0"/>
              <a:t>$</a:t>
            </a:r>
            <a:r>
              <a:rPr lang="cs-CZ" sz="2200" b="1" dirty="0" err="1" smtClean="0"/>
              <a:t>b</a:t>
            </a:r>
            <a:r>
              <a:rPr lang="cs-CZ" sz="2200" dirty="0" err="1" smtClean="0"/>
              <a:t>mapy</a:t>
            </a:r>
            <a:r>
              <a:rPr lang="cs-CZ" sz="2200" dirty="0" smtClean="0"/>
              <a:t>, plány ;</a:t>
            </a:r>
            <a:r>
              <a:rPr lang="cs-CZ" sz="2200" b="1" dirty="0" smtClean="0"/>
              <a:t>$c</a:t>
            </a:r>
            <a:r>
              <a:rPr lang="cs-CZ" sz="2200" dirty="0" smtClean="0"/>
              <a:t>30 cm +</a:t>
            </a:r>
            <a:r>
              <a:rPr lang="cs-CZ" sz="2200" b="1" dirty="0" smtClean="0"/>
              <a:t>$e</a:t>
            </a:r>
            <a:r>
              <a:rPr lang="cs-CZ" sz="2200" dirty="0" smtClean="0"/>
              <a:t>1 vzorník barev (25 stran ; 21 cm)</a:t>
            </a:r>
          </a:p>
          <a:p>
            <a:pPr>
              <a:buNone/>
            </a:pPr>
            <a:endParaRPr lang="cs-CZ" sz="2200" dirty="0" smtClean="0"/>
          </a:p>
          <a:p>
            <a:pPr>
              <a:buNone/>
            </a:pPr>
            <a:endParaRPr lang="cs-CZ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 smtClean="0"/>
              <a:t>300 $a</a:t>
            </a:r>
            <a:r>
              <a:rPr lang="cs-CZ" dirty="0" smtClean="0"/>
              <a:t>223 nečíslovaných stran :</a:t>
            </a:r>
            <a:r>
              <a:rPr lang="cs-CZ" b="1" dirty="0" smtClean="0"/>
              <a:t>$</a:t>
            </a:r>
            <a:r>
              <a:rPr lang="cs-CZ" b="1" dirty="0" err="1" smtClean="0"/>
              <a:t>b</a:t>
            </a:r>
            <a:r>
              <a:rPr lang="cs-CZ" dirty="0" err="1" smtClean="0"/>
              <a:t>faksimile</a:t>
            </a:r>
            <a:r>
              <a:rPr lang="cs-CZ" dirty="0" smtClean="0"/>
              <a:t> ;</a:t>
            </a:r>
            <a:r>
              <a:rPr lang="cs-CZ" b="1" dirty="0" smtClean="0"/>
              <a:t>$c</a:t>
            </a:r>
            <a:r>
              <a:rPr lang="cs-CZ" dirty="0" smtClean="0"/>
              <a:t>28 cm</a:t>
            </a:r>
            <a:endParaRPr lang="cs-CZ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cs-CZ" b="1" dirty="0" smtClean="0"/>
              <a:t> 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300 $a</a:t>
            </a:r>
            <a:r>
              <a:rPr lang="cs-CZ" dirty="0" smtClean="0"/>
              <a:t>126 stran ;</a:t>
            </a:r>
            <a:r>
              <a:rPr lang="cs-CZ" b="1" dirty="0" smtClean="0"/>
              <a:t>$c</a:t>
            </a:r>
            <a:r>
              <a:rPr lang="cs-CZ" dirty="0" smtClean="0"/>
              <a:t>90 mm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i="1" dirty="0" smtClean="0">
                <a:solidFill>
                  <a:srgbClr val="2B7589"/>
                </a:solidFill>
              </a:rPr>
              <a:t> elektronicky publikované textové monografie</a:t>
            </a:r>
            <a:endParaRPr lang="cs-CZ" dirty="0" smtClean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b="1" dirty="0" smtClean="0">
                <a:solidFill>
                  <a:srgbClr val="2B7589"/>
                </a:solidFill>
              </a:rPr>
              <a:t>300 $a</a:t>
            </a:r>
            <a:r>
              <a:rPr lang="cs-CZ" dirty="0" smtClean="0">
                <a:solidFill>
                  <a:srgbClr val="2B7589"/>
                </a:solidFill>
              </a:rPr>
              <a:t>1 online zdroj</a:t>
            </a:r>
            <a:r>
              <a:rPr lang="cs-CZ" b="1" dirty="0" smtClean="0">
                <a:solidFill>
                  <a:srgbClr val="2B7589"/>
                </a:solidFill>
              </a:rPr>
              <a:t> </a:t>
            </a:r>
            <a:r>
              <a:rPr lang="cs-CZ" dirty="0" smtClean="0">
                <a:solidFill>
                  <a:srgbClr val="2B7589"/>
                </a:solidFill>
              </a:rPr>
              <a:t>(přibližně 600 stran) :</a:t>
            </a:r>
            <a:r>
              <a:rPr lang="cs-CZ" b="1" dirty="0" smtClean="0">
                <a:solidFill>
                  <a:srgbClr val="2B7589"/>
                </a:solidFill>
              </a:rPr>
              <a:t>$</a:t>
            </a:r>
            <a:r>
              <a:rPr lang="cs-CZ" b="1" dirty="0" err="1" smtClean="0">
                <a:solidFill>
                  <a:srgbClr val="2B7589"/>
                </a:solidFill>
              </a:rPr>
              <a:t>b</a:t>
            </a:r>
            <a:r>
              <a:rPr lang="cs-CZ" dirty="0" err="1" smtClean="0">
                <a:solidFill>
                  <a:srgbClr val="2B7589"/>
                </a:solidFill>
              </a:rPr>
              <a:t>ilustrace</a:t>
            </a:r>
            <a:r>
              <a:rPr lang="cs-CZ" dirty="0" smtClean="0">
                <a:solidFill>
                  <a:srgbClr val="2B7589"/>
                </a:solidFill>
              </a:rPr>
              <a:t> (některé barevné)</a:t>
            </a:r>
          </a:p>
          <a:p>
            <a:pPr>
              <a:buNone/>
            </a:pPr>
            <a:r>
              <a:rPr lang="cs-CZ" b="1" dirty="0" smtClean="0">
                <a:solidFill>
                  <a:srgbClr val="2B7589"/>
                </a:solidFill>
              </a:rPr>
              <a:t>300 $a</a:t>
            </a:r>
            <a:r>
              <a:rPr lang="cs-CZ" dirty="0" smtClean="0">
                <a:solidFill>
                  <a:srgbClr val="2B7589"/>
                </a:solidFill>
              </a:rPr>
              <a:t>1 online zdroj (126 stran)</a:t>
            </a:r>
          </a:p>
          <a:p>
            <a:pPr>
              <a:buNone/>
            </a:pPr>
            <a:r>
              <a:rPr lang="cs-CZ" b="1" dirty="0">
                <a:solidFill>
                  <a:srgbClr val="2B7589"/>
                </a:solidFill>
              </a:rPr>
              <a:t>300 $a</a:t>
            </a:r>
            <a:r>
              <a:rPr lang="cs-CZ" dirty="0">
                <a:solidFill>
                  <a:srgbClr val="2B7589"/>
                </a:solidFill>
              </a:rPr>
              <a:t>1 online zdroj</a:t>
            </a:r>
            <a:endParaRPr lang="cs-CZ" dirty="0" smtClean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b="1" dirty="0" smtClean="0"/>
              <a:t> 		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300 $a</a:t>
            </a:r>
            <a:r>
              <a:rPr lang="cs-CZ" dirty="0" smtClean="0"/>
              <a:t>1 složený list (8 stran) ;</a:t>
            </a:r>
            <a:r>
              <a:rPr lang="cs-CZ" b="1" dirty="0" smtClean="0"/>
              <a:t>$c</a:t>
            </a:r>
            <a:r>
              <a:rPr lang="cs-CZ" dirty="0" smtClean="0"/>
              <a:t>15 cm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r>
              <a:rPr lang="cs-CZ" b="1" dirty="0" smtClean="0"/>
              <a:t>300 $a</a:t>
            </a:r>
            <a:r>
              <a:rPr lang="cs-CZ" dirty="0" smtClean="0"/>
              <a:t>1 list ;</a:t>
            </a:r>
            <a:r>
              <a:rPr lang="cs-CZ" b="1" dirty="0" smtClean="0"/>
              <a:t>$</a:t>
            </a:r>
            <a:r>
              <a:rPr lang="cs-CZ" dirty="0" smtClean="0"/>
              <a:t>c75 x 36 cm složeno na 25 x 18 cm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83264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 smtClean="0"/>
              <a:t>300 $a</a:t>
            </a:r>
            <a:r>
              <a:rPr lang="cs-CZ" dirty="0" smtClean="0"/>
              <a:t>1 svazek (na volných listech) ;</a:t>
            </a:r>
            <a:r>
              <a:rPr lang="cs-CZ" b="1" dirty="0" smtClean="0"/>
              <a:t>$c</a:t>
            </a:r>
            <a:r>
              <a:rPr lang="cs-CZ" dirty="0" smtClean="0"/>
              <a:t>30 cm +</a:t>
            </a:r>
            <a:r>
              <a:rPr lang="cs-CZ" b="1" dirty="0" smtClean="0"/>
              <a:t>$e</a:t>
            </a:r>
            <a:r>
              <a:rPr lang="cs-CZ" dirty="0" smtClean="0"/>
              <a:t>1 licence + 1 CD-ROM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r>
              <a:rPr lang="cs-CZ" b="1" dirty="0" smtClean="0"/>
              <a:t>300 $a</a:t>
            </a:r>
            <a:r>
              <a:rPr lang="cs-CZ" dirty="0" smtClean="0"/>
              <a:t>67 stran,</a:t>
            </a:r>
            <a:r>
              <a:rPr lang="cs-CZ" b="1" dirty="0" smtClean="0"/>
              <a:t> </a:t>
            </a:r>
            <a:r>
              <a:rPr lang="cs-CZ" dirty="0" smtClean="0"/>
              <a:t>38 listů, 64 nečíslovaných stran :</a:t>
            </a:r>
            <a:r>
              <a:rPr lang="cs-CZ" b="1" dirty="0" smtClean="0"/>
              <a:t>$</a:t>
            </a:r>
            <a:r>
              <a:rPr lang="cs-CZ" b="1" dirty="0" err="1" smtClean="0"/>
              <a:t>b</a:t>
            </a:r>
            <a:r>
              <a:rPr lang="cs-CZ" dirty="0" err="1" smtClean="0"/>
              <a:t>barevné</a:t>
            </a:r>
            <a:r>
              <a:rPr lang="cs-CZ" dirty="0" smtClean="0"/>
              <a:t> ilustrace, portréty ;</a:t>
            </a:r>
            <a:r>
              <a:rPr lang="cs-CZ" b="1" dirty="0" smtClean="0"/>
              <a:t>$c</a:t>
            </a:r>
            <a:r>
              <a:rPr lang="cs-CZ" dirty="0" smtClean="0"/>
              <a:t> 23 cm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r>
              <a:rPr lang="cs-CZ" b="1" dirty="0" smtClean="0"/>
              <a:t>300 $a</a:t>
            </a:r>
            <a:r>
              <a:rPr lang="cs-CZ" dirty="0" smtClean="0"/>
              <a:t>228 stran, to je, 282 stran ;</a:t>
            </a:r>
            <a:r>
              <a:rPr lang="cs-CZ" b="1" dirty="0" smtClean="0"/>
              <a:t>$c</a:t>
            </a:r>
            <a:r>
              <a:rPr lang="cs-CZ" dirty="0" smtClean="0"/>
              <a:t>20 cm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r>
              <a:rPr lang="cs-CZ" b="1" dirty="0" smtClean="0"/>
              <a:t>300 $</a:t>
            </a:r>
            <a:r>
              <a:rPr lang="cs-CZ" b="1" dirty="0" err="1" smtClean="0"/>
              <a:t>a</a:t>
            </a:r>
            <a:r>
              <a:rPr lang="cs-CZ" dirty="0" err="1" smtClean="0"/>
              <a:t>strana</a:t>
            </a:r>
            <a:r>
              <a:rPr lang="cs-CZ" dirty="0" smtClean="0"/>
              <a:t> 255-631 ;</a:t>
            </a:r>
            <a:r>
              <a:rPr lang="cs-CZ" b="1" dirty="0" smtClean="0"/>
              <a:t>$c</a:t>
            </a:r>
            <a:r>
              <a:rPr lang="cs-CZ" dirty="0" smtClean="0"/>
              <a:t>18 cm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r>
              <a:rPr lang="cs-CZ" b="1" dirty="0" smtClean="0"/>
              <a:t>300 $a</a:t>
            </a:r>
            <a:r>
              <a:rPr lang="cs-CZ" dirty="0" smtClean="0"/>
              <a:t>232 stran, 16 listů obrazových příloh (některé složené) :</a:t>
            </a:r>
            <a:r>
              <a:rPr lang="cs-CZ" b="1" dirty="0" smtClean="0"/>
              <a:t>$</a:t>
            </a:r>
            <a:r>
              <a:rPr lang="cs-CZ" b="1" dirty="0" err="1" smtClean="0"/>
              <a:t>b</a:t>
            </a:r>
            <a:r>
              <a:rPr lang="cs-CZ" dirty="0" err="1" smtClean="0"/>
              <a:t>ilustrace</a:t>
            </a:r>
            <a:r>
              <a:rPr lang="cs-CZ" dirty="0" smtClean="0"/>
              <a:t> (převážně barevné) ;</a:t>
            </a:r>
            <a:r>
              <a:rPr lang="cs-CZ" b="1" dirty="0" smtClean="0"/>
              <a:t>$c</a:t>
            </a:r>
            <a:r>
              <a:rPr lang="cs-CZ" dirty="0" smtClean="0"/>
              <a:t>25 x 30 cm</a:t>
            </a:r>
          </a:p>
          <a:p>
            <a:pPr>
              <a:buNone/>
            </a:pPr>
            <a:r>
              <a:rPr lang="cs-CZ" b="1" dirty="0" smtClean="0"/>
              <a:t>Komiks </a:t>
            </a:r>
            <a:r>
              <a:rPr lang="cs-CZ" dirty="0" smtClean="0"/>
              <a:t>300 $a144 nečíslovaných stran :$</a:t>
            </a:r>
            <a:r>
              <a:rPr lang="cs-CZ" dirty="0" err="1" smtClean="0"/>
              <a:t>bilustrace</a:t>
            </a:r>
            <a:r>
              <a:rPr lang="cs-CZ" dirty="0" smtClean="0"/>
              <a:t> ;$c25 cm </a:t>
            </a:r>
            <a:endParaRPr lang="cs-CZ" b="1" dirty="0" smtClean="0"/>
          </a:p>
          <a:p>
            <a:pPr>
              <a:buNone/>
            </a:pPr>
            <a:r>
              <a:rPr lang="cs-CZ" b="1" dirty="0" smtClean="0"/>
              <a:t>300 $a   </a:t>
            </a:r>
            <a:r>
              <a:rPr lang="cs-CZ" dirty="0" smtClean="0"/>
              <a:t>svazky</a:t>
            </a:r>
            <a:r>
              <a:rPr lang="cs-CZ" b="1" dirty="0" smtClean="0"/>
              <a:t> ;$c</a:t>
            </a:r>
            <a:r>
              <a:rPr lang="cs-CZ" dirty="0" smtClean="0"/>
              <a:t>21 cm</a:t>
            </a:r>
          </a:p>
          <a:p>
            <a:pPr>
              <a:buNone/>
            </a:pPr>
            <a:r>
              <a:rPr lang="cs-CZ" b="1" dirty="0" smtClean="0"/>
              <a:t>	</a:t>
            </a:r>
            <a:r>
              <a:rPr lang="cs-CZ" i="1" dirty="0" smtClean="0">
                <a:solidFill>
                  <a:srgbClr val="2B7589"/>
                </a:solidFill>
              </a:rPr>
              <a:t>[u neúplného díla se předřazují 3 mezery]</a:t>
            </a:r>
            <a:endParaRPr lang="cs-CZ" dirty="0" smtClean="0">
              <a:solidFill>
                <a:srgbClr val="2B7589"/>
              </a:solidFill>
            </a:endParaRP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cs-CZ" dirty="0" smtClean="0"/>
              <a:t>Oblast údajů o edici</a:t>
            </a:r>
            <a:br>
              <a:rPr lang="cs-CZ" dirty="0" smtClean="0"/>
            </a:br>
            <a:r>
              <a:rPr lang="cs-CZ" sz="3600" dirty="0" smtClean="0"/>
              <a:t>MARC 21/pole 490/opakovatelné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prameny popisu – titulní stránka edice, titulní stránka nebo jiná část provedení</a:t>
            </a:r>
          </a:p>
          <a:p>
            <a:r>
              <a:rPr lang="cs-CZ" dirty="0" smtClean="0"/>
              <a:t>údaje se zapisují přesně a platí pro ně stejné zásady jako pro zápis názvových údajů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slovní označení pořadí svazku se nahrazuje arabskou číslicí, římské číslice zůstávají</a:t>
            </a:r>
            <a:endParaRPr lang="cs-CZ" dirty="0" smtClean="0"/>
          </a:p>
          <a:p>
            <a:r>
              <a:rPr lang="cs-CZ" dirty="0" smtClean="0"/>
              <a:t>slova </a:t>
            </a:r>
            <a:r>
              <a:rPr lang="cs-CZ" i="1" dirty="0" smtClean="0">
                <a:solidFill>
                  <a:srgbClr val="C00000"/>
                </a:solidFill>
              </a:rPr>
              <a:t>svazek, Band, volume</a:t>
            </a:r>
            <a:r>
              <a:rPr lang="cs-CZ" i="1" dirty="0" smtClean="0"/>
              <a:t>, atd. </a:t>
            </a:r>
            <a:r>
              <a:rPr lang="cs-CZ" dirty="0" smtClean="0">
                <a:solidFill>
                  <a:srgbClr val="C00000"/>
                </a:solidFill>
              </a:rPr>
              <a:t>nezkracujeme</a:t>
            </a:r>
            <a:r>
              <a:rPr lang="cs-CZ" dirty="0" smtClean="0"/>
              <a:t>, pokud ovšem nejsou na prameni již jako zkratka uvedena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000" i="1" dirty="0" smtClean="0">
                <a:solidFill>
                  <a:srgbClr val="2B7589"/>
                </a:solidFill>
              </a:rPr>
              <a:t> </a:t>
            </a:r>
            <a:r>
              <a:rPr lang="cs-CZ" sz="2400" i="1" dirty="0" smtClean="0">
                <a:solidFill>
                  <a:srgbClr val="2B7589"/>
                </a:solidFill>
              </a:rPr>
              <a:t>označení svazku je gramatickou součástí názvu a zůstává slovně</a:t>
            </a:r>
            <a:endParaRPr lang="cs-CZ" sz="2400" b="1" dirty="0" smtClean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sz="2400" b="1" dirty="0" smtClean="0"/>
              <a:t>4901  $</a:t>
            </a:r>
            <a:r>
              <a:rPr lang="cs-CZ" sz="2400" b="1" dirty="0" err="1" smtClean="0"/>
              <a:t>a</a:t>
            </a:r>
            <a:r>
              <a:rPr lang="cs-CZ" sz="2400" dirty="0" err="1" smtClean="0"/>
              <a:t>Dědictví</a:t>
            </a:r>
            <a:r>
              <a:rPr lang="cs-CZ" sz="2400" dirty="0" smtClean="0"/>
              <a:t> Svatojánského svazek třetí</a:t>
            </a:r>
          </a:p>
          <a:p>
            <a:pPr>
              <a:buNone/>
            </a:pPr>
            <a:r>
              <a:rPr lang="cs-CZ" sz="2400" dirty="0" smtClean="0"/>
              <a:t> </a:t>
            </a:r>
            <a:r>
              <a:rPr lang="cs-CZ" sz="2400" i="1" dirty="0" smtClean="0">
                <a:solidFill>
                  <a:srgbClr val="2B7589"/>
                </a:solidFill>
              </a:rPr>
              <a:t>pořadí  slov v </a:t>
            </a:r>
            <a:r>
              <a:rPr lang="cs-CZ" sz="2400" i="1" dirty="0" err="1" smtClean="0">
                <a:solidFill>
                  <a:srgbClr val="2B7589"/>
                </a:solidFill>
              </a:rPr>
              <a:t>podpoli</a:t>
            </a:r>
            <a:r>
              <a:rPr lang="cs-CZ" sz="2400" i="1" dirty="0" smtClean="0">
                <a:solidFill>
                  <a:srgbClr val="2B7589"/>
                </a:solidFill>
              </a:rPr>
              <a:t> $v zůstává</a:t>
            </a:r>
            <a:endParaRPr lang="cs-CZ" sz="2400" dirty="0" smtClean="0"/>
          </a:p>
          <a:p>
            <a:pPr>
              <a:buNone/>
            </a:pPr>
            <a:r>
              <a:rPr lang="cs-CZ" sz="2400" b="1" dirty="0" smtClean="0"/>
              <a:t>4901  $</a:t>
            </a:r>
            <a:r>
              <a:rPr lang="cs-CZ" sz="2400" b="1" dirty="0" err="1" smtClean="0"/>
              <a:t>a</a:t>
            </a:r>
            <a:r>
              <a:rPr lang="cs-CZ" sz="2400" dirty="0" err="1" smtClean="0"/>
              <a:t>Spisy</a:t>
            </a:r>
            <a:r>
              <a:rPr lang="cs-CZ" sz="2400" dirty="0" smtClean="0"/>
              <a:t> / Josef </a:t>
            </a:r>
            <a:r>
              <a:rPr lang="cs-CZ" sz="2400" dirty="0" err="1" smtClean="0"/>
              <a:t>Heyduk</a:t>
            </a:r>
            <a:r>
              <a:rPr lang="cs-CZ" sz="2400" dirty="0" smtClean="0"/>
              <a:t> </a:t>
            </a:r>
            <a:r>
              <a:rPr lang="cs-CZ" sz="2400" b="1" dirty="0" smtClean="0"/>
              <a:t>;$v</a:t>
            </a:r>
            <a:r>
              <a:rPr lang="cs-CZ" sz="2400" dirty="0" smtClean="0"/>
              <a:t>16</a:t>
            </a:r>
            <a:r>
              <a:rPr lang="cs-CZ" sz="2400" b="1" dirty="0" smtClean="0"/>
              <a:t>.</a:t>
            </a:r>
            <a:r>
              <a:rPr lang="cs-CZ" sz="2400" dirty="0" smtClean="0"/>
              <a:t> díl</a:t>
            </a:r>
          </a:p>
          <a:p>
            <a:pPr>
              <a:buNone/>
            </a:pPr>
            <a:r>
              <a:rPr lang="cs-CZ" sz="2400" i="1" dirty="0" smtClean="0">
                <a:solidFill>
                  <a:srgbClr val="2B7589"/>
                </a:solidFill>
              </a:rPr>
              <a:t> římské číslice  zůstávají</a:t>
            </a:r>
          </a:p>
          <a:p>
            <a:pPr>
              <a:buNone/>
            </a:pPr>
            <a:r>
              <a:rPr lang="cs-CZ" sz="2400" b="1" dirty="0" smtClean="0"/>
              <a:t>4901</a:t>
            </a:r>
            <a:r>
              <a:rPr lang="cs-CZ" sz="2400" dirty="0" smtClean="0"/>
              <a:t>  </a:t>
            </a:r>
            <a:r>
              <a:rPr lang="cs-CZ" sz="2400" b="1" dirty="0" smtClean="0"/>
              <a:t>$</a:t>
            </a:r>
            <a:r>
              <a:rPr lang="cs-CZ" sz="2400" b="1" dirty="0" err="1" smtClean="0"/>
              <a:t>a</a:t>
            </a:r>
            <a:r>
              <a:rPr lang="cs-CZ" sz="2400" dirty="0" err="1" smtClean="0"/>
              <a:t>Spisy</a:t>
            </a:r>
            <a:r>
              <a:rPr lang="cs-CZ" sz="2400" dirty="0" smtClean="0"/>
              <a:t> Jana Čepa ;</a:t>
            </a:r>
            <a:r>
              <a:rPr lang="cs-CZ" sz="2400" b="1" dirty="0" smtClean="0"/>
              <a:t>$</a:t>
            </a:r>
            <a:r>
              <a:rPr lang="cs-CZ" sz="2400" b="1" dirty="0" err="1" smtClean="0"/>
              <a:t>v</a:t>
            </a:r>
            <a:r>
              <a:rPr lang="cs-CZ" sz="2400" dirty="0" err="1" smtClean="0"/>
              <a:t>III</a:t>
            </a:r>
            <a:endParaRPr lang="cs-CZ" sz="2400" dirty="0" smtClean="0"/>
          </a:p>
          <a:p>
            <a:pPr>
              <a:buNone/>
            </a:pPr>
            <a:r>
              <a:rPr lang="cs-CZ" sz="2400" b="1" dirty="0" smtClean="0"/>
              <a:t> </a:t>
            </a:r>
            <a:r>
              <a:rPr lang="cs-CZ" sz="2400" i="1" dirty="0" smtClean="0">
                <a:solidFill>
                  <a:srgbClr val="2B7589"/>
                </a:solidFill>
              </a:rPr>
              <a:t>místo poznámky: „Od r. 2010 vychází svazky v edici  …“ lze použít </a:t>
            </a:r>
            <a:r>
              <a:rPr lang="cs-CZ" sz="2400" i="1" dirty="0" err="1" smtClean="0">
                <a:solidFill>
                  <a:srgbClr val="2B7589"/>
                </a:solidFill>
              </a:rPr>
              <a:t>podpole</a:t>
            </a:r>
            <a:r>
              <a:rPr lang="cs-CZ" sz="2400" i="1" dirty="0" smtClean="0">
                <a:solidFill>
                  <a:srgbClr val="2B7589"/>
                </a:solidFill>
              </a:rPr>
              <a:t> $3</a:t>
            </a:r>
            <a:endParaRPr lang="cs-CZ" sz="2400" dirty="0" smtClean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sz="2400" b="1" dirty="0" smtClean="0"/>
              <a:t>4901  $3</a:t>
            </a:r>
            <a:r>
              <a:rPr lang="cs-CZ" sz="2400" dirty="0" smtClean="0"/>
              <a:t>2010-:</a:t>
            </a:r>
            <a:r>
              <a:rPr lang="cs-CZ" sz="2400" b="1" dirty="0" smtClean="0"/>
              <a:t>$</a:t>
            </a:r>
            <a:r>
              <a:rPr lang="cs-CZ" sz="2400" b="1" dirty="0" err="1" smtClean="0"/>
              <a:t>a</a:t>
            </a:r>
            <a:r>
              <a:rPr lang="cs-CZ" sz="2400" dirty="0" err="1" smtClean="0"/>
              <a:t>Komentované</a:t>
            </a:r>
            <a:r>
              <a:rPr lang="cs-CZ" sz="2400" dirty="0" smtClean="0"/>
              <a:t> zákony</a:t>
            </a:r>
          </a:p>
          <a:p>
            <a:pPr>
              <a:buNone/>
            </a:pPr>
            <a:r>
              <a:rPr lang="cs-CZ" sz="2400" i="1" dirty="0" smtClean="0">
                <a:solidFill>
                  <a:srgbClr val="2B7589"/>
                </a:solidFill>
              </a:rPr>
              <a:t>na zdroji bylo uvedeno: sv. 2</a:t>
            </a:r>
            <a:endParaRPr lang="cs-CZ" sz="2400" dirty="0" smtClean="0">
              <a:solidFill>
                <a:srgbClr val="2B7589"/>
              </a:solidFill>
            </a:endParaRPr>
          </a:p>
          <a:p>
            <a:pPr marL="457200" indent="-457200">
              <a:buAutoNum type="arabicPlain" startAt="4901"/>
            </a:pPr>
            <a:r>
              <a:rPr lang="cs-CZ" sz="2400" b="1" dirty="0" smtClean="0"/>
              <a:t>  $</a:t>
            </a:r>
            <a:r>
              <a:rPr lang="cs-CZ" sz="2400" b="1" dirty="0" err="1" smtClean="0"/>
              <a:t>a</a:t>
            </a:r>
            <a:r>
              <a:rPr lang="cs-CZ" sz="2400" dirty="0" err="1" smtClean="0"/>
              <a:t>Světová</a:t>
            </a:r>
            <a:r>
              <a:rPr lang="cs-CZ" sz="2400" dirty="0" smtClean="0"/>
              <a:t> próza ;</a:t>
            </a:r>
            <a:r>
              <a:rPr lang="cs-CZ" sz="2400" b="1" dirty="0" smtClean="0"/>
              <a:t>$</a:t>
            </a:r>
            <a:r>
              <a:rPr lang="cs-CZ" sz="2400" b="1" dirty="0" err="1" smtClean="0"/>
              <a:t>v</a:t>
            </a:r>
            <a:r>
              <a:rPr lang="cs-CZ" sz="2400" dirty="0" err="1" smtClean="0"/>
              <a:t>sv</a:t>
            </a:r>
            <a:r>
              <a:rPr lang="cs-CZ" sz="2400" dirty="0" smtClean="0"/>
              <a:t>. 2</a:t>
            </a:r>
          </a:p>
          <a:p>
            <a:pPr marL="457200" indent="-457200">
              <a:buNone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None/>
            </a:pPr>
            <a:r>
              <a:rPr lang="cs-CZ" i="1" dirty="0" smtClean="0">
                <a:solidFill>
                  <a:srgbClr val="2B7589"/>
                </a:solidFill>
              </a:rPr>
              <a:t>na zdroji uvedeno: nové řady pátá kniha</a:t>
            </a:r>
          </a:p>
          <a:p>
            <a:pPr marL="514350" indent="-514350">
              <a:buAutoNum type="arabicPlain" startAt="4901"/>
            </a:pPr>
            <a:r>
              <a:rPr lang="cs-CZ" b="1" dirty="0" smtClean="0"/>
              <a:t> $</a:t>
            </a:r>
            <a:r>
              <a:rPr lang="cs-CZ" b="1" dirty="0" err="1" smtClean="0"/>
              <a:t>a</a:t>
            </a:r>
            <a:r>
              <a:rPr lang="cs-CZ" dirty="0" err="1" smtClean="0"/>
              <a:t>Spisy</a:t>
            </a:r>
            <a:r>
              <a:rPr lang="cs-CZ" dirty="0" smtClean="0"/>
              <a:t> Josefa </a:t>
            </a:r>
            <a:r>
              <a:rPr lang="cs-CZ" dirty="0" err="1" smtClean="0"/>
              <a:t>Škvoreckého</a:t>
            </a:r>
            <a:r>
              <a:rPr lang="cs-CZ" dirty="0" smtClean="0"/>
              <a:t> ;</a:t>
            </a:r>
            <a:r>
              <a:rPr lang="cs-CZ" b="1" dirty="0" smtClean="0"/>
              <a:t>$</a:t>
            </a:r>
            <a:r>
              <a:rPr lang="cs-CZ" b="1" dirty="0" err="1" smtClean="0"/>
              <a:t>v</a:t>
            </a:r>
            <a:r>
              <a:rPr lang="cs-CZ" dirty="0" err="1" smtClean="0"/>
              <a:t>nové</a:t>
            </a:r>
            <a:r>
              <a:rPr lang="cs-CZ" dirty="0" smtClean="0"/>
              <a:t> řady 5.</a:t>
            </a:r>
            <a:r>
              <a:rPr lang="cs-CZ" b="1" dirty="0" smtClean="0"/>
              <a:t> </a:t>
            </a:r>
            <a:r>
              <a:rPr lang="cs-CZ" dirty="0" smtClean="0"/>
              <a:t>kniha</a:t>
            </a:r>
            <a:r>
              <a:rPr lang="cs-CZ" b="1" dirty="0" smtClean="0"/>
              <a:t> </a:t>
            </a:r>
            <a:endParaRPr lang="cs-CZ" dirty="0" smtClean="0"/>
          </a:p>
          <a:p>
            <a:pPr marL="514350" indent="-514350">
              <a:buNone/>
            </a:pPr>
            <a:r>
              <a:rPr lang="cs-CZ" b="1" dirty="0" smtClean="0"/>
              <a:t> </a:t>
            </a:r>
            <a:r>
              <a:rPr lang="cs-CZ" i="1" dirty="0" smtClean="0">
                <a:solidFill>
                  <a:srgbClr val="2B7589"/>
                </a:solidFill>
              </a:rPr>
              <a:t>opakované </a:t>
            </a:r>
            <a:r>
              <a:rPr lang="cs-CZ" i="1" dirty="0" err="1" smtClean="0">
                <a:solidFill>
                  <a:srgbClr val="2B7589"/>
                </a:solidFill>
              </a:rPr>
              <a:t>podpole</a:t>
            </a:r>
            <a:r>
              <a:rPr lang="cs-CZ" i="1" dirty="0" smtClean="0">
                <a:solidFill>
                  <a:srgbClr val="2B7589"/>
                </a:solidFill>
              </a:rPr>
              <a:t> $x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4901 $</a:t>
            </a:r>
            <a:r>
              <a:rPr lang="cs-CZ" b="1" dirty="0" err="1" smtClean="0"/>
              <a:t>a</a:t>
            </a:r>
            <a:r>
              <a:rPr lang="cs-CZ" dirty="0" err="1" smtClean="0"/>
              <a:t>Vědecké</a:t>
            </a:r>
            <a:r>
              <a:rPr lang="cs-CZ" dirty="0" smtClean="0"/>
              <a:t> spisy Vysokého učení technického v Brně,</a:t>
            </a:r>
            <a:r>
              <a:rPr lang="cs-CZ" b="1" dirty="0" smtClean="0"/>
              <a:t>$x</a:t>
            </a:r>
            <a:r>
              <a:rPr lang="cs-CZ" dirty="0" smtClean="0"/>
              <a:t>1213-1213</a:t>
            </a:r>
            <a:r>
              <a:rPr lang="cs-CZ" b="1" dirty="0" smtClean="0"/>
              <a:t>.$</a:t>
            </a:r>
            <a:r>
              <a:rPr lang="cs-CZ" b="1" dirty="0" err="1" smtClean="0"/>
              <a:t>a</a:t>
            </a:r>
            <a:r>
              <a:rPr lang="cs-CZ" dirty="0" err="1" smtClean="0"/>
              <a:t>Habilitační</a:t>
            </a:r>
            <a:r>
              <a:rPr lang="cs-CZ" dirty="0" smtClean="0"/>
              <a:t> a inaugurační spisy</a:t>
            </a:r>
            <a:r>
              <a:rPr lang="cs-CZ" b="1" dirty="0" smtClean="0"/>
              <a:t>,$x</a:t>
            </a:r>
            <a:r>
              <a:rPr lang="cs-CZ" dirty="0" smtClean="0"/>
              <a:t>1213-418X ;</a:t>
            </a:r>
            <a:r>
              <a:rPr lang="cs-CZ" b="1" dirty="0" smtClean="0"/>
              <a:t>$</a:t>
            </a:r>
            <a:r>
              <a:rPr lang="cs-CZ" b="1" dirty="0" err="1" smtClean="0"/>
              <a:t>v</a:t>
            </a:r>
            <a:r>
              <a:rPr lang="cs-CZ" dirty="0" err="1" smtClean="0"/>
              <a:t>svazek</a:t>
            </a:r>
            <a:r>
              <a:rPr lang="cs-CZ" dirty="0" smtClean="0"/>
              <a:t> 123</a:t>
            </a:r>
          </a:p>
          <a:p>
            <a:pPr>
              <a:buNone/>
            </a:pPr>
            <a:r>
              <a:rPr lang="cs-CZ" b="1" dirty="0" smtClean="0"/>
              <a:t> </a:t>
            </a:r>
            <a:r>
              <a:rPr lang="cs-CZ" i="1" dirty="0" smtClean="0">
                <a:solidFill>
                  <a:srgbClr val="2B7589"/>
                </a:solidFill>
              </a:rPr>
              <a:t>dvě </a:t>
            </a:r>
            <a:r>
              <a:rPr lang="cs-CZ" i="1" dirty="0" err="1" smtClean="0">
                <a:solidFill>
                  <a:srgbClr val="2B7589"/>
                </a:solidFill>
              </a:rPr>
              <a:t>subedice</a:t>
            </a:r>
            <a:r>
              <a:rPr lang="cs-CZ" i="1" dirty="0" smtClean="0">
                <a:solidFill>
                  <a:srgbClr val="2B7589"/>
                </a:solidFill>
              </a:rPr>
              <a:t> s číslováním</a:t>
            </a:r>
            <a:endParaRPr lang="cs-CZ" dirty="0" smtClean="0"/>
          </a:p>
          <a:p>
            <a:pPr marL="514350" indent="-514350">
              <a:buAutoNum type="arabicPlain" startAt="4901"/>
            </a:pPr>
            <a:r>
              <a:rPr lang="cs-CZ" b="1" dirty="0" smtClean="0"/>
              <a:t> $</a:t>
            </a:r>
            <a:r>
              <a:rPr lang="cs-CZ" b="1" dirty="0" err="1" smtClean="0"/>
              <a:t>a</a:t>
            </a:r>
            <a:r>
              <a:rPr lang="cs-CZ" dirty="0" err="1" smtClean="0"/>
              <a:t>Acta</a:t>
            </a:r>
            <a:r>
              <a:rPr lang="cs-CZ" dirty="0" smtClean="0"/>
              <a:t> </a:t>
            </a:r>
            <a:r>
              <a:rPr lang="cs-CZ" dirty="0" err="1" smtClean="0"/>
              <a:t>Universitatis</a:t>
            </a:r>
            <a:r>
              <a:rPr lang="cs-CZ" dirty="0" smtClean="0"/>
              <a:t> </a:t>
            </a:r>
            <a:r>
              <a:rPr lang="cs-CZ" dirty="0" err="1" smtClean="0"/>
              <a:t>Carolinae</a:t>
            </a:r>
            <a:r>
              <a:rPr lang="cs-CZ" dirty="0" smtClean="0"/>
              <a:t>. </a:t>
            </a:r>
            <a:r>
              <a:rPr lang="cs-CZ" dirty="0" err="1" smtClean="0"/>
              <a:t>Philosophica</a:t>
            </a:r>
            <a:r>
              <a:rPr lang="cs-CZ" dirty="0" smtClean="0"/>
              <a:t> 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historica</a:t>
            </a:r>
            <a:r>
              <a:rPr lang="cs-CZ" dirty="0" smtClean="0"/>
              <a:t>,</a:t>
            </a:r>
            <a:r>
              <a:rPr lang="cs-CZ" b="1" dirty="0" smtClean="0"/>
              <a:t>$x</a:t>
            </a:r>
            <a:r>
              <a:rPr lang="cs-CZ" dirty="0" smtClean="0"/>
              <a:t>0567-8293 ;</a:t>
            </a:r>
            <a:r>
              <a:rPr lang="cs-CZ" b="1" dirty="0" smtClean="0"/>
              <a:t>$v</a:t>
            </a:r>
            <a:r>
              <a:rPr lang="cs-CZ" dirty="0" smtClean="0"/>
              <a:t>1/2004.</a:t>
            </a:r>
            <a:r>
              <a:rPr lang="cs-CZ" b="1" dirty="0" smtClean="0"/>
              <a:t>$</a:t>
            </a:r>
            <a:r>
              <a:rPr lang="cs-CZ" b="1" dirty="0" err="1" smtClean="0"/>
              <a:t>a</a:t>
            </a:r>
            <a:r>
              <a:rPr lang="cs-CZ" dirty="0" err="1" smtClean="0"/>
              <a:t>Studia</a:t>
            </a:r>
            <a:r>
              <a:rPr lang="cs-CZ" dirty="0" smtClean="0"/>
              <a:t> </a:t>
            </a:r>
            <a:r>
              <a:rPr lang="cs-CZ" dirty="0" err="1" smtClean="0"/>
              <a:t>sociologica</a:t>
            </a:r>
            <a:r>
              <a:rPr lang="cs-CZ" dirty="0" smtClean="0"/>
              <a:t> ;</a:t>
            </a:r>
            <a:r>
              <a:rPr lang="cs-CZ" b="1" dirty="0" smtClean="0"/>
              <a:t>$v</a:t>
            </a:r>
            <a:r>
              <a:rPr lang="cs-CZ" dirty="0" smtClean="0"/>
              <a:t>14</a:t>
            </a:r>
          </a:p>
          <a:p>
            <a:pPr marL="514350" indent="-514350">
              <a:buNone/>
            </a:pPr>
            <a:r>
              <a:rPr lang="cs-CZ" dirty="0" smtClean="0">
                <a:solidFill>
                  <a:srgbClr val="2B7589"/>
                </a:solidFill>
              </a:rPr>
              <a:t> č</a:t>
            </a:r>
            <a:r>
              <a:rPr lang="cs-CZ" i="1" dirty="0" smtClean="0">
                <a:solidFill>
                  <a:srgbClr val="2B7589"/>
                </a:solidFill>
              </a:rPr>
              <a:t>íslování může být výjimečně i součástí </a:t>
            </a:r>
            <a:r>
              <a:rPr lang="cs-CZ" i="1" dirty="0" err="1" smtClean="0">
                <a:solidFill>
                  <a:srgbClr val="2B7589"/>
                </a:solidFill>
              </a:rPr>
              <a:t>podpole</a:t>
            </a:r>
            <a:r>
              <a:rPr lang="cs-CZ" i="1" dirty="0" smtClean="0">
                <a:solidFill>
                  <a:srgbClr val="2B7589"/>
                </a:solidFill>
              </a:rPr>
              <a:t> $a, protože je potřeba ho „udržet“ v rámci názvu edice; </a:t>
            </a:r>
            <a:r>
              <a:rPr lang="cs-CZ" i="1" dirty="0" err="1" smtClean="0">
                <a:solidFill>
                  <a:srgbClr val="2B7589"/>
                </a:solidFill>
              </a:rPr>
              <a:t>subedice</a:t>
            </a:r>
            <a:r>
              <a:rPr lang="cs-CZ" i="1" dirty="0" smtClean="0">
                <a:solidFill>
                  <a:srgbClr val="2B7589"/>
                </a:solidFill>
              </a:rPr>
              <a:t> nemá souběžný název ani vlastní číslování</a:t>
            </a:r>
            <a:endParaRPr lang="cs-CZ" dirty="0" smtClean="0">
              <a:solidFill>
                <a:srgbClr val="2B7589"/>
              </a:solidFill>
            </a:endParaRPr>
          </a:p>
          <a:p>
            <a:pPr marL="514350" indent="-514350">
              <a:buAutoNum type="arabicPlain" startAt="4901"/>
            </a:pPr>
            <a:r>
              <a:rPr lang="cs-CZ" b="1" dirty="0" smtClean="0"/>
              <a:t>$</a:t>
            </a:r>
            <a:r>
              <a:rPr lang="cs-CZ" b="1" dirty="0" err="1" smtClean="0"/>
              <a:t>a</a:t>
            </a:r>
            <a:r>
              <a:rPr lang="cs-CZ" dirty="0" err="1" smtClean="0"/>
              <a:t>Spisy</a:t>
            </a:r>
            <a:r>
              <a:rPr lang="cs-CZ" dirty="0" smtClean="0"/>
              <a:t> Právnické fakulty Masarykovy univerzity v Brně ; 309 = </a:t>
            </a:r>
            <a:r>
              <a:rPr lang="cs-CZ" b="1" dirty="0" smtClean="0"/>
              <a:t>$</a:t>
            </a:r>
            <a:r>
              <a:rPr lang="cs-CZ" b="1" dirty="0" err="1" smtClean="0"/>
              <a:t>a</a:t>
            </a:r>
            <a:r>
              <a:rPr lang="cs-CZ" dirty="0" err="1" smtClean="0"/>
              <a:t>Acta</a:t>
            </a:r>
            <a:r>
              <a:rPr lang="cs-CZ" dirty="0" smtClean="0"/>
              <a:t> </a:t>
            </a:r>
            <a:r>
              <a:rPr lang="cs-CZ" dirty="0" err="1" smtClean="0"/>
              <a:t>Universitatis</a:t>
            </a:r>
            <a:r>
              <a:rPr lang="cs-CZ" dirty="0" smtClean="0"/>
              <a:t> </a:t>
            </a:r>
            <a:r>
              <a:rPr lang="cs-CZ" dirty="0" err="1" smtClean="0"/>
              <a:t>Masarykainae</a:t>
            </a:r>
            <a:r>
              <a:rPr lang="cs-CZ" dirty="0" smtClean="0"/>
              <a:t> </a:t>
            </a:r>
            <a:r>
              <a:rPr lang="cs-CZ" dirty="0" err="1" smtClean="0"/>
              <a:t>Brunensis</a:t>
            </a:r>
            <a:r>
              <a:rPr lang="cs-CZ" dirty="0" smtClean="0"/>
              <a:t> </a:t>
            </a:r>
            <a:r>
              <a:rPr lang="cs-CZ" dirty="0" err="1" smtClean="0"/>
              <a:t>Iuridica</a:t>
            </a:r>
            <a:r>
              <a:rPr lang="cs-CZ" dirty="0" smtClean="0"/>
              <a:t> ; 309.</a:t>
            </a:r>
            <a:r>
              <a:rPr lang="cs-CZ" b="1" dirty="0" smtClean="0"/>
              <a:t>$</a:t>
            </a:r>
            <a:r>
              <a:rPr lang="cs-CZ" b="1" dirty="0" err="1" smtClean="0"/>
              <a:t>a</a:t>
            </a:r>
            <a:r>
              <a:rPr lang="cs-CZ" dirty="0" err="1" smtClean="0"/>
              <a:t>Řada</a:t>
            </a:r>
            <a:r>
              <a:rPr lang="cs-CZ" dirty="0" smtClean="0"/>
              <a:t> teoretická</a:t>
            </a:r>
          </a:p>
          <a:p>
            <a:pPr marL="514350" indent="-514350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  <a:noFill/>
        </p:spPr>
        <p:txBody>
          <a:bodyPr>
            <a:normAutofit/>
          </a:bodyPr>
          <a:lstStyle/>
          <a:p>
            <a:r>
              <a:rPr lang="cs-CZ" dirty="0" smtClean="0"/>
              <a:t>Vedlejší záhlaví pro edici</a:t>
            </a:r>
            <a:br>
              <a:rPr lang="cs-CZ" dirty="0" smtClean="0"/>
            </a:br>
            <a:r>
              <a:rPr lang="cs-CZ" sz="3600" dirty="0" smtClean="0"/>
              <a:t>MARC 21/pole 800-830/opakovatelné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/>
          </a:bodyPr>
          <a:lstStyle/>
          <a:p>
            <a:r>
              <a:rPr lang="cs-CZ" dirty="0" smtClean="0"/>
              <a:t>pole 490 je jen popisný údaj, jako selekční údaj je nutno zapsat vedlejší záhlaví pro edici v příslušném poli 800-830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formálně beze změn, ale protože platí stejné instrukce jako pro zápis v polích 1XX/7XX a 130/730/240 projeví se změny v těchto polích i v edicích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706090"/>
          </a:xfrm>
        </p:spPr>
        <p:txBody>
          <a:bodyPr>
            <a:noAutofit/>
          </a:bodyPr>
          <a:lstStyle/>
          <a:p>
            <a:r>
              <a:rPr lang="cs-CZ" sz="3600" dirty="0" smtClean="0"/>
              <a:t>800 Vedlejší záhlaví pro edici - osobní jméno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obsahuje </a:t>
            </a:r>
            <a:r>
              <a:rPr lang="cs-CZ" dirty="0" err="1" smtClean="0"/>
              <a:t>autoritní</a:t>
            </a:r>
            <a:r>
              <a:rPr lang="cs-CZ" dirty="0" smtClean="0"/>
              <a:t> záhlaví ve formě autor/název, kde část týkající se autora je tvořena osobním jménem; forma jména osoby se přebírá ze souboru národních autorit, nezapisuje se ale číslo národní autority; v řetězci údajů se neuvádí ani kód role autora</a:t>
            </a:r>
          </a:p>
          <a:p>
            <a:r>
              <a:rPr lang="cs-CZ" dirty="0" smtClean="0"/>
              <a:t>obvykle se užívá pro edice typu </a:t>
            </a:r>
            <a:r>
              <a:rPr lang="cs-CZ" i="1" dirty="0" smtClean="0"/>
              <a:t>Sebrané spisy, </a:t>
            </a:r>
            <a:r>
              <a:rPr lang="cs-CZ" i="1" dirty="0" err="1" smtClean="0"/>
              <a:t>Spisy</a:t>
            </a:r>
            <a:r>
              <a:rPr lang="cs-CZ" i="1" dirty="0" smtClean="0"/>
              <a:t>, Dílo</a:t>
            </a:r>
            <a:r>
              <a:rPr lang="cs-CZ" dirty="0" smtClean="0"/>
              <a:t>, apod. 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4901 $</a:t>
            </a:r>
            <a:r>
              <a:rPr lang="cs-CZ" dirty="0" err="1" smtClean="0"/>
              <a:t>aSpisy</a:t>
            </a:r>
            <a:r>
              <a:rPr lang="cs-CZ" dirty="0" smtClean="0"/>
              <a:t> Jana Čepa ;$v3. svazek</a:t>
            </a:r>
          </a:p>
          <a:p>
            <a:pPr>
              <a:buNone/>
            </a:pPr>
            <a:r>
              <a:rPr lang="cs-CZ" b="1" dirty="0" smtClean="0"/>
              <a:t>8001 $</a:t>
            </a:r>
            <a:r>
              <a:rPr lang="cs-CZ" b="1" dirty="0" err="1" smtClean="0"/>
              <a:t>a</a:t>
            </a:r>
            <a:r>
              <a:rPr lang="cs-CZ" dirty="0" err="1" smtClean="0"/>
              <a:t>Čep</a:t>
            </a:r>
            <a:r>
              <a:rPr lang="cs-CZ" dirty="0" smtClean="0"/>
              <a:t>, Jan</a:t>
            </a:r>
            <a:r>
              <a:rPr lang="cs-CZ" b="1" dirty="0" smtClean="0"/>
              <a:t>,$d</a:t>
            </a:r>
            <a:r>
              <a:rPr lang="cs-CZ" dirty="0" smtClean="0"/>
              <a:t>1902-1974</a:t>
            </a:r>
            <a:r>
              <a:rPr lang="cs-CZ" b="1" dirty="0" smtClean="0"/>
              <a:t>.$</a:t>
            </a:r>
            <a:r>
              <a:rPr lang="cs-CZ" b="1" dirty="0" err="1" smtClean="0"/>
              <a:t>t</a:t>
            </a:r>
            <a:r>
              <a:rPr lang="cs-CZ" dirty="0" err="1" smtClean="0"/>
              <a:t>Spisy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Návěští/ pozice 18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Nová hodnota: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C00000"/>
                </a:solidFill>
              </a:rPr>
              <a:t>i = přítomna interpunkce ISBD </a:t>
            </a:r>
            <a:r>
              <a:rPr lang="cs-CZ" dirty="0" smtClean="0"/>
              <a:t>(dříve a =  AACR2)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Příklad:	</a:t>
            </a:r>
          </a:p>
          <a:p>
            <a:pPr marL="0" indent="0">
              <a:buNone/>
            </a:pPr>
            <a:r>
              <a:rPr lang="cs-CZ" dirty="0" smtClean="0"/>
              <a:t>-----</a:t>
            </a:r>
            <a:r>
              <a:rPr lang="cs-CZ" dirty="0" err="1" smtClean="0"/>
              <a:t>nam</a:t>
            </a:r>
            <a:r>
              <a:rPr lang="cs-CZ" dirty="0" smtClean="0"/>
              <a:t>-a22------</a:t>
            </a:r>
            <a:r>
              <a:rPr lang="cs-CZ" b="1" dirty="0" smtClean="0">
                <a:solidFill>
                  <a:srgbClr val="C00000"/>
                </a:solidFill>
              </a:rPr>
              <a:t>i</a:t>
            </a:r>
            <a:r>
              <a:rPr lang="cs-CZ" dirty="0" smtClean="0"/>
              <a:t>-4500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778098"/>
          </a:xfrm>
        </p:spPr>
        <p:txBody>
          <a:bodyPr>
            <a:noAutofit/>
          </a:bodyPr>
          <a:lstStyle/>
          <a:p>
            <a:r>
              <a:rPr lang="cs-CZ" sz="3500" dirty="0" smtClean="0"/>
              <a:t>810 Vedlejší záhlaví pro edici - jméno korporace</a:t>
            </a:r>
            <a:endParaRPr lang="cs-CZ" sz="3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obsahuje </a:t>
            </a:r>
            <a:r>
              <a:rPr lang="cs-CZ" dirty="0" err="1" smtClean="0"/>
              <a:t>autoritní</a:t>
            </a:r>
            <a:r>
              <a:rPr lang="cs-CZ" dirty="0" smtClean="0"/>
              <a:t> záhlaví ve formě autor/název, kde část týkající se autora je tvořena jménem korporace; forma jména korporace se přebírá ze souboru národních autorit, nezapisuje se ale číslo národní autority; v řetězci údajů se neuvádí ani kód role</a:t>
            </a:r>
          </a:p>
          <a:p>
            <a:r>
              <a:rPr lang="cs-CZ" dirty="0" smtClean="0"/>
              <a:t>používá se především pro zápis edic českých vysokých škol a českých vědeckých ústavů, a to v případech obecných názvů těchto edic: </a:t>
            </a:r>
            <a:r>
              <a:rPr lang="cs-CZ" i="1" dirty="0" smtClean="0"/>
              <a:t>Zprávy, Skripta, Učební texty, Studijní texty</a:t>
            </a:r>
            <a:r>
              <a:rPr lang="cs-CZ" dirty="0" smtClean="0"/>
              <a:t>, apod. (viz zápis PS z r. 2008)</a:t>
            </a:r>
          </a:p>
          <a:p>
            <a:r>
              <a:rPr lang="cs-CZ" dirty="0" smtClean="0"/>
              <a:t>doporučení neplatí pro latinské názvy edic (typ </a:t>
            </a:r>
            <a:r>
              <a:rPr lang="cs-CZ" dirty="0" err="1" smtClean="0"/>
              <a:t>Acta</a:t>
            </a:r>
            <a:r>
              <a:rPr lang="cs-CZ" dirty="0" smtClean="0"/>
              <a:t> … se zapisuje do pole 830) a pro přejímané záznamy zahraniční produkce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4901 $</a:t>
            </a:r>
            <a:r>
              <a:rPr lang="cs-CZ" dirty="0" err="1" smtClean="0"/>
              <a:t>aZprávy</a:t>
            </a:r>
            <a:r>
              <a:rPr lang="cs-CZ" dirty="0" smtClean="0"/>
              <a:t> ;$v2002/1</a:t>
            </a:r>
          </a:p>
          <a:p>
            <a:pPr>
              <a:buNone/>
            </a:pPr>
            <a:r>
              <a:rPr lang="cs-CZ" b="1" dirty="0" smtClean="0"/>
              <a:t>8102 $</a:t>
            </a:r>
            <a:r>
              <a:rPr lang="cs-CZ" b="1" dirty="0" err="1" smtClean="0"/>
              <a:t>a</a:t>
            </a:r>
            <a:r>
              <a:rPr lang="cs-CZ" dirty="0" err="1" smtClean="0"/>
              <a:t>Česká</a:t>
            </a:r>
            <a:r>
              <a:rPr lang="cs-CZ" dirty="0" smtClean="0"/>
              <a:t> botanická společnost</a:t>
            </a:r>
            <a:r>
              <a:rPr lang="cs-CZ" b="1" dirty="0" smtClean="0"/>
              <a:t>.$</a:t>
            </a:r>
            <a:r>
              <a:rPr lang="cs-CZ" b="1" dirty="0" err="1" smtClean="0"/>
              <a:t>t</a:t>
            </a:r>
            <a:r>
              <a:rPr lang="cs-CZ" dirty="0" err="1" smtClean="0"/>
              <a:t>Zprávy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830 Vedlejší záhlaví pro edici - unifikovaný název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obsahuje vedlejší záhlaví pro název edice, které je tvořeno unifikovaným názvem</a:t>
            </a:r>
          </a:p>
          <a:p>
            <a:r>
              <a:rPr lang="cs-CZ" dirty="0" smtClean="0"/>
              <a:t>název edice v poli 830 může být stejný jako v poli 490 v případě, že název je neměnný, nezaměnitelný a/nebo není spojen se jménem autora či korporace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4901  $</a:t>
            </a:r>
            <a:r>
              <a:rPr lang="cs-CZ" dirty="0" err="1" smtClean="0"/>
              <a:t>aSvětová</a:t>
            </a:r>
            <a:r>
              <a:rPr lang="cs-CZ" dirty="0" smtClean="0"/>
              <a:t> próza ;$</a:t>
            </a:r>
            <a:r>
              <a:rPr lang="cs-CZ" dirty="0" err="1" smtClean="0"/>
              <a:t>vsvazek</a:t>
            </a:r>
            <a:r>
              <a:rPr lang="cs-CZ" dirty="0" smtClean="0"/>
              <a:t> 2</a:t>
            </a:r>
          </a:p>
          <a:p>
            <a:pPr>
              <a:buNone/>
            </a:pPr>
            <a:r>
              <a:rPr lang="cs-CZ" b="1" dirty="0" smtClean="0"/>
              <a:t>830 0 $</a:t>
            </a:r>
            <a:r>
              <a:rPr lang="cs-CZ" b="1" dirty="0" err="1" smtClean="0"/>
              <a:t>a</a:t>
            </a:r>
            <a:r>
              <a:rPr lang="cs-CZ" dirty="0" err="1" smtClean="0"/>
              <a:t>Světová</a:t>
            </a:r>
            <a:r>
              <a:rPr lang="cs-CZ" dirty="0" smtClean="0"/>
              <a:t> próza (Paseka)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r>
              <a:rPr lang="cs-CZ" dirty="0" smtClean="0"/>
              <a:t>4901  $</a:t>
            </a:r>
            <a:r>
              <a:rPr lang="cs-CZ" dirty="0" err="1" smtClean="0"/>
              <a:t>aHlediště</a:t>
            </a:r>
            <a:r>
              <a:rPr lang="cs-CZ" dirty="0" smtClean="0"/>
              <a:t> a jeviště : divadelní knihovna ;$v5</a:t>
            </a:r>
          </a:p>
          <a:p>
            <a:pPr>
              <a:buNone/>
            </a:pPr>
            <a:r>
              <a:rPr lang="cs-CZ" b="1" dirty="0" smtClean="0"/>
              <a:t>830 0 $</a:t>
            </a:r>
            <a:r>
              <a:rPr lang="cs-CZ" b="1" dirty="0" err="1" smtClean="0"/>
              <a:t>a</a:t>
            </a:r>
            <a:r>
              <a:rPr lang="cs-CZ" dirty="0" err="1" smtClean="0"/>
              <a:t>Hlediště</a:t>
            </a:r>
            <a:r>
              <a:rPr lang="cs-CZ" dirty="0" smtClean="0"/>
              <a:t> a jeviště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cs-CZ" dirty="0" smtClean="0"/>
              <a:t>Poznámky</a:t>
            </a:r>
            <a:br>
              <a:rPr lang="cs-CZ" dirty="0" smtClean="0"/>
            </a:br>
            <a:r>
              <a:rPr lang="cs-CZ" sz="3600" dirty="0" smtClean="0"/>
              <a:t>MARC 21/pole 5XX/většinou opakovatelné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vedle poznámek zapsaných v polích 5XX se obvykle zobrazují též poznámky generované z jiných polí (246 Variantní názvy, 76X-78X Propojovací pole (např. název originálu), atd.)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jako poznámka se uvádí správné znění údajů chybně uvedených na prameni popisu</a:t>
            </a:r>
            <a:endParaRPr lang="cs-CZ" dirty="0" smtClean="0"/>
          </a:p>
          <a:p>
            <a:r>
              <a:rPr lang="cs-CZ" dirty="0" smtClean="0"/>
              <a:t>celkový přehled polí pro poznámky včetně jejich používání </a:t>
            </a:r>
            <a:r>
              <a:rPr lang="cs-CZ" b="1" i="1" dirty="0" smtClean="0"/>
              <a:t>viz</a:t>
            </a:r>
            <a:r>
              <a:rPr lang="cs-CZ" dirty="0" smtClean="0"/>
              <a:t> manuál: MARC 21. Bibliografický formát, blok 5XX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Všeobecná poznámka</a:t>
            </a:r>
            <a:br>
              <a:rPr lang="cs-CZ" dirty="0" smtClean="0"/>
            </a:br>
            <a:r>
              <a:rPr lang="cs-CZ" sz="3600" dirty="0" smtClean="0"/>
              <a:t>MARC 21/pole 500/opakovatelná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obsahuje všeobecné informace, které nepatří do žádné specifické kategorie poznámek</a:t>
            </a:r>
          </a:p>
          <a:p>
            <a:r>
              <a:rPr lang="cs-CZ" dirty="0" smtClean="0"/>
              <a:t>uvádí se např. povinná poznámka o zdroji hlavního názvu, pokud není převzatý z titulní stránky; poznámka o zdroji souběžného názvu, pokud není ze stejného zdroje jako hlavní název a je to důležité pro identifikaci nebo zpřístupnění; významná další názvová informace z jiného preferovaného zdroje; poznámky o chybně uvedených údajích a jejich správném znění; poznámka o odpovědnosti osob/korporací, které nejsou uvedeny v údajích o odpovědnosti a jsou významné pro identifikaci a zpřístupnění; poznámky k údajům o vydání, nakladatelským údajům, fyzickému popisu, údajům o edici, údaje o překladu, atd.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Příklady nových poznámek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dirty="0" smtClean="0"/>
              <a:t>500 $</a:t>
            </a:r>
            <a:r>
              <a:rPr lang="cs-CZ" b="1" dirty="0" err="1" smtClean="0"/>
              <a:t>a</a:t>
            </a:r>
            <a:r>
              <a:rPr lang="cs-CZ" dirty="0" err="1" smtClean="0"/>
              <a:t>Souběžný</a:t>
            </a:r>
            <a:r>
              <a:rPr lang="cs-CZ" dirty="0" smtClean="0"/>
              <a:t> název z rubu titulní stránky</a:t>
            </a:r>
          </a:p>
          <a:p>
            <a:pPr>
              <a:buNone/>
            </a:pPr>
            <a:r>
              <a:rPr lang="cs-CZ" b="1" dirty="0" smtClean="0"/>
              <a:t>500 $</a:t>
            </a:r>
            <a:r>
              <a:rPr lang="cs-CZ" b="1" dirty="0" err="1" smtClean="0"/>
              <a:t>a</a:t>
            </a:r>
            <a:r>
              <a:rPr lang="cs-CZ" dirty="0" err="1" smtClean="0"/>
              <a:t>Skutečným</a:t>
            </a:r>
            <a:r>
              <a:rPr lang="cs-CZ" dirty="0" smtClean="0"/>
              <a:t> autorem díla je Josef Menzel</a:t>
            </a:r>
          </a:p>
          <a:p>
            <a:pPr>
              <a:buNone/>
            </a:pPr>
            <a:r>
              <a:rPr lang="cs-CZ" b="1" dirty="0"/>
              <a:t>500 $</a:t>
            </a:r>
            <a:r>
              <a:rPr lang="cs-CZ" b="1" dirty="0" err="1"/>
              <a:t>a</a:t>
            </a:r>
            <a:r>
              <a:rPr lang="cs-CZ" dirty="0" err="1"/>
              <a:t>Označení</a:t>
            </a:r>
            <a:r>
              <a:rPr lang="cs-CZ" dirty="0"/>
              <a:t> vydání je chybné, správně je: Vydání páté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500 $</a:t>
            </a:r>
            <a:r>
              <a:rPr lang="cs-CZ" dirty="0" err="1" smtClean="0"/>
              <a:t>aVročení</a:t>
            </a:r>
            <a:r>
              <a:rPr lang="cs-CZ" dirty="0" smtClean="0"/>
              <a:t> je chybné, správně má být: 2014</a:t>
            </a:r>
          </a:p>
          <a:p>
            <a:pPr>
              <a:buNone/>
            </a:pPr>
            <a:r>
              <a:rPr lang="cs-CZ" i="1" dirty="0">
                <a:solidFill>
                  <a:srgbClr val="2B7589"/>
                </a:solidFill>
              </a:rPr>
              <a:t>[na titulní stránce, a tedy i v poli 264, je uvedeno </a:t>
            </a:r>
            <a:r>
              <a:rPr lang="cs-CZ" dirty="0" smtClean="0">
                <a:solidFill>
                  <a:srgbClr val="2B7589"/>
                </a:solidFill>
              </a:rPr>
              <a:t>2041; </a:t>
            </a:r>
            <a:r>
              <a:rPr lang="cs-CZ" i="1" dirty="0" smtClean="0">
                <a:solidFill>
                  <a:srgbClr val="2B7589"/>
                </a:solidFill>
              </a:rPr>
              <a:t>v poli 008 zapíšeme 2014]</a:t>
            </a:r>
            <a:endParaRPr lang="cs-CZ" i="1" dirty="0">
              <a:solidFill>
                <a:srgbClr val="2B7589"/>
              </a:solidFill>
            </a:endParaRP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500 $</a:t>
            </a:r>
            <a:r>
              <a:rPr lang="cs-CZ" dirty="0" err="1" smtClean="0"/>
              <a:t>aMísto</a:t>
            </a:r>
            <a:r>
              <a:rPr lang="cs-CZ" dirty="0" smtClean="0"/>
              <a:t> vydání je správně: Kladno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i="1" dirty="0" smtClean="0">
                <a:solidFill>
                  <a:srgbClr val="2B7589"/>
                </a:solidFill>
              </a:rPr>
              <a:t>[na titulní stránce, a tedy i v poli 264, je uvedeno </a:t>
            </a:r>
            <a:r>
              <a:rPr lang="cs-CZ" dirty="0" err="1" smtClean="0">
                <a:solidFill>
                  <a:srgbClr val="2B7589"/>
                </a:solidFill>
              </a:rPr>
              <a:t>Kldno</a:t>
            </a:r>
            <a:r>
              <a:rPr lang="cs-CZ" i="1" dirty="0" smtClean="0">
                <a:solidFill>
                  <a:srgbClr val="2B7589"/>
                </a:solidFill>
              </a:rPr>
              <a:t>]</a:t>
            </a:r>
            <a:endParaRPr lang="cs-CZ" dirty="0" smtClean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i="1" dirty="0" smtClean="0"/>
              <a:t> 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500 $</a:t>
            </a:r>
            <a:r>
              <a:rPr lang="cs-CZ" b="1" dirty="0" err="1" smtClean="0"/>
              <a:t>a</a:t>
            </a:r>
            <a:r>
              <a:rPr lang="cs-CZ" dirty="0" err="1" smtClean="0"/>
              <a:t>Správné</a:t>
            </a:r>
            <a:r>
              <a:rPr lang="cs-CZ" dirty="0" smtClean="0"/>
              <a:t> jméno autorky: </a:t>
            </a:r>
            <a:r>
              <a:rPr lang="cs-CZ" dirty="0" err="1" smtClean="0"/>
              <a:t>Evonne</a:t>
            </a:r>
            <a:r>
              <a:rPr lang="cs-CZ" dirty="0" smtClean="0"/>
              <a:t> </a:t>
            </a:r>
            <a:r>
              <a:rPr lang="cs-CZ" dirty="0" err="1" smtClean="0"/>
              <a:t>Rezler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i="1" dirty="0" smtClean="0">
                <a:solidFill>
                  <a:srgbClr val="2B7589"/>
                </a:solidFill>
              </a:rPr>
              <a:t>[na titulní stránce, a tedy i v poli 245, je uvedeno </a:t>
            </a:r>
            <a:r>
              <a:rPr lang="cs-CZ" dirty="0" err="1" smtClean="0">
                <a:solidFill>
                  <a:srgbClr val="2B7589"/>
                </a:solidFill>
              </a:rPr>
              <a:t>Yvonne</a:t>
            </a:r>
            <a:r>
              <a:rPr lang="cs-CZ" dirty="0" smtClean="0">
                <a:solidFill>
                  <a:srgbClr val="2B7589"/>
                </a:solidFill>
              </a:rPr>
              <a:t> </a:t>
            </a:r>
            <a:r>
              <a:rPr lang="cs-CZ" dirty="0" err="1" smtClean="0">
                <a:solidFill>
                  <a:srgbClr val="2B7589"/>
                </a:solidFill>
              </a:rPr>
              <a:t>Rezler</a:t>
            </a:r>
            <a:r>
              <a:rPr lang="cs-CZ" i="1" dirty="0" smtClean="0">
                <a:solidFill>
                  <a:srgbClr val="2B7589"/>
                </a:solidFill>
              </a:rPr>
              <a:t>]</a:t>
            </a:r>
            <a:endParaRPr lang="cs-CZ" dirty="0" smtClean="0">
              <a:solidFill>
                <a:srgbClr val="2B7589"/>
              </a:solidFill>
            </a:endParaRP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!!Typ obsahu – média – nosiče!!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Náhrada obecného označení druhu dokumentů, které bylo součástí údajů o názvu a odpovědnosti (245$h). Používá se i při popisu </a:t>
            </a:r>
            <a:r>
              <a:rPr lang="cs-CZ" b="1" u="sng" dirty="0" smtClean="0"/>
              <a:t>tištěných monografický zdrojů </a:t>
            </a:r>
            <a:r>
              <a:rPr lang="cs-CZ" dirty="0" smtClean="0"/>
              <a:t>(knih :o))</a:t>
            </a:r>
          </a:p>
          <a:p>
            <a:pPr marL="0" indent="0">
              <a:buNone/>
            </a:pPr>
            <a:endParaRPr lang="cs-CZ" b="1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chemeClr val="accent2"/>
                </a:solidFill>
              </a:rPr>
              <a:t>336 Typ obsahu </a:t>
            </a:r>
            <a:r>
              <a:rPr lang="cs-CZ" dirty="0" smtClean="0"/>
              <a:t>= „co je to?“ </a:t>
            </a:r>
            <a:r>
              <a:rPr lang="cs-CZ" dirty="0" smtClean="0">
                <a:solidFill>
                  <a:schemeClr val="accent2"/>
                </a:solidFill>
              </a:rPr>
              <a:t>(povinné pro minimální záznam)</a:t>
            </a:r>
          </a:p>
          <a:p>
            <a:pPr marL="0" indent="0">
              <a:buNone/>
            </a:pPr>
            <a:endParaRPr lang="cs-CZ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cs-CZ" b="1" dirty="0" smtClean="0"/>
              <a:t>337 Typ média </a:t>
            </a:r>
            <a:r>
              <a:rPr lang="cs-CZ" dirty="0" smtClean="0"/>
              <a:t>= „jak je to uloženo?“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>
                <a:solidFill>
                  <a:schemeClr val="accent2"/>
                </a:solidFill>
              </a:rPr>
              <a:t>338 Typ nosiče </a:t>
            </a:r>
            <a:r>
              <a:rPr lang="cs-CZ" dirty="0" smtClean="0"/>
              <a:t>= „kde je to uloženo?“ </a:t>
            </a:r>
            <a:r>
              <a:rPr lang="cs-CZ" b="1" dirty="0" smtClean="0">
                <a:solidFill>
                  <a:schemeClr val="accent2"/>
                </a:solidFill>
              </a:rPr>
              <a:t> </a:t>
            </a:r>
            <a:r>
              <a:rPr lang="cs-CZ" dirty="0" smtClean="0">
                <a:solidFill>
                  <a:schemeClr val="accent2"/>
                </a:solidFill>
              </a:rPr>
              <a:t>(povinné pro minimální záznam)</a:t>
            </a:r>
          </a:p>
          <a:p>
            <a:pPr marL="0" indent="0">
              <a:buNone/>
            </a:pPr>
            <a:endParaRPr lang="cs-CZ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336-338 Typ obsahu – média – nosiče (O)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/>
              <a:t>Indikátory prázdné</a:t>
            </a:r>
          </a:p>
          <a:p>
            <a:pPr marL="0" indent="0">
              <a:buNone/>
            </a:pPr>
            <a:r>
              <a:rPr lang="cs-CZ" b="1" dirty="0" smtClean="0"/>
              <a:t>$a </a:t>
            </a:r>
            <a:r>
              <a:rPr lang="cs-CZ" dirty="0" smtClean="0"/>
              <a:t>Termín</a:t>
            </a:r>
          </a:p>
          <a:p>
            <a:pPr marL="0" indent="0">
              <a:buNone/>
            </a:pPr>
            <a:r>
              <a:rPr lang="cs-CZ" b="1" dirty="0" smtClean="0"/>
              <a:t>$b </a:t>
            </a:r>
            <a:r>
              <a:rPr lang="cs-CZ" dirty="0" smtClean="0"/>
              <a:t>Kód</a:t>
            </a:r>
          </a:p>
          <a:p>
            <a:pPr marL="0" indent="0">
              <a:buNone/>
            </a:pPr>
            <a:r>
              <a:rPr lang="cs-CZ" b="1" dirty="0" smtClean="0"/>
              <a:t>$2 </a:t>
            </a:r>
            <a:r>
              <a:rPr lang="cs-CZ" dirty="0" smtClean="0"/>
              <a:t>Zdroj: standardně: </a:t>
            </a:r>
            <a:r>
              <a:rPr lang="cs-CZ" dirty="0" err="1" smtClean="0"/>
              <a:t>rdacontent</a:t>
            </a:r>
            <a:r>
              <a:rPr lang="cs-CZ" dirty="0" smtClean="0"/>
              <a:t>, </a:t>
            </a:r>
            <a:r>
              <a:rPr lang="cs-CZ" dirty="0" err="1" smtClean="0"/>
              <a:t>rdamedia</a:t>
            </a:r>
            <a:r>
              <a:rPr lang="cs-CZ" dirty="0" smtClean="0"/>
              <a:t>,</a:t>
            </a:r>
            <a:r>
              <a:rPr lang="cs-CZ" dirty="0" err="1" smtClean="0"/>
              <a:t>rdacarrier</a:t>
            </a:r>
            <a:endParaRPr lang="cs-CZ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i="1" dirty="0" smtClean="0"/>
              <a:t>     </a:t>
            </a:r>
          </a:p>
          <a:p>
            <a:pPr marL="0" indent="0">
              <a:buNone/>
            </a:pPr>
            <a:r>
              <a:rPr lang="cs-CZ" i="1" dirty="0" smtClean="0"/>
              <a:t>---lze doplnit v šablonách (pracovních listech…)---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České termíny a kódy viz</a:t>
            </a:r>
          </a:p>
          <a:p>
            <a:pPr marL="0" indent="0">
              <a:buNone/>
            </a:pPr>
            <a:r>
              <a:rPr lang="cs-CZ" sz="2600" dirty="0" smtClean="0">
                <a:hlinkClick r:id="rId2"/>
              </a:rPr>
              <a:t>http://www.</a:t>
            </a:r>
            <a:r>
              <a:rPr lang="cs-CZ" sz="2600" dirty="0" err="1" smtClean="0">
                <a:hlinkClick r:id="rId2"/>
              </a:rPr>
              <a:t>nkp.cz</a:t>
            </a:r>
            <a:r>
              <a:rPr lang="cs-CZ" sz="2600" dirty="0" smtClean="0">
                <a:hlinkClick r:id="rId2"/>
              </a:rPr>
              <a:t>/o-</a:t>
            </a:r>
            <a:r>
              <a:rPr lang="cs-CZ" sz="2600" dirty="0" err="1" smtClean="0">
                <a:hlinkClick r:id="rId2"/>
              </a:rPr>
              <a:t>knihovne</a:t>
            </a:r>
            <a:r>
              <a:rPr lang="cs-CZ" sz="2600" dirty="0" smtClean="0">
                <a:hlinkClick r:id="rId2"/>
              </a:rPr>
              <a:t>/</a:t>
            </a:r>
            <a:r>
              <a:rPr lang="cs-CZ" sz="2600" dirty="0" err="1" smtClean="0">
                <a:hlinkClick r:id="rId2"/>
              </a:rPr>
              <a:t>odborne</a:t>
            </a:r>
            <a:r>
              <a:rPr lang="cs-CZ" sz="2600" dirty="0" smtClean="0">
                <a:hlinkClick r:id="rId2"/>
              </a:rPr>
              <a:t>-</a:t>
            </a:r>
            <a:r>
              <a:rPr lang="cs-CZ" sz="2600" dirty="0" err="1" smtClean="0">
                <a:hlinkClick r:id="rId2"/>
              </a:rPr>
              <a:t>cinnosti</a:t>
            </a:r>
            <a:r>
              <a:rPr lang="cs-CZ" sz="2600" dirty="0" smtClean="0">
                <a:hlinkClick r:id="rId2"/>
              </a:rPr>
              <a:t>/</a:t>
            </a:r>
            <a:r>
              <a:rPr lang="cs-CZ" sz="2600" dirty="0" err="1" smtClean="0">
                <a:hlinkClick r:id="rId2"/>
              </a:rPr>
              <a:t>zpracovani</a:t>
            </a:r>
            <a:r>
              <a:rPr lang="cs-CZ" sz="2600" dirty="0" smtClean="0">
                <a:hlinkClick r:id="rId2"/>
              </a:rPr>
              <a:t>-fondu/</a:t>
            </a:r>
            <a:r>
              <a:rPr lang="cs-CZ" sz="2600" dirty="0" err="1" smtClean="0">
                <a:hlinkClick r:id="rId2"/>
              </a:rPr>
              <a:t>katalogizacni</a:t>
            </a:r>
            <a:r>
              <a:rPr lang="cs-CZ" sz="2600" dirty="0" smtClean="0">
                <a:hlinkClick r:id="rId2"/>
              </a:rPr>
              <a:t>-politika/</a:t>
            </a:r>
            <a:r>
              <a:rPr lang="cs-CZ" sz="2600" dirty="0" err="1" smtClean="0">
                <a:hlinkClick r:id="rId2"/>
              </a:rPr>
              <a:t>rda</a:t>
            </a:r>
            <a:endParaRPr lang="cs-CZ" sz="26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Tištěná publikace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336 ## </a:t>
            </a:r>
            <a:r>
              <a:rPr lang="cs-CZ" b="1" dirty="0" smtClean="0">
                <a:solidFill>
                  <a:srgbClr val="C00000"/>
                </a:solidFill>
              </a:rPr>
              <a:t>$</a:t>
            </a:r>
            <a:r>
              <a:rPr lang="cs-CZ" b="1" dirty="0" err="1" smtClean="0">
                <a:solidFill>
                  <a:srgbClr val="C00000"/>
                </a:solidFill>
              </a:rPr>
              <a:t>a</a:t>
            </a:r>
            <a:r>
              <a:rPr lang="cs-CZ" dirty="0" err="1" smtClean="0">
                <a:solidFill>
                  <a:srgbClr val="C00000"/>
                </a:solidFill>
              </a:rPr>
              <a:t>text</a:t>
            </a:r>
            <a:r>
              <a:rPr lang="cs-CZ" b="1" dirty="0" smtClean="0">
                <a:solidFill>
                  <a:srgbClr val="C00000"/>
                </a:solidFill>
              </a:rPr>
              <a:t>$</a:t>
            </a:r>
            <a:r>
              <a:rPr lang="cs-CZ" b="1" dirty="0" err="1" smtClean="0">
                <a:solidFill>
                  <a:srgbClr val="C00000"/>
                </a:solidFill>
              </a:rPr>
              <a:t>b</a:t>
            </a:r>
            <a:r>
              <a:rPr lang="cs-CZ" dirty="0" err="1" smtClean="0">
                <a:solidFill>
                  <a:srgbClr val="C00000"/>
                </a:solidFill>
              </a:rPr>
              <a:t>txt</a:t>
            </a:r>
            <a:r>
              <a:rPr lang="cs-CZ" b="1" dirty="0" smtClean="0">
                <a:solidFill>
                  <a:srgbClr val="C00000"/>
                </a:solidFill>
              </a:rPr>
              <a:t>$2</a:t>
            </a:r>
            <a:r>
              <a:rPr lang="cs-CZ" dirty="0" smtClean="0">
                <a:solidFill>
                  <a:srgbClr val="C00000"/>
                </a:solidFill>
              </a:rPr>
              <a:t>rdacontent   </a:t>
            </a:r>
            <a:r>
              <a:rPr lang="cs-CZ" i="1" dirty="0" smtClean="0">
                <a:solidFill>
                  <a:schemeClr val="bg1">
                    <a:lumMod val="65000"/>
                  </a:schemeClr>
                </a:solidFill>
              </a:rPr>
              <a:t>(LDR/06=a)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337 ## </a:t>
            </a:r>
            <a:r>
              <a:rPr lang="cs-CZ" b="1" dirty="0" smtClean="0"/>
              <a:t>$</a:t>
            </a:r>
            <a:r>
              <a:rPr lang="cs-CZ" b="1" dirty="0" err="1" smtClean="0"/>
              <a:t>a</a:t>
            </a:r>
            <a:r>
              <a:rPr lang="cs-CZ" dirty="0" err="1" smtClean="0"/>
              <a:t>bez</a:t>
            </a:r>
            <a:r>
              <a:rPr lang="cs-CZ" dirty="0" smtClean="0"/>
              <a:t> média</a:t>
            </a:r>
            <a:r>
              <a:rPr lang="cs-CZ" b="1" dirty="0" smtClean="0"/>
              <a:t>$</a:t>
            </a:r>
            <a:r>
              <a:rPr lang="cs-CZ" b="1" dirty="0" err="1" smtClean="0"/>
              <a:t>b</a:t>
            </a:r>
            <a:r>
              <a:rPr lang="cs-CZ" dirty="0" err="1" smtClean="0"/>
              <a:t>n</a:t>
            </a:r>
            <a:r>
              <a:rPr lang="cs-CZ" b="1" dirty="0" smtClean="0"/>
              <a:t>$2</a:t>
            </a:r>
            <a:r>
              <a:rPr lang="cs-CZ" dirty="0" smtClean="0"/>
              <a:t>rdamedia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338 ## </a:t>
            </a:r>
            <a:r>
              <a:rPr lang="cs-CZ" b="1" dirty="0" smtClean="0">
                <a:solidFill>
                  <a:srgbClr val="C00000"/>
                </a:solidFill>
              </a:rPr>
              <a:t>$</a:t>
            </a:r>
            <a:r>
              <a:rPr lang="cs-CZ" b="1" dirty="0" err="1" smtClean="0">
                <a:solidFill>
                  <a:srgbClr val="C00000"/>
                </a:solidFill>
              </a:rPr>
              <a:t>a</a:t>
            </a:r>
            <a:r>
              <a:rPr lang="cs-CZ" dirty="0" err="1" smtClean="0">
                <a:solidFill>
                  <a:srgbClr val="C00000"/>
                </a:solidFill>
              </a:rPr>
              <a:t>svazek</a:t>
            </a:r>
            <a:r>
              <a:rPr lang="cs-CZ" b="1" dirty="0" smtClean="0">
                <a:solidFill>
                  <a:srgbClr val="C00000"/>
                </a:solidFill>
              </a:rPr>
              <a:t>$</a:t>
            </a:r>
            <a:r>
              <a:rPr lang="cs-CZ" b="1" dirty="0" err="1" smtClean="0">
                <a:solidFill>
                  <a:srgbClr val="C00000"/>
                </a:solidFill>
              </a:rPr>
              <a:t>b</a:t>
            </a:r>
            <a:r>
              <a:rPr lang="cs-CZ" dirty="0" err="1" smtClean="0">
                <a:solidFill>
                  <a:srgbClr val="C00000"/>
                </a:solidFill>
              </a:rPr>
              <a:t>nc</a:t>
            </a:r>
            <a:r>
              <a:rPr lang="cs-CZ" b="1" dirty="0" smtClean="0">
                <a:solidFill>
                  <a:srgbClr val="C00000"/>
                </a:solidFill>
              </a:rPr>
              <a:t>$2</a:t>
            </a:r>
            <a:r>
              <a:rPr lang="cs-CZ" dirty="0" smtClean="0">
                <a:solidFill>
                  <a:srgbClr val="C00000"/>
                </a:solidFill>
              </a:rPr>
              <a:t>rdacarrier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sz="26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Obrazová publikace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chemeClr val="accent2"/>
                </a:solidFill>
              </a:rPr>
              <a:t>336 ## </a:t>
            </a:r>
            <a:r>
              <a:rPr lang="cs-CZ" b="1" dirty="0" smtClean="0">
                <a:solidFill>
                  <a:schemeClr val="accent2"/>
                </a:solidFill>
              </a:rPr>
              <a:t>$</a:t>
            </a:r>
            <a:r>
              <a:rPr lang="cs-CZ" b="1" dirty="0" err="1" smtClean="0">
                <a:solidFill>
                  <a:schemeClr val="accent2"/>
                </a:solidFill>
              </a:rPr>
              <a:t>a</a:t>
            </a:r>
            <a:r>
              <a:rPr lang="cs-CZ" dirty="0" err="1" smtClean="0">
                <a:solidFill>
                  <a:schemeClr val="accent2"/>
                </a:solidFill>
              </a:rPr>
              <a:t>text</a:t>
            </a:r>
            <a:r>
              <a:rPr lang="cs-CZ" b="1" dirty="0" smtClean="0">
                <a:solidFill>
                  <a:schemeClr val="accent2"/>
                </a:solidFill>
              </a:rPr>
              <a:t>$</a:t>
            </a:r>
            <a:r>
              <a:rPr lang="cs-CZ" b="1" dirty="0" err="1" smtClean="0">
                <a:solidFill>
                  <a:schemeClr val="accent2"/>
                </a:solidFill>
              </a:rPr>
              <a:t>b</a:t>
            </a:r>
            <a:r>
              <a:rPr lang="cs-CZ" dirty="0" err="1" smtClean="0">
                <a:solidFill>
                  <a:schemeClr val="accent2"/>
                </a:solidFill>
              </a:rPr>
              <a:t>txt</a:t>
            </a:r>
            <a:r>
              <a:rPr lang="cs-CZ" b="1" dirty="0" smtClean="0">
                <a:solidFill>
                  <a:schemeClr val="accent2"/>
                </a:solidFill>
              </a:rPr>
              <a:t>$2</a:t>
            </a:r>
            <a:r>
              <a:rPr lang="cs-CZ" dirty="0" smtClean="0">
                <a:solidFill>
                  <a:schemeClr val="accent2"/>
                </a:solidFill>
              </a:rPr>
              <a:t>rdacontent   </a:t>
            </a:r>
            <a:r>
              <a:rPr lang="cs-CZ" i="1" dirty="0" smtClean="0">
                <a:solidFill>
                  <a:schemeClr val="bg1">
                    <a:lumMod val="65000"/>
                  </a:schemeClr>
                </a:solidFill>
              </a:rPr>
              <a:t>(LDR/06=a)</a:t>
            </a:r>
          </a:p>
          <a:p>
            <a:pPr marL="0" indent="0">
              <a:buNone/>
            </a:pPr>
            <a:r>
              <a:rPr lang="cs-CZ" dirty="0" smtClean="0"/>
              <a:t>336 ## </a:t>
            </a:r>
            <a:r>
              <a:rPr lang="cs-CZ" b="1" dirty="0" smtClean="0"/>
              <a:t>$a</a:t>
            </a:r>
            <a:r>
              <a:rPr lang="cs-CZ" dirty="0" smtClean="0"/>
              <a:t>statický obraz</a:t>
            </a:r>
            <a:r>
              <a:rPr lang="cs-CZ" b="1" dirty="0" smtClean="0"/>
              <a:t>$</a:t>
            </a:r>
            <a:r>
              <a:rPr lang="cs-CZ" b="1" dirty="0" err="1" smtClean="0"/>
              <a:t>b</a:t>
            </a:r>
            <a:r>
              <a:rPr lang="cs-CZ" dirty="0" err="1" smtClean="0"/>
              <a:t>sti</a:t>
            </a:r>
            <a:r>
              <a:rPr lang="cs-CZ" b="1" dirty="0" smtClean="0"/>
              <a:t>$2</a:t>
            </a:r>
            <a:r>
              <a:rPr lang="cs-CZ" dirty="0" smtClean="0"/>
              <a:t>rdacontent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337 ## </a:t>
            </a:r>
            <a:r>
              <a:rPr lang="cs-CZ" b="1" dirty="0" smtClean="0"/>
              <a:t>$</a:t>
            </a:r>
            <a:r>
              <a:rPr lang="cs-CZ" b="1" dirty="0" err="1" smtClean="0"/>
              <a:t>a</a:t>
            </a:r>
            <a:r>
              <a:rPr lang="cs-CZ" dirty="0" err="1" smtClean="0"/>
              <a:t>bez</a:t>
            </a:r>
            <a:r>
              <a:rPr lang="cs-CZ" dirty="0" smtClean="0"/>
              <a:t> média</a:t>
            </a:r>
            <a:r>
              <a:rPr lang="cs-CZ" b="1" dirty="0" smtClean="0"/>
              <a:t>$</a:t>
            </a:r>
            <a:r>
              <a:rPr lang="cs-CZ" b="1" dirty="0" err="1" smtClean="0"/>
              <a:t>b</a:t>
            </a:r>
            <a:r>
              <a:rPr lang="cs-CZ" dirty="0" err="1" smtClean="0"/>
              <a:t>n</a:t>
            </a:r>
            <a:r>
              <a:rPr lang="cs-CZ" b="1" dirty="0" smtClean="0"/>
              <a:t>$2</a:t>
            </a:r>
            <a:r>
              <a:rPr lang="cs-CZ" dirty="0" smtClean="0"/>
              <a:t>rdamedia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338 ## </a:t>
            </a:r>
            <a:r>
              <a:rPr lang="cs-CZ" b="1" dirty="0" smtClean="0">
                <a:solidFill>
                  <a:srgbClr val="C00000"/>
                </a:solidFill>
              </a:rPr>
              <a:t>$</a:t>
            </a:r>
            <a:r>
              <a:rPr lang="cs-CZ" b="1" dirty="0" err="1" smtClean="0">
                <a:solidFill>
                  <a:srgbClr val="C00000"/>
                </a:solidFill>
              </a:rPr>
              <a:t>a</a:t>
            </a:r>
            <a:r>
              <a:rPr lang="cs-CZ" dirty="0" err="1" smtClean="0">
                <a:solidFill>
                  <a:srgbClr val="C00000"/>
                </a:solidFill>
              </a:rPr>
              <a:t>svazek</a:t>
            </a:r>
            <a:r>
              <a:rPr lang="cs-CZ" b="1" dirty="0" smtClean="0">
                <a:solidFill>
                  <a:srgbClr val="C00000"/>
                </a:solidFill>
              </a:rPr>
              <a:t>$</a:t>
            </a:r>
            <a:r>
              <a:rPr lang="cs-CZ" b="1" dirty="0" err="1" smtClean="0">
                <a:solidFill>
                  <a:srgbClr val="C00000"/>
                </a:solidFill>
              </a:rPr>
              <a:t>b</a:t>
            </a:r>
            <a:r>
              <a:rPr lang="cs-CZ" dirty="0" err="1" smtClean="0">
                <a:solidFill>
                  <a:srgbClr val="C00000"/>
                </a:solidFill>
              </a:rPr>
              <a:t>nc</a:t>
            </a:r>
            <a:r>
              <a:rPr lang="cs-CZ" b="1" dirty="0" smtClean="0">
                <a:solidFill>
                  <a:srgbClr val="C00000"/>
                </a:solidFill>
              </a:rPr>
              <a:t>$2</a:t>
            </a:r>
            <a:r>
              <a:rPr lang="cs-CZ" dirty="0" smtClean="0">
                <a:solidFill>
                  <a:srgbClr val="C00000"/>
                </a:solidFill>
              </a:rPr>
              <a:t>rdacarrier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600" dirty="0" smtClean="0"/>
              <a:t>*</a:t>
            </a:r>
            <a:r>
              <a:rPr lang="cs-CZ" sz="2200" dirty="0" err="1" smtClean="0"/>
              <a:t>Pozn</a:t>
            </a:r>
            <a:r>
              <a:rPr lang="cs-CZ" sz="2200" dirty="0" smtClean="0"/>
              <a:t>: dle stávající praxe LC se použije pro obrazové publikace obsahující uměleckou fotografii a reprodukce (např. obrazová publikace J. Lada…)</a:t>
            </a:r>
          </a:p>
          <a:p>
            <a:pPr marL="0" indent="0">
              <a:buNone/>
            </a:pPr>
            <a:endParaRPr lang="cs-CZ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sz="26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Tištěná publikace s přílohou (hudební CD)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chemeClr val="accent2"/>
                </a:solidFill>
              </a:rPr>
              <a:t>336 ## </a:t>
            </a:r>
            <a:r>
              <a:rPr lang="cs-CZ" b="1" dirty="0" smtClean="0">
                <a:solidFill>
                  <a:schemeClr val="accent2"/>
                </a:solidFill>
              </a:rPr>
              <a:t>$</a:t>
            </a:r>
            <a:r>
              <a:rPr lang="cs-CZ" b="1" dirty="0" err="1" smtClean="0">
                <a:solidFill>
                  <a:schemeClr val="accent2"/>
                </a:solidFill>
              </a:rPr>
              <a:t>a</a:t>
            </a:r>
            <a:r>
              <a:rPr lang="cs-CZ" dirty="0" err="1" smtClean="0">
                <a:solidFill>
                  <a:schemeClr val="accent2"/>
                </a:solidFill>
              </a:rPr>
              <a:t>text</a:t>
            </a:r>
            <a:r>
              <a:rPr lang="cs-CZ" b="1" dirty="0" smtClean="0">
                <a:solidFill>
                  <a:schemeClr val="accent2"/>
                </a:solidFill>
              </a:rPr>
              <a:t>$</a:t>
            </a:r>
            <a:r>
              <a:rPr lang="cs-CZ" b="1" dirty="0" err="1" smtClean="0">
                <a:solidFill>
                  <a:schemeClr val="accent2"/>
                </a:solidFill>
              </a:rPr>
              <a:t>b</a:t>
            </a:r>
            <a:r>
              <a:rPr lang="cs-CZ" dirty="0" err="1" smtClean="0">
                <a:solidFill>
                  <a:schemeClr val="accent2"/>
                </a:solidFill>
              </a:rPr>
              <a:t>txt</a:t>
            </a:r>
            <a:r>
              <a:rPr lang="cs-CZ" b="1" dirty="0" smtClean="0">
                <a:solidFill>
                  <a:schemeClr val="accent2"/>
                </a:solidFill>
              </a:rPr>
              <a:t>$2</a:t>
            </a:r>
            <a:r>
              <a:rPr lang="cs-CZ" dirty="0" smtClean="0">
                <a:solidFill>
                  <a:schemeClr val="accent2"/>
                </a:solidFill>
              </a:rPr>
              <a:t>rdacontent   </a:t>
            </a:r>
            <a:r>
              <a:rPr lang="cs-CZ" sz="2800" i="1" dirty="0" smtClean="0">
                <a:solidFill>
                  <a:schemeClr val="bg1">
                    <a:lumMod val="65000"/>
                  </a:schemeClr>
                </a:solidFill>
              </a:rPr>
              <a:t>(LDR/06=a)</a:t>
            </a:r>
          </a:p>
          <a:p>
            <a:pPr marL="0" indent="0">
              <a:buNone/>
            </a:pPr>
            <a:r>
              <a:rPr lang="cs-CZ" dirty="0" smtClean="0"/>
              <a:t>336 ## </a:t>
            </a:r>
            <a:r>
              <a:rPr lang="cs-CZ" b="1" dirty="0" smtClean="0"/>
              <a:t>$</a:t>
            </a:r>
            <a:r>
              <a:rPr lang="cs-CZ" b="1" dirty="0" err="1" smtClean="0"/>
              <a:t>a</a:t>
            </a:r>
            <a:r>
              <a:rPr lang="cs-CZ" dirty="0" err="1" smtClean="0"/>
              <a:t>hraná</a:t>
            </a:r>
            <a:r>
              <a:rPr lang="cs-CZ" dirty="0" smtClean="0"/>
              <a:t> hudba</a:t>
            </a:r>
            <a:r>
              <a:rPr lang="cs-CZ" b="1" dirty="0" smtClean="0"/>
              <a:t>$</a:t>
            </a:r>
            <a:r>
              <a:rPr lang="cs-CZ" b="1" dirty="0" err="1" smtClean="0"/>
              <a:t>b</a:t>
            </a:r>
            <a:r>
              <a:rPr lang="cs-CZ" dirty="0" err="1" smtClean="0"/>
              <a:t>prm</a:t>
            </a:r>
            <a:r>
              <a:rPr lang="cs-CZ" b="1" dirty="0" smtClean="0"/>
              <a:t>$2</a:t>
            </a:r>
            <a:r>
              <a:rPr lang="cs-CZ" dirty="0" smtClean="0"/>
              <a:t>rdacontent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337 ## </a:t>
            </a:r>
            <a:r>
              <a:rPr lang="cs-CZ" b="1" dirty="0" smtClean="0"/>
              <a:t>$</a:t>
            </a:r>
            <a:r>
              <a:rPr lang="cs-CZ" b="1" dirty="0" err="1" smtClean="0"/>
              <a:t>a</a:t>
            </a:r>
            <a:r>
              <a:rPr lang="cs-CZ" dirty="0" err="1" smtClean="0"/>
              <a:t>bez</a:t>
            </a:r>
            <a:r>
              <a:rPr lang="cs-CZ" dirty="0" smtClean="0"/>
              <a:t> média</a:t>
            </a:r>
            <a:r>
              <a:rPr lang="cs-CZ" b="1" dirty="0" smtClean="0"/>
              <a:t>$</a:t>
            </a:r>
            <a:r>
              <a:rPr lang="cs-CZ" b="1" dirty="0" err="1" smtClean="0"/>
              <a:t>b</a:t>
            </a:r>
            <a:r>
              <a:rPr lang="cs-CZ" dirty="0" err="1" smtClean="0"/>
              <a:t>n</a:t>
            </a:r>
            <a:r>
              <a:rPr lang="cs-CZ" b="1" dirty="0" smtClean="0"/>
              <a:t>$2</a:t>
            </a:r>
            <a:r>
              <a:rPr lang="cs-CZ" dirty="0" smtClean="0"/>
              <a:t>rdamedia</a:t>
            </a:r>
          </a:p>
          <a:p>
            <a:pPr marL="0" indent="0">
              <a:buNone/>
            </a:pPr>
            <a:r>
              <a:rPr lang="cs-CZ" dirty="0" smtClean="0"/>
              <a:t>337 ## </a:t>
            </a:r>
            <a:r>
              <a:rPr lang="cs-CZ" b="1" dirty="0" smtClean="0"/>
              <a:t>$</a:t>
            </a:r>
            <a:r>
              <a:rPr lang="cs-CZ" b="1" dirty="0" err="1" smtClean="0"/>
              <a:t>a</a:t>
            </a:r>
            <a:r>
              <a:rPr lang="cs-CZ" dirty="0" err="1" smtClean="0"/>
              <a:t>audio</a:t>
            </a:r>
            <a:r>
              <a:rPr lang="cs-CZ" b="1" dirty="0" smtClean="0"/>
              <a:t>$</a:t>
            </a:r>
            <a:r>
              <a:rPr lang="cs-CZ" b="1" dirty="0" err="1" smtClean="0"/>
              <a:t>b</a:t>
            </a:r>
            <a:r>
              <a:rPr lang="cs-CZ" dirty="0" err="1" smtClean="0"/>
              <a:t>s</a:t>
            </a:r>
            <a:r>
              <a:rPr lang="cs-CZ" b="1" dirty="0" smtClean="0"/>
              <a:t>$2</a:t>
            </a:r>
            <a:r>
              <a:rPr lang="cs-CZ" dirty="0" smtClean="0"/>
              <a:t>rdamedia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solidFill>
                  <a:schemeClr val="accent2"/>
                </a:solidFill>
              </a:rPr>
              <a:t>338 ## </a:t>
            </a:r>
            <a:r>
              <a:rPr lang="cs-CZ" b="1" dirty="0" smtClean="0">
                <a:solidFill>
                  <a:schemeClr val="accent2"/>
                </a:solidFill>
              </a:rPr>
              <a:t>$</a:t>
            </a:r>
            <a:r>
              <a:rPr lang="cs-CZ" b="1" dirty="0" err="1" smtClean="0">
                <a:solidFill>
                  <a:schemeClr val="accent2"/>
                </a:solidFill>
              </a:rPr>
              <a:t>a</a:t>
            </a:r>
            <a:r>
              <a:rPr lang="cs-CZ" dirty="0" err="1" smtClean="0">
                <a:solidFill>
                  <a:schemeClr val="accent2"/>
                </a:solidFill>
              </a:rPr>
              <a:t>svazek</a:t>
            </a:r>
            <a:r>
              <a:rPr lang="cs-CZ" b="1" dirty="0" smtClean="0">
                <a:solidFill>
                  <a:schemeClr val="accent2"/>
                </a:solidFill>
              </a:rPr>
              <a:t>$</a:t>
            </a:r>
            <a:r>
              <a:rPr lang="cs-CZ" b="1" dirty="0" err="1" smtClean="0">
                <a:solidFill>
                  <a:schemeClr val="accent2"/>
                </a:solidFill>
              </a:rPr>
              <a:t>b</a:t>
            </a:r>
            <a:r>
              <a:rPr lang="cs-CZ" dirty="0" err="1" smtClean="0">
                <a:solidFill>
                  <a:schemeClr val="accent2"/>
                </a:solidFill>
              </a:rPr>
              <a:t>nc</a:t>
            </a:r>
            <a:r>
              <a:rPr lang="cs-CZ" b="1" dirty="0" smtClean="0">
                <a:solidFill>
                  <a:schemeClr val="accent2"/>
                </a:solidFill>
              </a:rPr>
              <a:t>$2</a:t>
            </a:r>
            <a:r>
              <a:rPr lang="cs-CZ" dirty="0" smtClean="0">
                <a:solidFill>
                  <a:schemeClr val="accent2"/>
                </a:solidFill>
              </a:rPr>
              <a:t>rdacarrier</a:t>
            </a:r>
          </a:p>
          <a:p>
            <a:pPr marL="0" indent="0">
              <a:buNone/>
            </a:pPr>
            <a:r>
              <a:rPr lang="cs-CZ" dirty="0" smtClean="0"/>
              <a:t>338## </a:t>
            </a:r>
            <a:r>
              <a:rPr lang="cs-CZ" b="1" dirty="0" smtClean="0"/>
              <a:t>$</a:t>
            </a:r>
            <a:r>
              <a:rPr lang="cs-CZ" b="1" dirty="0" err="1" smtClean="0"/>
              <a:t>a</a:t>
            </a:r>
            <a:r>
              <a:rPr lang="cs-CZ" dirty="0" err="1" smtClean="0"/>
              <a:t>audiodisk</a:t>
            </a:r>
            <a:r>
              <a:rPr lang="cs-CZ" b="1" dirty="0" smtClean="0"/>
              <a:t>$</a:t>
            </a:r>
            <a:r>
              <a:rPr lang="cs-CZ" b="1" dirty="0" err="1" smtClean="0"/>
              <a:t>b</a:t>
            </a:r>
            <a:r>
              <a:rPr lang="cs-CZ" dirty="0" err="1" smtClean="0"/>
              <a:t>sd</a:t>
            </a:r>
            <a:r>
              <a:rPr lang="cs-CZ" b="1" dirty="0" smtClean="0"/>
              <a:t>$2</a:t>
            </a:r>
            <a:r>
              <a:rPr lang="cs-CZ" dirty="0" smtClean="0"/>
              <a:t>rdacarrier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sz="26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020 Mezinárodní standardní číslo knihy (ISBN) (O)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Nové </a:t>
            </a:r>
            <a:r>
              <a:rPr lang="cs-CZ" dirty="0" err="1" smtClean="0"/>
              <a:t>podpole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b="1" dirty="0" smtClean="0">
                <a:solidFill>
                  <a:schemeClr val="accent2"/>
                </a:solidFill>
              </a:rPr>
              <a:t>$q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chemeClr val="accent2"/>
                </a:solidFill>
              </a:rPr>
              <a:t>Zpřesnění (O)</a:t>
            </a:r>
          </a:p>
          <a:p>
            <a:pPr marL="0" indent="0">
              <a:buNone/>
            </a:pPr>
            <a:r>
              <a:rPr lang="cs-CZ" dirty="0" smtClean="0"/>
              <a:t>Zpřesnění již není součástí </a:t>
            </a:r>
            <a:r>
              <a:rPr lang="cs-CZ" dirty="0" err="1" smtClean="0"/>
              <a:t>podpole</a:t>
            </a:r>
            <a:r>
              <a:rPr lang="cs-CZ" dirty="0" smtClean="0"/>
              <a:t> $a – údaj o svazku, nakladateli, vazbě, formátu elektronického zdroje. </a:t>
            </a:r>
            <a:r>
              <a:rPr lang="cs-CZ" dirty="0" err="1" smtClean="0"/>
              <a:t>Podpole</a:t>
            </a:r>
            <a:r>
              <a:rPr lang="cs-CZ" dirty="0" smtClean="0"/>
              <a:t> je opakovatelné, interpunkce se zapisuje. Nezkracuje se (pokud zkratka není používána obecně jako označení pro formáty nebo měnu).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Tištěná publikace s přílohou (textová e-publikace na CD)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chemeClr val="accent2"/>
                </a:solidFill>
              </a:rPr>
              <a:t>336 ## </a:t>
            </a:r>
            <a:r>
              <a:rPr lang="cs-CZ" b="1" dirty="0" smtClean="0">
                <a:solidFill>
                  <a:schemeClr val="accent2"/>
                </a:solidFill>
              </a:rPr>
              <a:t>$</a:t>
            </a:r>
            <a:r>
              <a:rPr lang="cs-CZ" b="1" dirty="0" err="1" smtClean="0">
                <a:solidFill>
                  <a:schemeClr val="accent2"/>
                </a:solidFill>
              </a:rPr>
              <a:t>a</a:t>
            </a:r>
            <a:r>
              <a:rPr lang="cs-CZ" dirty="0" err="1" smtClean="0">
                <a:solidFill>
                  <a:schemeClr val="accent2"/>
                </a:solidFill>
              </a:rPr>
              <a:t>text</a:t>
            </a:r>
            <a:r>
              <a:rPr lang="cs-CZ" b="1" dirty="0" smtClean="0">
                <a:solidFill>
                  <a:schemeClr val="accent2"/>
                </a:solidFill>
              </a:rPr>
              <a:t>$</a:t>
            </a:r>
            <a:r>
              <a:rPr lang="cs-CZ" b="1" dirty="0" err="1" smtClean="0">
                <a:solidFill>
                  <a:schemeClr val="accent2"/>
                </a:solidFill>
              </a:rPr>
              <a:t>b</a:t>
            </a:r>
            <a:r>
              <a:rPr lang="cs-CZ" dirty="0" err="1" smtClean="0">
                <a:solidFill>
                  <a:schemeClr val="accent2"/>
                </a:solidFill>
              </a:rPr>
              <a:t>txt</a:t>
            </a:r>
            <a:r>
              <a:rPr lang="cs-CZ" b="1" dirty="0" smtClean="0">
                <a:solidFill>
                  <a:schemeClr val="accent2"/>
                </a:solidFill>
              </a:rPr>
              <a:t>$2</a:t>
            </a:r>
            <a:r>
              <a:rPr lang="cs-CZ" dirty="0" smtClean="0">
                <a:solidFill>
                  <a:schemeClr val="accent2"/>
                </a:solidFill>
              </a:rPr>
              <a:t>rdacontent   </a:t>
            </a:r>
            <a:r>
              <a:rPr lang="cs-CZ" i="1" dirty="0" smtClean="0">
                <a:solidFill>
                  <a:schemeClr val="bg1">
                    <a:lumMod val="65000"/>
                  </a:schemeClr>
                </a:solidFill>
              </a:rPr>
              <a:t>(LDR/06=a)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337 ## </a:t>
            </a:r>
            <a:r>
              <a:rPr lang="cs-CZ" b="1" dirty="0" smtClean="0"/>
              <a:t>$</a:t>
            </a:r>
            <a:r>
              <a:rPr lang="cs-CZ" b="1" dirty="0" err="1" smtClean="0"/>
              <a:t>a</a:t>
            </a:r>
            <a:r>
              <a:rPr lang="cs-CZ" dirty="0" err="1" smtClean="0"/>
              <a:t>bez</a:t>
            </a:r>
            <a:r>
              <a:rPr lang="cs-CZ" dirty="0" smtClean="0"/>
              <a:t> média</a:t>
            </a:r>
            <a:r>
              <a:rPr lang="cs-CZ" b="1" dirty="0" smtClean="0"/>
              <a:t>$</a:t>
            </a:r>
            <a:r>
              <a:rPr lang="cs-CZ" b="1" dirty="0" err="1" smtClean="0"/>
              <a:t>b</a:t>
            </a:r>
            <a:r>
              <a:rPr lang="cs-CZ" dirty="0" err="1" smtClean="0"/>
              <a:t>n</a:t>
            </a:r>
            <a:r>
              <a:rPr lang="cs-CZ" b="1" dirty="0" smtClean="0"/>
              <a:t>$2</a:t>
            </a:r>
            <a:r>
              <a:rPr lang="cs-CZ" dirty="0" smtClean="0"/>
              <a:t>rdamedia</a:t>
            </a:r>
          </a:p>
          <a:p>
            <a:pPr marL="0" indent="0">
              <a:buNone/>
            </a:pPr>
            <a:r>
              <a:rPr lang="cs-CZ" dirty="0" smtClean="0"/>
              <a:t>337 ## </a:t>
            </a:r>
            <a:r>
              <a:rPr lang="cs-CZ" b="1" dirty="0" smtClean="0"/>
              <a:t>$</a:t>
            </a:r>
            <a:r>
              <a:rPr lang="cs-CZ" b="1" dirty="0" err="1" smtClean="0"/>
              <a:t>a</a:t>
            </a:r>
            <a:r>
              <a:rPr lang="cs-CZ" dirty="0" err="1" smtClean="0"/>
              <a:t>počítač</a:t>
            </a:r>
            <a:r>
              <a:rPr lang="cs-CZ" b="1" dirty="0" smtClean="0"/>
              <a:t>$</a:t>
            </a:r>
            <a:r>
              <a:rPr lang="cs-CZ" b="1" dirty="0" err="1" smtClean="0"/>
              <a:t>b</a:t>
            </a:r>
            <a:r>
              <a:rPr lang="cs-CZ" dirty="0" err="1" smtClean="0"/>
              <a:t>c</a:t>
            </a:r>
            <a:r>
              <a:rPr lang="cs-CZ" b="1" dirty="0" smtClean="0"/>
              <a:t>$2</a:t>
            </a:r>
            <a:r>
              <a:rPr lang="cs-CZ" dirty="0" smtClean="0"/>
              <a:t>rdamedia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solidFill>
                  <a:schemeClr val="accent2"/>
                </a:solidFill>
              </a:rPr>
              <a:t>338 ## </a:t>
            </a:r>
            <a:r>
              <a:rPr lang="cs-CZ" b="1" dirty="0" smtClean="0">
                <a:solidFill>
                  <a:schemeClr val="accent2"/>
                </a:solidFill>
              </a:rPr>
              <a:t>$</a:t>
            </a:r>
            <a:r>
              <a:rPr lang="cs-CZ" b="1" dirty="0" err="1" smtClean="0">
                <a:solidFill>
                  <a:schemeClr val="accent2"/>
                </a:solidFill>
              </a:rPr>
              <a:t>a</a:t>
            </a:r>
            <a:r>
              <a:rPr lang="cs-CZ" dirty="0" err="1" smtClean="0">
                <a:solidFill>
                  <a:schemeClr val="accent2"/>
                </a:solidFill>
              </a:rPr>
              <a:t>svazek</a:t>
            </a:r>
            <a:r>
              <a:rPr lang="cs-CZ" b="1" dirty="0" smtClean="0">
                <a:solidFill>
                  <a:schemeClr val="accent2"/>
                </a:solidFill>
              </a:rPr>
              <a:t>$</a:t>
            </a:r>
            <a:r>
              <a:rPr lang="cs-CZ" b="1" dirty="0" err="1" smtClean="0">
                <a:solidFill>
                  <a:schemeClr val="accent2"/>
                </a:solidFill>
              </a:rPr>
              <a:t>b</a:t>
            </a:r>
            <a:r>
              <a:rPr lang="cs-CZ" dirty="0" err="1" smtClean="0">
                <a:solidFill>
                  <a:schemeClr val="accent2"/>
                </a:solidFill>
              </a:rPr>
              <a:t>nc</a:t>
            </a:r>
            <a:r>
              <a:rPr lang="cs-CZ" b="1" dirty="0" smtClean="0">
                <a:solidFill>
                  <a:schemeClr val="accent2"/>
                </a:solidFill>
              </a:rPr>
              <a:t>$2</a:t>
            </a:r>
            <a:r>
              <a:rPr lang="cs-CZ" dirty="0" smtClean="0">
                <a:solidFill>
                  <a:schemeClr val="accent2"/>
                </a:solidFill>
              </a:rPr>
              <a:t>rdacarrier</a:t>
            </a:r>
          </a:p>
          <a:p>
            <a:pPr marL="0" indent="0">
              <a:buNone/>
            </a:pPr>
            <a:r>
              <a:rPr lang="cs-CZ" dirty="0" smtClean="0"/>
              <a:t>338## </a:t>
            </a:r>
            <a:r>
              <a:rPr lang="cs-CZ" b="1" dirty="0" smtClean="0"/>
              <a:t>$</a:t>
            </a:r>
            <a:r>
              <a:rPr lang="cs-CZ" b="1" dirty="0" err="1" smtClean="0"/>
              <a:t>a</a:t>
            </a:r>
            <a:r>
              <a:rPr lang="cs-CZ" dirty="0" err="1" smtClean="0"/>
              <a:t>počítačový</a:t>
            </a:r>
            <a:r>
              <a:rPr lang="cs-CZ" dirty="0" smtClean="0"/>
              <a:t> disk</a:t>
            </a:r>
            <a:r>
              <a:rPr lang="cs-CZ" b="1" dirty="0" smtClean="0"/>
              <a:t>$</a:t>
            </a:r>
            <a:r>
              <a:rPr lang="cs-CZ" b="1" dirty="0" err="1" smtClean="0"/>
              <a:t>b</a:t>
            </a:r>
            <a:r>
              <a:rPr lang="cs-CZ" dirty="0" err="1" smtClean="0"/>
              <a:t>cd</a:t>
            </a:r>
            <a:r>
              <a:rPr lang="cs-CZ" b="1" dirty="0" smtClean="0"/>
              <a:t>$2</a:t>
            </a:r>
            <a:r>
              <a:rPr lang="cs-CZ" dirty="0" smtClean="0"/>
              <a:t>rdacarrier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sz="26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Kartografické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i="1" dirty="0" smtClean="0">
                <a:solidFill>
                  <a:srgbClr val="2B7589"/>
                </a:solidFill>
              </a:rPr>
              <a:t>mapa</a:t>
            </a:r>
            <a:r>
              <a:rPr lang="cs-CZ" b="1" dirty="0" smtClean="0">
                <a:solidFill>
                  <a:srgbClr val="2B7589"/>
                </a:solidFill>
              </a:rPr>
              <a:t> </a:t>
            </a:r>
            <a:endParaRPr lang="cs-CZ" dirty="0" smtClean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b="1" dirty="0" smtClean="0"/>
              <a:t>336 $</a:t>
            </a:r>
            <a:r>
              <a:rPr lang="cs-CZ" b="1" dirty="0" err="1" smtClean="0"/>
              <a:t>a</a:t>
            </a:r>
            <a:r>
              <a:rPr lang="cs-CZ" dirty="0" err="1" smtClean="0"/>
              <a:t>kartografický</a:t>
            </a:r>
            <a:r>
              <a:rPr lang="cs-CZ" b="1" dirty="0" smtClean="0"/>
              <a:t> </a:t>
            </a:r>
            <a:r>
              <a:rPr lang="cs-CZ" dirty="0" smtClean="0"/>
              <a:t>obraz</a:t>
            </a:r>
            <a:r>
              <a:rPr lang="cs-CZ" b="1" dirty="0" smtClean="0"/>
              <a:t>$</a:t>
            </a:r>
            <a:r>
              <a:rPr lang="cs-CZ" b="1" dirty="0" err="1" smtClean="0"/>
              <a:t>b</a:t>
            </a:r>
            <a:r>
              <a:rPr lang="cs-CZ" dirty="0" err="1" smtClean="0"/>
              <a:t>cri</a:t>
            </a:r>
            <a:r>
              <a:rPr lang="cs-CZ" b="1" dirty="0" smtClean="0"/>
              <a:t>$2</a:t>
            </a:r>
            <a:r>
              <a:rPr lang="cs-CZ" dirty="0" smtClean="0"/>
              <a:t>rdacontent              </a:t>
            </a:r>
            <a:r>
              <a:rPr lang="cs-CZ" dirty="0" smtClean="0">
                <a:solidFill>
                  <a:srgbClr val="00B050"/>
                </a:solidFill>
              </a:rPr>
              <a:t>LDR/06 =e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337 $</a:t>
            </a:r>
            <a:r>
              <a:rPr lang="cs-CZ" b="1" dirty="0" err="1" smtClean="0"/>
              <a:t>a</a:t>
            </a:r>
            <a:r>
              <a:rPr lang="cs-CZ" dirty="0" err="1" smtClean="0"/>
              <a:t>bez</a:t>
            </a:r>
            <a:r>
              <a:rPr lang="cs-CZ" dirty="0" smtClean="0"/>
              <a:t> média</a:t>
            </a:r>
            <a:r>
              <a:rPr lang="cs-CZ" b="1" dirty="0" smtClean="0"/>
              <a:t>$</a:t>
            </a:r>
            <a:r>
              <a:rPr lang="cs-CZ" b="1" dirty="0" err="1" smtClean="0"/>
              <a:t>b</a:t>
            </a:r>
            <a:r>
              <a:rPr lang="cs-CZ" dirty="0" err="1" smtClean="0"/>
              <a:t>n</a:t>
            </a:r>
            <a:r>
              <a:rPr lang="cs-CZ" b="1" dirty="0" smtClean="0"/>
              <a:t>$2</a:t>
            </a:r>
            <a:r>
              <a:rPr lang="cs-CZ" dirty="0" smtClean="0"/>
              <a:t>rdamedia</a:t>
            </a:r>
          </a:p>
          <a:p>
            <a:pPr>
              <a:buNone/>
            </a:pPr>
            <a:r>
              <a:rPr lang="cs-CZ" b="1" dirty="0" smtClean="0"/>
              <a:t>338 $</a:t>
            </a:r>
            <a:r>
              <a:rPr lang="cs-CZ" b="1" dirty="0" err="1" smtClean="0"/>
              <a:t>a</a:t>
            </a:r>
            <a:r>
              <a:rPr lang="cs-CZ" dirty="0" err="1" smtClean="0"/>
              <a:t>list</a:t>
            </a:r>
            <a:r>
              <a:rPr lang="cs-CZ" b="1" dirty="0" smtClean="0"/>
              <a:t>$</a:t>
            </a:r>
            <a:r>
              <a:rPr lang="cs-CZ" b="1" dirty="0" err="1" smtClean="0"/>
              <a:t>b</a:t>
            </a:r>
            <a:r>
              <a:rPr lang="cs-CZ" dirty="0" err="1" smtClean="0"/>
              <a:t>nb</a:t>
            </a:r>
            <a:r>
              <a:rPr lang="cs-CZ" b="1" dirty="0" smtClean="0"/>
              <a:t>$2</a:t>
            </a:r>
            <a:r>
              <a:rPr lang="cs-CZ" dirty="0" smtClean="0"/>
              <a:t>rdacarrier</a:t>
            </a:r>
          </a:p>
          <a:p>
            <a:pPr>
              <a:buNone/>
            </a:pPr>
            <a:endParaRPr lang="cs-CZ" i="1" dirty="0" smtClean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i="1" dirty="0" smtClean="0">
                <a:solidFill>
                  <a:srgbClr val="2B7589"/>
                </a:solidFill>
              </a:rPr>
              <a:t>atlas</a:t>
            </a:r>
            <a:endParaRPr lang="cs-CZ" dirty="0" smtClean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b="1" dirty="0" smtClean="0"/>
              <a:t>336 $</a:t>
            </a:r>
            <a:r>
              <a:rPr lang="cs-CZ" b="1" dirty="0" err="1" smtClean="0"/>
              <a:t>a</a:t>
            </a:r>
            <a:r>
              <a:rPr lang="cs-CZ" dirty="0" err="1" smtClean="0"/>
              <a:t>kartografický</a:t>
            </a:r>
            <a:r>
              <a:rPr lang="cs-CZ" b="1" dirty="0" smtClean="0"/>
              <a:t> </a:t>
            </a:r>
            <a:r>
              <a:rPr lang="cs-CZ" dirty="0" smtClean="0"/>
              <a:t>obraz</a:t>
            </a:r>
            <a:r>
              <a:rPr lang="cs-CZ" b="1" dirty="0" smtClean="0"/>
              <a:t>$</a:t>
            </a:r>
            <a:r>
              <a:rPr lang="cs-CZ" b="1" dirty="0" err="1" smtClean="0"/>
              <a:t>b</a:t>
            </a:r>
            <a:r>
              <a:rPr lang="cs-CZ" dirty="0" err="1" smtClean="0"/>
              <a:t>crd</a:t>
            </a:r>
            <a:r>
              <a:rPr lang="cs-CZ" b="1" dirty="0" smtClean="0"/>
              <a:t>$2</a:t>
            </a:r>
            <a:r>
              <a:rPr lang="cs-CZ" dirty="0" smtClean="0"/>
              <a:t>rdacontent             </a:t>
            </a:r>
            <a:r>
              <a:rPr lang="cs-CZ" dirty="0" smtClean="0">
                <a:solidFill>
                  <a:srgbClr val="00B050"/>
                </a:solidFill>
              </a:rPr>
              <a:t>LDR/06 =e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336 $</a:t>
            </a:r>
            <a:r>
              <a:rPr lang="cs-CZ" b="1" dirty="0" err="1" smtClean="0"/>
              <a:t>a</a:t>
            </a:r>
            <a:r>
              <a:rPr lang="cs-CZ" dirty="0" err="1" smtClean="0"/>
              <a:t>text</a:t>
            </a:r>
            <a:r>
              <a:rPr lang="cs-CZ" b="1" dirty="0" smtClean="0"/>
              <a:t>$</a:t>
            </a:r>
            <a:r>
              <a:rPr lang="cs-CZ" b="1" dirty="0" err="1" smtClean="0"/>
              <a:t>b</a:t>
            </a:r>
            <a:r>
              <a:rPr lang="cs-CZ" dirty="0" err="1" smtClean="0"/>
              <a:t>txt</a:t>
            </a:r>
            <a:r>
              <a:rPr lang="cs-CZ" b="1" dirty="0" smtClean="0"/>
              <a:t>$2</a:t>
            </a:r>
            <a:r>
              <a:rPr lang="cs-CZ" dirty="0" smtClean="0"/>
              <a:t>rdacontent  </a:t>
            </a:r>
          </a:p>
          <a:p>
            <a:pPr>
              <a:buNone/>
            </a:pPr>
            <a:r>
              <a:rPr lang="cs-CZ" b="1" dirty="0" smtClean="0"/>
              <a:t>337 $</a:t>
            </a:r>
            <a:r>
              <a:rPr lang="cs-CZ" b="1" dirty="0" err="1" smtClean="0"/>
              <a:t>a</a:t>
            </a:r>
            <a:r>
              <a:rPr lang="cs-CZ" dirty="0" err="1" smtClean="0"/>
              <a:t>bez</a:t>
            </a:r>
            <a:r>
              <a:rPr lang="cs-CZ" dirty="0" smtClean="0"/>
              <a:t> média</a:t>
            </a:r>
            <a:r>
              <a:rPr lang="cs-CZ" b="1" dirty="0" smtClean="0"/>
              <a:t>$</a:t>
            </a:r>
            <a:r>
              <a:rPr lang="cs-CZ" b="1" dirty="0" err="1" smtClean="0"/>
              <a:t>b</a:t>
            </a:r>
            <a:r>
              <a:rPr lang="cs-CZ" dirty="0" err="1" smtClean="0"/>
              <a:t>n</a:t>
            </a:r>
            <a:r>
              <a:rPr lang="cs-CZ" b="1" dirty="0" smtClean="0"/>
              <a:t>$2</a:t>
            </a:r>
            <a:r>
              <a:rPr lang="cs-CZ" dirty="0" smtClean="0"/>
              <a:t>rdamedia</a:t>
            </a:r>
          </a:p>
          <a:p>
            <a:pPr>
              <a:buNone/>
            </a:pPr>
            <a:r>
              <a:rPr lang="cs-CZ" b="1" dirty="0" smtClean="0"/>
              <a:t>338 $</a:t>
            </a:r>
            <a:r>
              <a:rPr lang="cs-CZ" b="1" dirty="0" err="1" smtClean="0"/>
              <a:t>a</a:t>
            </a:r>
            <a:r>
              <a:rPr lang="cs-CZ" dirty="0" err="1" smtClean="0"/>
              <a:t>svazek</a:t>
            </a:r>
            <a:r>
              <a:rPr lang="cs-CZ" b="1" dirty="0" smtClean="0"/>
              <a:t>$</a:t>
            </a:r>
            <a:r>
              <a:rPr lang="cs-CZ" b="1" dirty="0" err="1" smtClean="0"/>
              <a:t>b</a:t>
            </a:r>
            <a:r>
              <a:rPr lang="cs-CZ" dirty="0" err="1" smtClean="0"/>
              <a:t>nc</a:t>
            </a:r>
            <a:r>
              <a:rPr lang="cs-CZ" b="1" dirty="0" smtClean="0"/>
              <a:t>$2</a:t>
            </a:r>
            <a:r>
              <a:rPr lang="cs-CZ" dirty="0" smtClean="0"/>
              <a:t>rdacarrier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i="1" dirty="0" smtClean="0">
                <a:solidFill>
                  <a:srgbClr val="2B7589"/>
                </a:solidFill>
              </a:rPr>
              <a:t>glóbus                                                                                </a:t>
            </a:r>
            <a:r>
              <a:rPr lang="cs-CZ" dirty="0" smtClean="0">
                <a:solidFill>
                  <a:srgbClr val="00B050"/>
                </a:solidFill>
              </a:rPr>
              <a:t> LDR/06 =e</a:t>
            </a:r>
            <a:endParaRPr lang="cs-CZ" dirty="0" smtClean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b="1" dirty="0" smtClean="0"/>
              <a:t>336 $</a:t>
            </a:r>
            <a:r>
              <a:rPr lang="cs-CZ" b="1" dirty="0" err="1" smtClean="0"/>
              <a:t>a</a:t>
            </a:r>
            <a:r>
              <a:rPr lang="cs-CZ" dirty="0" err="1" smtClean="0"/>
              <a:t>kartografická</a:t>
            </a:r>
            <a:r>
              <a:rPr lang="cs-CZ" dirty="0" smtClean="0"/>
              <a:t> trojrozměrná forma</a:t>
            </a:r>
            <a:r>
              <a:rPr lang="cs-CZ" b="1" dirty="0" smtClean="0"/>
              <a:t>$</a:t>
            </a:r>
            <a:r>
              <a:rPr lang="cs-CZ" b="1" dirty="0" err="1" smtClean="0"/>
              <a:t>b</a:t>
            </a:r>
            <a:r>
              <a:rPr lang="cs-CZ" dirty="0" err="1" smtClean="0"/>
              <a:t>crf</a:t>
            </a:r>
            <a:r>
              <a:rPr lang="cs-CZ" b="1" dirty="0" smtClean="0"/>
              <a:t>$2</a:t>
            </a:r>
            <a:r>
              <a:rPr lang="cs-CZ" dirty="0" smtClean="0"/>
              <a:t>rdacontent  </a:t>
            </a:r>
          </a:p>
          <a:p>
            <a:pPr>
              <a:buNone/>
            </a:pPr>
            <a:r>
              <a:rPr lang="cs-CZ" b="1" dirty="0" smtClean="0"/>
              <a:t>337 $</a:t>
            </a:r>
            <a:r>
              <a:rPr lang="cs-CZ" b="1" dirty="0" err="1" smtClean="0"/>
              <a:t>a</a:t>
            </a:r>
            <a:r>
              <a:rPr lang="cs-CZ" dirty="0" err="1" smtClean="0"/>
              <a:t>bez</a:t>
            </a:r>
            <a:r>
              <a:rPr lang="cs-CZ" dirty="0" smtClean="0"/>
              <a:t> média</a:t>
            </a:r>
            <a:r>
              <a:rPr lang="cs-CZ" b="1" dirty="0" smtClean="0"/>
              <a:t>$</a:t>
            </a:r>
            <a:r>
              <a:rPr lang="cs-CZ" b="1" dirty="0" err="1" smtClean="0"/>
              <a:t>b</a:t>
            </a:r>
            <a:r>
              <a:rPr lang="cs-CZ" dirty="0" err="1" smtClean="0"/>
              <a:t>n</a:t>
            </a:r>
            <a:r>
              <a:rPr lang="cs-CZ" b="1" dirty="0" smtClean="0"/>
              <a:t>$2</a:t>
            </a:r>
            <a:r>
              <a:rPr lang="cs-CZ" dirty="0" smtClean="0"/>
              <a:t>rdamedia</a:t>
            </a:r>
          </a:p>
          <a:p>
            <a:pPr>
              <a:buNone/>
            </a:pPr>
            <a:r>
              <a:rPr lang="cs-CZ" b="1" dirty="0" smtClean="0"/>
              <a:t>338 $</a:t>
            </a:r>
            <a:r>
              <a:rPr lang="cs-CZ" b="1" dirty="0" err="1" smtClean="0"/>
              <a:t>a</a:t>
            </a:r>
            <a:r>
              <a:rPr lang="cs-CZ" dirty="0" err="1" smtClean="0"/>
              <a:t>objekt</a:t>
            </a:r>
            <a:r>
              <a:rPr lang="cs-CZ" b="1" dirty="0" smtClean="0"/>
              <a:t>$</a:t>
            </a:r>
            <a:r>
              <a:rPr lang="cs-CZ" b="1" dirty="0" err="1" smtClean="0"/>
              <a:t>b</a:t>
            </a:r>
            <a:r>
              <a:rPr lang="cs-CZ" dirty="0" err="1" smtClean="0"/>
              <a:t>nr</a:t>
            </a:r>
            <a:r>
              <a:rPr lang="cs-CZ" b="1" dirty="0" smtClean="0"/>
              <a:t>$2</a:t>
            </a:r>
            <a:r>
              <a:rPr lang="cs-CZ" dirty="0" smtClean="0"/>
              <a:t>rdacarrier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Hudebnina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lain" startAt="336"/>
            </a:pPr>
            <a:r>
              <a:rPr lang="cs-CZ" dirty="0" smtClean="0"/>
              <a:t>$</a:t>
            </a:r>
            <a:r>
              <a:rPr lang="cs-CZ" dirty="0" err="1" smtClean="0"/>
              <a:t>azápis</a:t>
            </a:r>
            <a:r>
              <a:rPr lang="cs-CZ" dirty="0" smtClean="0"/>
              <a:t> hudby $b </a:t>
            </a:r>
            <a:r>
              <a:rPr lang="cs-CZ" dirty="0" err="1" smtClean="0"/>
              <a:t>ntm</a:t>
            </a:r>
            <a:r>
              <a:rPr lang="cs-CZ" dirty="0" smtClean="0"/>
              <a:t>$2 </a:t>
            </a:r>
            <a:r>
              <a:rPr lang="cs-CZ" dirty="0" err="1" smtClean="0"/>
              <a:t>rdacontent</a:t>
            </a:r>
            <a:endParaRPr lang="cs-CZ" dirty="0" smtClean="0"/>
          </a:p>
          <a:p>
            <a:pPr marL="514350" indent="-514350">
              <a:buNone/>
            </a:pPr>
            <a:endParaRPr lang="cs-CZ" dirty="0" smtClean="0"/>
          </a:p>
          <a:p>
            <a:pPr marL="514350" indent="-514350">
              <a:buAutoNum type="arabicPlain" startAt="337"/>
            </a:pPr>
            <a:r>
              <a:rPr lang="cs-CZ" dirty="0" smtClean="0"/>
              <a:t>$</a:t>
            </a:r>
            <a:r>
              <a:rPr lang="cs-CZ" dirty="0" err="1" smtClean="0"/>
              <a:t>abez</a:t>
            </a:r>
            <a:r>
              <a:rPr lang="cs-CZ" dirty="0" smtClean="0"/>
              <a:t> média $b n$2 </a:t>
            </a:r>
            <a:r>
              <a:rPr lang="cs-CZ" dirty="0" err="1" smtClean="0"/>
              <a:t>rdamedia</a:t>
            </a:r>
            <a:endParaRPr lang="cs-CZ" dirty="0" smtClean="0"/>
          </a:p>
          <a:p>
            <a:pPr marL="514350" indent="-51435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338     $</a:t>
            </a:r>
            <a:r>
              <a:rPr lang="cs-CZ" dirty="0" err="1" smtClean="0"/>
              <a:t>asvazek</a:t>
            </a:r>
            <a:r>
              <a:rPr lang="cs-CZ" dirty="0" smtClean="0"/>
              <a:t>$b </a:t>
            </a:r>
            <a:r>
              <a:rPr lang="cs-CZ" dirty="0" err="1" smtClean="0"/>
              <a:t>nc</a:t>
            </a:r>
            <a:r>
              <a:rPr lang="cs-CZ" dirty="0" smtClean="0"/>
              <a:t>$2 </a:t>
            </a:r>
            <a:r>
              <a:rPr lang="cs-CZ" dirty="0" err="1" smtClean="0"/>
              <a:t>rdacarrier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Zvukové CD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lain" startAt="336"/>
            </a:pPr>
            <a:r>
              <a:rPr lang="cs-CZ" dirty="0" smtClean="0"/>
              <a:t>  $</a:t>
            </a:r>
            <a:r>
              <a:rPr lang="cs-CZ" dirty="0" err="1" smtClean="0"/>
              <a:t>ahraná</a:t>
            </a:r>
            <a:r>
              <a:rPr lang="cs-CZ" dirty="0" smtClean="0"/>
              <a:t> hudba$b </a:t>
            </a:r>
            <a:r>
              <a:rPr lang="cs-CZ" dirty="0" err="1" smtClean="0"/>
              <a:t>prm</a:t>
            </a:r>
            <a:r>
              <a:rPr lang="cs-CZ" dirty="0" smtClean="0"/>
              <a:t>$2 </a:t>
            </a:r>
            <a:r>
              <a:rPr lang="cs-CZ" dirty="0" err="1" smtClean="0"/>
              <a:t>rdacontent</a:t>
            </a:r>
            <a:endParaRPr lang="cs-CZ" dirty="0" smtClean="0"/>
          </a:p>
          <a:p>
            <a:pPr marL="514350" indent="-514350">
              <a:buNone/>
            </a:pPr>
            <a:endParaRPr lang="cs-CZ" dirty="0" smtClean="0"/>
          </a:p>
          <a:p>
            <a:pPr marL="514350" indent="-514350">
              <a:buAutoNum type="arabicPlain" startAt="337"/>
            </a:pPr>
            <a:r>
              <a:rPr lang="cs-CZ" dirty="0" smtClean="0"/>
              <a:t>  $</a:t>
            </a:r>
            <a:r>
              <a:rPr lang="cs-CZ" dirty="0" err="1" smtClean="0"/>
              <a:t>aaudio</a:t>
            </a:r>
            <a:r>
              <a:rPr lang="cs-CZ" dirty="0" smtClean="0"/>
              <a:t> $b s$2 </a:t>
            </a:r>
            <a:r>
              <a:rPr lang="cs-CZ" dirty="0" err="1" smtClean="0"/>
              <a:t>rdamedia</a:t>
            </a:r>
            <a:endParaRPr lang="cs-CZ" dirty="0" smtClean="0"/>
          </a:p>
          <a:p>
            <a:pPr marL="514350" indent="-514350"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338   $</a:t>
            </a:r>
            <a:r>
              <a:rPr lang="cs-CZ" dirty="0" err="1" smtClean="0"/>
              <a:t>aaudiodisk</a:t>
            </a:r>
            <a:r>
              <a:rPr lang="cs-CZ" dirty="0" smtClean="0"/>
              <a:t> $b </a:t>
            </a:r>
            <a:r>
              <a:rPr lang="cs-CZ" dirty="0" err="1" smtClean="0"/>
              <a:t>sd</a:t>
            </a:r>
            <a:r>
              <a:rPr lang="cs-CZ" dirty="0" smtClean="0"/>
              <a:t>$2 </a:t>
            </a:r>
            <a:r>
              <a:rPr lang="cs-CZ" dirty="0" err="1" smtClean="0"/>
              <a:t>rdacarrier</a:t>
            </a:r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Scan0034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2843808" y="980728"/>
            <a:ext cx="3038475" cy="4525963"/>
          </a:xfrm>
        </p:spPr>
      </p:pic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260350"/>
            <a:ext cx="8229600" cy="5865813"/>
          </a:xfrm>
        </p:spPr>
        <p:txBody>
          <a:bodyPr>
            <a:noAutofit/>
          </a:bodyPr>
          <a:lstStyle/>
          <a:p>
            <a:r>
              <a:rPr lang="cs-CZ" sz="1200" dirty="0" smtClean="0"/>
              <a:t>LDR -----</a:t>
            </a:r>
            <a:r>
              <a:rPr lang="cs-CZ" sz="1200" dirty="0" err="1" smtClean="0"/>
              <a:t>nam</a:t>
            </a:r>
            <a:r>
              <a:rPr lang="cs-CZ" sz="1200" dirty="0" smtClean="0"/>
              <a:t>-a22----i-a-4500 </a:t>
            </a:r>
          </a:p>
          <a:p>
            <a:r>
              <a:rPr lang="cs-CZ" sz="1200" dirty="0" smtClean="0"/>
              <a:t>001 nkc20071782446 </a:t>
            </a:r>
          </a:p>
          <a:p>
            <a:r>
              <a:rPr lang="cs-CZ" sz="1200" dirty="0" smtClean="0"/>
              <a:t>003 CZ-</a:t>
            </a:r>
            <a:r>
              <a:rPr lang="cs-CZ" sz="1200" dirty="0" err="1" smtClean="0"/>
              <a:t>PrNK</a:t>
            </a:r>
            <a:r>
              <a:rPr lang="cs-CZ" sz="1200" dirty="0" smtClean="0"/>
              <a:t> </a:t>
            </a:r>
          </a:p>
          <a:p>
            <a:r>
              <a:rPr lang="cs-CZ" sz="1200" dirty="0" smtClean="0"/>
              <a:t>005 20150101133205.0 </a:t>
            </a:r>
          </a:p>
          <a:p>
            <a:r>
              <a:rPr lang="cs-CZ" sz="1200" dirty="0" smtClean="0"/>
              <a:t>007 ta </a:t>
            </a:r>
          </a:p>
          <a:p>
            <a:r>
              <a:rPr lang="cs-CZ" sz="1200" dirty="0" smtClean="0"/>
              <a:t>008 150101s2007----</a:t>
            </a:r>
            <a:r>
              <a:rPr lang="cs-CZ" sz="1200" dirty="0" err="1" smtClean="0"/>
              <a:t>xr</a:t>
            </a:r>
            <a:r>
              <a:rPr lang="cs-CZ" sz="1200" dirty="0" smtClean="0"/>
              <a:t>-</a:t>
            </a:r>
            <a:r>
              <a:rPr lang="cs-CZ" sz="1200" dirty="0" err="1" smtClean="0"/>
              <a:t>abe</a:t>
            </a:r>
            <a:r>
              <a:rPr lang="cs-CZ" sz="1200" dirty="0" smtClean="0"/>
              <a:t>-e-f----001-0-</a:t>
            </a:r>
            <a:r>
              <a:rPr lang="cs-CZ" sz="1200" dirty="0" err="1" smtClean="0"/>
              <a:t>cze</a:t>
            </a:r>
            <a:r>
              <a:rPr lang="cs-CZ" sz="1200" dirty="0" smtClean="0"/>
              <a:t>-- </a:t>
            </a:r>
          </a:p>
          <a:p>
            <a:r>
              <a:rPr lang="cs-CZ" sz="1200" dirty="0" smtClean="0"/>
              <a:t>015 $acnb001782446 </a:t>
            </a:r>
          </a:p>
          <a:p>
            <a:r>
              <a:rPr lang="cs-CZ" sz="1200" dirty="0" smtClean="0"/>
              <a:t>020 $a978-80-87068-00-7$q(brožováno)$z80-87068-00-9 </a:t>
            </a:r>
          </a:p>
          <a:p>
            <a:r>
              <a:rPr lang="cs-CZ" sz="1200" dirty="0" smtClean="0"/>
              <a:t>040 $aOLA001$</a:t>
            </a:r>
            <a:r>
              <a:rPr lang="cs-CZ" sz="1200" dirty="0" err="1" smtClean="0"/>
              <a:t>bcze</a:t>
            </a:r>
            <a:r>
              <a:rPr lang="cs-CZ" sz="1200" dirty="0" smtClean="0"/>
              <a:t>$dBOA001$dABA001$</a:t>
            </a:r>
            <a:r>
              <a:rPr lang="cs-CZ" sz="1200" dirty="0" err="1" smtClean="0"/>
              <a:t>erda</a:t>
            </a:r>
            <a:r>
              <a:rPr lang="cs-CZ" sz="1200" dirty="0" smtClean="0"/>
              <a:t> </a:t>
            </a:r>
          </a:p>
          <a:p>
            <a:r>
              <a:rPr lang="cs-CZ" sz="1200" dirty="0" smtClean="0"/>
              <a:t>072 7 $a72$</a:t>
            </a:r>
            <a:r>
              <a:rPr lang="cs-CZ" sz="1200" dirty="0" err="1" smtClean="0"/>
              <a:t>xArchitektura</a:t>
            </a:r>
            <a:r>
              <a:rPr lang="cs-CZ" sz="1200" dirty="0" smtClean="0"/>
              <a:t>$2Konspekt </a:t>
            </a:r>
          </a:p>
          <a:p>
            <a:r>
              <a:rPr lang="cs-CZ" sz="1200" dirty="0" smtClean="0"/>
              <a:t>080 $a72$2MRF </a:t>
            </a:r>
          </a:p>
          <a:p>
            <a:r>
              <a:rPr lang="cs-CZ" sz="1200" dirty="0" smtClean="0"/>
              <a:t>080 $a72.036/.038$2MRF </a:t>
            </a:r>
          </a:p>
          <a:p>
            <a:r>
              <a:rPr lang="cs-CZ" sz="1200" dirty="0" smtClean="0"/>
              <a:t>080 $a(437.311)$2MRF </a:t>
            </a:r>
          </a:p>
          <a:p>
            <a:r>
              <a:rPr lang="cs-CZ" sz="1200" dirty="0" smtClean="0"/>
              <a:t>080 $a(048.8)$2MRF </a:t>
            </a:r>
          </a:p>
          <a:p>
            <a:r>
              <a:rPr lang="cs-CZ" sz="1200" dirty="0" smtClean="0"/>
              <a:t>080 $a(036)$2MRF </a:t>
            </a:r>
          </a:p>
          <a:p>
            <a:r>
              <a:rPr lang="pt-BR" sz="1200" dirty="0" smtClean="0"/>
              <a:t>1001 $aFialová, Irena,$d1961-$7mzk2007423943$4aut </a:t>
            </a:r>
          </a:p>
          <a:p>
            <a:r>
              <a:rPr lang="cs-CZ" sz="1200" dirty="0" smtClean="0"/>
              <a:t>24510 $</a:t>
            </a:r>
            <a:r>
              <a:rPr lang="cs-CZ" sz="1200" dirty="0" err="1" smtClean="0"/>
              <a:t>aPRG</a:t>
            </a:r>
            <a:r>
              <a:rPr lang="cs-CZ" sz="1200" dirty="0" smtClean="0"/>
              <a:t>|20|21 :$</a:t>
            </a:r>
            <a:r>
              <a:rPr lang="cs-CZ" sz="1200" dirty="0" err="1" smtClean="0"/>
              <a:t>bsoučasná</a:t>
            </a:r>
            <a:r>
              <a:rPr lang="cs-CZ" sz="1200" dirty="0" smtClean="0"/>
              <a:t> architektura /$</a:t>
            </a:r>
            <a:r>
              <a:rPr lang="cs-CZ" sz="1200" dirty="0" err="1" smtClean="0"/>
              <a:t>cautorky</a:t>
            </a:r>
            <a:r>
              <a:rPr lang="cs-CZ" sz="1200" dirty="0" smtClean="0"/>
              <a:t>: Irena Fialová a Jana Tichá </a:t>
            </a:r>
          </a:p>
          <a:p>
            <a:r>
              <a:rPr lang="cs-CZ" sz="1200" dirty="0" smtClean="0"/>
              <a:t>24630 $</a:t>
            </a:r>
            <a:r>
              <a:rPr lang="cs-CZ" sz="1200" dirty="0" err="1" smtClean="0"/>
              <a:t>aSoučasná</a:t>
            </a:r>
            <a:r>
              <a:rPr lang="cs-CZ" sz="1200" dirty="0" smtClean="0"/>
              <a:t> architektura - PRG|20|21 </a:t>
            </a:r>
          </a:p>
          <a:p>
            <a:r>
              <a:rPr lang="cs-CZ" sz="1200" dirty="0" smtClean="0"/>
              <a:t>264 1 $</a:t>
            </a:r>
            <a:r>
              <a:rPr lang="cs-CZ" sz="1200" dirty="0" err="1" smtClean="0"/>
              <a:t>aPraha</a:t>
            </a:r>
            <a:r>
              <a:rPr lang="cs-CZ" sz="1200" dirty="0" smtClean="0"/>
              <a:t> :$</a:t>
            </a:r>
            <a:r>
              <a:rPr lang="cs-CZ" sz="1200" dirty="0" err="1" smtClean="0"/>
              <a:t>bZlatý</a:t>
            </a:r>
            <a:r>
              <a:rPr lang="cs-CZ" sz="1200" dirty="0" smtClean="0"/>
              <a:t> řez,$c[2007] </a:t>
            </a:r>
          </a:p>
          <a:p>
            <a:r>
              <a:rPr lang="cs-CZ" sz="1200" dirty="0" smtClean="0"/>
              <a:t>264 4 $c©2007 </a:t>
            </a:r>
          </a:p>
          <a:p>
            <a:r>
              <a:rPr lang="cs-CZ" sz="1200" dirty="0" smtClean="0"/>
              <a:t>300 $a141 stran :$</a:t>
            </a:r>
            <a:r>
              <a:rPr lang="cs-CZ" sz="1200" dirty="0" err="1" smtClean="0"/>
              <a:t>bilustrace</a:t>
            </a:r>
            <a:r>
              <a:rPr lang="cs-CZ" sz="1200" dirty="0" smtClean="0"/>
              <a:t> (převážně barevné), mapy, plány ;$c23 cm </a:t>
            </a:r>
          </a:p>
          <a:p>
            <a:r>
              <a:rPr lang="cs-CZ" sz="1200" dirty="0" smtClean="0"/>
              <a:t>336 $</a:t>
            </a:r>
            <a:r>
              <a:rPr lang="cs-CZ" sz="1200" dirty="0" err="1" smtClean="0"/>
              <a:t>atext</a:t>
            </a:r>
            <a:r>
              <a:rPr lang="cs-CZ" sz="1200" dirty="0" smtClean="0"/>
              <a:t>$</a:t>
            </a:r>
            <a:r>
              <a:rPr lang="cs-CZ" sz="1200" dirty="0" err="1" smtClean="0"/>
              <a:t>btxt</a:t>
            </a:r>
            <a:r>
              <a:rPr lang="cs-CZ" sz="1200" dirty="0" smtClean="0"/>
              <a:t>$2rdacontent </a:t>
            </a:r>
          </a:p>
          <a:p>
            <a:r>
              <a:rPr lang="cs-CZ" sz="1200" dirty="0" smtClean="0"/>
              <a:t>337 $</a:t>
            </a:r>
            <a:r>
              <a:rPr lang="cs-CZ" sz="1200" dirty="0" err="1" smtClean="0"/>
              <a:t>abez</a:t>
            </a:r>
            <a:r>
              <a:rPr lang="cs-CZ" sz="1200" dirty="0" smtClean="0"/>
              <a:t> média$</a:t>
            </a:r>
            <a:r>
              <a:rPr lang="cs-CZ" sz="1200" dirty="0" err="1" smtClean="0"/>
              <a:t>bn</a:t>
            </a:r>
            <a:r>
              <a:rPr lang="cs-CZ" sz="1200" dirty="0" smtClean="0"/>
              <a:t>$2rdamedia </a:t>
            </a:r>
          </a:p>
          <a:p>
            <a:r>
              <a:rPr lang="cs-CZ" sz="1200" dirty="0" smtClean="0"/>
              <a:t>338 $</a:t>
            </a:r>
            <a:r>
              <a:rPr lang="cs-CZ" sz="1200" dirty="0" err="1" smtClean="0"/>
              <a:t>asvazek</a:t>
            </a:r>
            <a:r>
              <a:rPr lang="cs-CZ" sz="1200" dirty="0" smtClean="0"/>
              <a:t>$</a:t>
            </a:r>
            <a:r>
              <a:rPr lang="cs-CZ" sz="1200" dirty="0" err="1" smtClean="0"/>
              <a:t>bnc</a:t>
            </a:r>
            <a:r>
              <a:rPr lang="cs-CZ" sz="1200" dirty="0" smtClean="0"/>
              <a:t>$2rdacarrier </a:t>
            </a:r>
          </a:p>
          <a:p>
            <a:r>
              <a:rPr lang="cs-CZ" sz="1200" dirty="0" smtClean="0"/>
              <a:t>500 $</a:t>
            </a:r>
            <a:r>
              <a:rPr lang="cs-CZ" sz="1200" dirty="0" err="1" smtClean="0"/>
              <a:t>aObsahuje</a:t>
            </a:r>
            <a:r>
              <a:rPr lang="cs-CZ" sz="1200" dirty="0" smtClean="0"/>
              <a:t> rejstříky </a:t>
            </a:r>
          </a:p>
          <a:p>
            <a:r>
              <a:rPr lang="cs-CZ" sz="1200" dirty="0" smtClean="0"/>
              <a:t>65007 $</a:t>
            </a:r>
            <a:r>
              <a:rPr lang="cs-CZ" sz="1200" dirty="0" err="1" smtClean="0"/>
              <a:t>aarchitektura</a:t>
            </a:r>
            <a:r>
              <a:rPr lang="cs-CZ" sz="1200" dirty="0" smtClean="0"/>
              <a:t>$7ph118586$zČesko1990-$2czenas </a:t>
            </a:r>
          </a:p>
          <a:p>
            <a:r>
              <a:rPr lang="cs-CZ" sz="1200" dirty="0" smtClean="0"/>
              <a:t>65007 $</a:t>
            </a:r>
            <a:r>
              <a:rPr lang="cs-CZ" sz="1200" dirty="0" err="1" smtClean="0"/>
              <a:t>amoderní</a:t>
            </a:r>
            <a:r>
              <a:rPr lang="cs-CZ" sz="1200" dirty="0" smtClean="0"/>
              <a:t> architektura$7ph115339$</a:t>
            </a:r>
            <a:r>
              <a:rPr lang="cs-CZ" sz="1200" dirty="0" err="1" smtClean="0"/>
              <a:t>zČesko</a:t>
            </a:r>
            <a:r>
              <a:rPr lang="cs-CZ" sz="1200" dirty="0" smtClean="0"/>
              <a:t>$2czenas </a:t>
            </a:r>
          </a:p>
          <a:p>
            <a:r>
              <a:rPr lang="cs-CZ" sz="1200" dirty="0" smtClean="0"/>
              <a:t>655 7 $apřehledyůfd133202$2czenas </a:t>
            </a:r>
          </a:p>
          <a:p>
            <a:r>
              <a:rPr lang="cs-CZ" sz="1200" dirty="0" smtClean="0"/>
              <a:t>655 7 $</a:t>
            </a:r>
            <a:r>
              <a:rPr lang="cs-CZ" sz="1200" dirty="0" err="1" smtClean="0"/>
              <a:t>aprůvodce</a:t>
            </a:r>
            <a:r>
              <a:rPr lang="cs-CZ" sz="1200" dirty="0" smtClean="0"/>
              <a:t>$7fd133154$2czenas </a:t>
            </a:r>
          </a:p>
          <a:p>
            <a:r>
              <a:rPr lang="pt-BR" sz="1200" dirty="0" smtClean="0"/>
              <a:t>7001 $aTichá, Jana,$d1964-$7xx0001768$4aut </a:t>
            </a:r>
            <a:endParaRPr lang="cs-CZ" sz="1200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4294967295"/>
          </p:nvPr>
        </p:nvSpPr>
        <p:spPr>
          <a:xfrm>
            <a:off x="0" y="188913"/>
            <a:ext cx="8229600" cy="6480175"/>
          </a:xfrm>
        </p:spPr>
        <p:txBody>
          <a:bodyPr>
            <a:noAutofit/>
          </a:bodyPr>
          <a:lstStyle/>
          <a:p>
            <a:r>
              <a:rPr lang="en-US" sz="1100" dirty="0" smtClean="0"/>
              <a:t>000   	01905nam a2200565 </a:t>
            </a:r>
            <a:r>
              <a:rPr lang="en-US" sz="1100" dirty="0" err="1" smtClean="0"/>
              <a:t>i</a:t>
            </a:r>
            <a:r>
              <a:rPr lang="en-US" sz="1100" dirty="0" smtClean="0"/>
              <a:t> 4500 </a:t>
            </a:r>
            <a:endParaRPr lang="cs-CZ" sz="1100" dirty="0" smtClean="0"/>
          </a:p>
          <a:p>
            <a:r>
              <a:rPr lang="en-US" sz="1100" dirty="0" smtClean="0"/>
              <a:t>001   	1002427 </a:t>
            </a:r>
            <a:endParaRPr lang="cs-CZ" sz="1100" dirty="0" smtClean="0"/>
          </a:p>
          <a:p>
            <a:r>
              <a:rPr lang="en-US" sz="1100" dirty="0" smtClean="0"/>
              <a:t>003   	CZ-</a:t>
            </a:r>
            <a:r>
              <a:rPr lang="en-US" sz="1100" dirty="0" err="1" smtClean="0"/>
              <a:t>KlSVK</a:t>
            </a:r>
            <a:r>
              <a:rPr lang="en-US" sz="1100" dirty="0" smtClean="0"/>
              <a:t> </a:t>
            </a:r>
            <a:endParaRPr lang="cs-CZ" sz="1100" dirty="0" smtClean="0"/>
          </a:p>
          <a:p>
            <a:r>
              <a:rPr lang="en-US" sz="1100" dirty="0" smtClean="0"/>
              <a:t>005   	20150130073301.9 </a:t>
            </a:r>
            <a:endParaRPr lang="cs-CZ" sz="1100" dirty="0" smtClean="0"/>
          </a:p>
          <a:p>
            <a:r>
              <a:rPr lang="en-US" sz="1100" dirty="0" smtClean="0"/>
              <a:t>007   	</a:t>
            </a:r>
            <a:r>
              <a:rPr lang="en-US" sz="1100" dirty="0" err="1" smtClean="0"/>
              <a:t>ta</a:t>
            </a:r>
            <a:r>
              <a:rPr lang="en-US" sz="1100" dirty="0" smtClean="0"/>
              <a:t> </a:t>
            </a:r>
            <a:endParaRPr lang="cs-CZ" sz="1100" dirty="0" smtClean="0"/>
          </a:p>
          <a:p>
            <a:r>
              <a:rPr lang="en-US" sz="1100" dirty="0" smtClean="0"/>
              <a:t>008   	141121s2015    </a:t>
            </a:r>
            <a:r>
              <a:rPr lang="en-US" sz="1100" dirty="0" err="1" smtClean="0"/>
              <a:t>xr</a:t>
            </a:r>
            <a:r>
              <a:rPr lang="en-US" sz="1100" dirty="0" smtClean="0"/>
              <a:t> </a:t>
            </a:r>
            <a:r>
              <a:rPr lang="en-US" sz="1100" dirty="0" err="1" smtClean="0"/>
              <a:t>cf</a:t>
            </a:r>
            <a:r>
              <a:rPr lang="en-US" sz="1100" dirty="0" smtClean="0"/>
              <a:t>  g------000-jacze-d </a:t>
            </a:r>
            <a:endParaRPr lang="cs-CZ" sz="1100" dirty="0" smtClean="0"/>
          </a:p>
          <a:p>
            <a:r>
              <a:rPr lang="en-US" sz="1100" dirty="0" smtClean="0"/>
              <a:t>015   	</a:t>
            </a:r>
            <a:r>
              <a:rPr lang="en-US" sz="1100" b="1" dirty="0" smtClean="0"/>
              <a:t>$a</a:t>
            </a:r>
            <a:r>
              <a:rPr lang="en-US" sz="1100" dirty="0" smtClean="0"/>
              <a:t> cnb002639383 </a:t>
            </a:r>
            <a:endParaRPr lang="cs-CZ" sz="1100" dirty="0" smtClean="0"/>
          </a:p>
          <a:p>
            <a:r>
              <a:rPr lang="en-US" sz="1100" dirty="0" smtClean="0"/>
              <a:t>020   	</a:t>
            </a:r>
            <a:r>
              <a:rPr lang="en-US" sz="1100" b="1" dirty="0" smtClean="0"/>
              <a:t>$a</a:t>
            </a:r>
            <a:r>
              <a:rPr lang="en-US" sz="1100" dirty="0" smtClean="0"/>
              <a:t> 978-80-267-0290-0 </a:t>
            </a:r>
            <a:r>
              <a:rPr lang="en-US" sz="1100" b="1" dirty="0" smtClean="0"/>
              <a:t>$q</a:t>
            </a:r>
            <a:r>
              <a:rPr lang="en-US" sz="1100" dirty="0" smtClean="0"/>
              <a:t> (</a:t>
            </a:r>
            <a:r>
              <a:rPr lang="en-US" sz="1100" dirty="0" err="1" smtClean="0"/>
              <a:t>vázáno</a:t>
            </a:r>
            <a:r>
              <a:rPr lang="en-US" sz="1100" dirty="0" smtClean="0"/>
              <a:t>) : </a:t>
            </a:r>
            <a:r>
              <a:rPr lang="en-US" sz="1100" b="1" dirty="0" smtClean="0"/>
              <a:t>$c</a:t>
            </a:r>
            <a:r>
              <a:rPr lang="en-US" sz="1100" dirty="0" smtClean="0"/>
              <a:t> </a:t>
            </a:r>
            <a:r>
              <a:rPr lang="en-US" sz="1100" dirty="0" err="1" smtClean="0"/>
              <a:t>Kč</a:t>
            </a:r>
            <a:r>
              <a:rPr lang="en-US" sz="1100" dirty="0" smtClean="0"/>
              <a:t> 249.00 </a:t>
            </a:r>
            <a:endParaRPr lang="cs-CZ" sz="1100" dirty="0" smtClean="0"/>
          </a:p>
          <a:p>
            <a:r>
              <a:rPr lang="en-US" sz="1100" dirty="0" smtClean="0"/>
              <a:t>040   	</a:t>
            </a:r>
            <a:r>
              <a:rPr lang="en-US" sz="1100" b="1" dirty="0" smtClean="0"/>
              <a:t>$a</a:t>
            </a:r>
            <a:r>
              <a:rPr lang="en-US" sz="1100" dirty="0" smtClean="0"/>
              <a:t> OLA001 </a:t>
            </a:r>
            <a:r>
              <a:rPr lang="en-US" sz="1100" b="1" dirty="0" smtClean="0"/>
              <a:t>$b</a:t>
            </a:r>
            <a:r>
              <a:rPr lang="en-US" sz="1100" dirty="0" smtClean="0"/>
              <a:t> </a:t>
            </a:r>
            <a:r>
              <a:rPr lang="en-US" sz="1100" dirty="0" err="1" smtClean="0"/>
              <a:t>cze</a:t>
            </a:r>
            <a:r>
              <a:rPr lang="en-US" sz="1100" dirty="0" smtClean="0"/>
              <a:t> </a:t>
            </a:r>
            <a:r>
              <a:rPr lang="en-US" sz="1100" b="1" dirty="0" smtClean="0"/>
              <a:t>$d</a:t>
            </a:r>
            <a:r>
              <a:rPr lang="en-US" sz="1100" dirty="0" smtClean="0"/>
              <a:t> KLG001 </a:t>
            </a:r>
            <a:r>
              <a:rPr lang="en-US" sz="1100" b="1" dirty="0" smtClean="0"/>
              <a:t>$e</a:t>
            </a:r>
            <a:r>
              <a:rPr lang="en-US" sz="1100" dirty="0" smtClean="0"/>
              <a:t> </a:t>
            </a:r>
            <a:r>
              <a:rPr lang="en-US" sz="1100" dirty="0" err="1" smtClean="0"/>
              <a:t>rda</a:t>
            </a:r>
            <a:endParaRPr lang="cs-CZ" sz="1100" dirty="0" smtClean="0"/>
          </a:p>
          <a:p>
            <a:r>
              <a:rPr lang="en-US" sz="1100" dirty="0" smtClean="0"/>
              <a:t>043   	</a:t>
            </a:r>
            <a:r>
              <a:rPr lang="en-US" sz="1100" b="1" dirty="0" smtClean="0"/>
              <a:t>$a</a:t>
            </a:r>
            <a:r>
              <a:rPr lang="en-US" sz="1100" dirty="0" smtClean="0"/>
              <a:t> e-</a:t>
            </a:r>
            <a:r>
              <a:rPr lang="en-US" sz="1100" dirty="0" err="1" smtClean="0"/>
              <a:t>xr</a:t>
            </a:r>
            <a:r>
              <a:rPr lang="en-US" sz="1100" dirty="0" smtClean="0"/>
              <a:t>--- </a:t>
            </a:r>
            <a:endParaRPr lang="cs-CZ" sz="1100" dirty="0" smtClean="0"/>
          </a:p>
          <a:p>
            <a:r>
              <a:rPr lang="en-US" sz="1100" dirty="0" smtClean="0"/>
              <a:t>045   	</a:t>
            </a:r>
            <a:r>
              <a:rPr lang="en-US" sz="1100" b="1" dirty="0" smtClean="0"/>
              <a:t>$a</a:t>
            </a:r>
            <a:r>
              <a:rPr lang="en-US" sz="1100" dirty="0" smtClean="0"/>
              <a:t> x-y- </a:t>
            </a:r>
            <a:endParaRPr lang="cs-CZ" sz="1100" dirty="0" smtClean="0"/>
          </a:p>
          <a:p>
            <a:r>
              <a:rPr lang="en-US" sz="1100" dirty="0" smtClean="0"/>
              <a:t>100 1 	</a:t>
            </a:r>
            <a:r>
              <a:rPr lang="en-US" sz="1100" b="1" dirty="0" smtClean="0"/>
              <a:t>$7</a:t>
            </a:r>
            <a:r>
              <a:rPr lang="en-US" sz="1100" dirty="0" smtClean="0"/>
              <a:t> </a:t>
            </a:r>
            <a:r>
              <a:rPr lang="en-US" sz="1100" dirty="0" err="1" smtClean="0"/>
              <a:t>kl_us_auth</a:t>
            </a:r>
            <a:r>
              <a:rPr lang="en-US" sz="1100" dirty="0" smtClean="0"/>
              <a:t>*p0004271 </a:t>
            </a:r>
            <a:r>
              <a:rPr lang="en-US" sz="1100" b="1" dirty="0" smtClean="0"/>
              <a:t>$a</a:t>
            </a:r>
            <a:r>
              <a:rPr lang="en-US" sz="1100" dirty="0" smtClean="0"/>
              <a:t> </a:t>
            </a:r>
            <a:r>
              <a:rPr lang="en-US" sz="1100" dirty="0" err="1" smtClean="0"/>
              <a:t>Devátá</a:t>
            </a:r>
            <a:r>
              <a:rPr lang="en-US" sz="1100" dirty="0" smtClean="0"/>
              <a:t>, </a:t>
            </a:r>
            <a:r>
              <a:rPr lang="en-US" sz="1100" dirty="0" err="1" smtClean="0"/>
              <a:t>Ivanka</a:t>
            </a:r>
            <a:r>
              <a:rPr lang="en-US" sz="1100" dirty="0" smtClean="0"/>
              <a:t>, </a:t>
            </a:r>
            <a:r>
              <a:rPr lang="en-US" sz="1100" b="1" dirty="0" smtClean="0"/>
              <a:t>$d</a:t>
            </a:r>
            <a:r>
              <a:rPr lang="en-US" sz="1100" dirty="0" smtClean="0"/>
              <a:t> 1935- </a:t>
            </a:r>
            <a:r>
              <a:rPr lang="en-US" sz="1100" b="1" dirty="0" smtClean="0"/>
              <a:t>$4</a:t>
            </a:r>
            <a:r>
              <a:rPr lang="en-US" sz="1100" dirty="0" smtClean="0"/>
              <a:t> </a:t>
            </a:r>
            <a:r>
              <a:rPr lang="en-US" sz="1100" dirty="0" err="1" smtClean="0"/>
              <a:t>aut</a:t>
            </a:r>
            <a:r>
              <a:rPr lang="en-US" sz="1100" dirty="0" smtClean="0"/>
              <a:t> </a:t>
            </a:r>
            <a:endParaRPr lang="cs-CZ" sz="1100" dirty="0" smtClean="0"/>
          </a:p>
          <a:p>
            <a:r>
              <a:rPr lang="en-US" sz="1100" dirty="0" smtClean="0"/>
              <a:t>245 10	</a:t>
            </a:r>
            <a:r>
              <a:rPr lang="en-US" sz="1100" b="1" dirty="0" smtClean="0"/>
              <a:t>$a</a:t>
            </a:r>
            <a:r>
              <a:rPr lang="en-US" sz="1100" dirty="0" smtClean="0"/>
              <a:t> </a:t>
            </a:r>
            <a:r>
              <a:rPr lang="en-US" sz="1100" dirty="0" err="1" smtClean="0"/>
              <a:t>Vůně</a:t>
            </a:r>
            <a:r>
              <a:rPr lang="en-US" sz="1100" dirty="0" smtClean="0"/>
              <a:t> </a:t>
            </a:r>
            <a:r>
              <a:rPr lang="en-US" sz="1100" dirty="0" err="1" smtClean="0"/>
              <a:t>posečené</a:t>
            </a:r>
            <a:r>
              <a:rPr lang="en-US" sz="1100" dirty="0" smtClean="0"/>
              <a:t> </a:t>
            </a:r>
            <a:r>
              <a:rPr lang="en-US" sz="1100" dirty="0" err="1" smtClean="0"/>
              <a:t>trávy</a:t>
            </a:r>
            <a:r>
              <a:rPr lang="en-US" sz="1100" dirty="0" smtClean="0"/>
              <a:t> / </a:t>
            </a:r>
            <a:r>
              <a:rPr lang="en-US" sz="1100" b="1" dirty="0" smtClean="0"/>
              <a:t>$c</a:t>
            </a:r>
            <a:r>
              <a:rPr lang="en-US" sz="1100" dirty="0" smtClean="0"/>
              <a:t> </a:t>
            </a:r>
            <a:r>
              <a:rPr lang="en-US" sz="1100" dirty="0" err="1" smtClean="0"/>
              <a:t>Ivanka</a:t>
            </a:r>
            <a:r>
              <a:rPr lang="en-US" sz="1100" dirty="0" smtClean="0"/>
              <a:t> </a:t>
            </a:r>
            <a:r>
              <a:rPr lang="en-US" sz="1100" dirty="0" err="1" smtClean="0"/>
              <a:t>Devátá</a:t>
            </a:r>
            <a:r>
              <a:rPr lang="en-US" sz="1100" dirty="0" smtClean="0"/>
              <a:t> </a:t>
            </a:r>
            <a:endParaRPr lang="cs-CZ" sz="1100" dirty="0" smtClean="0"/>
          </a:p>
          <a:p>
            <a:r>
              <a:rPr lang="en-US" sz="1100" dirty="0" smtClean="0"/>
              <a:t>250   	</a:t>
            </a:r>
            <a:r>
              <a:rPr lang="en-US" sz="1100" b="1" dirty="0" smtClean="0"/>
              <a:t>$a</a:t>
            </a:r>
            <a:r>
              <a:rPr lang="en-US" sz="1100" dirty="0" smtClean="0"/>
              <a:t> </a:t>
            </a:r>
            <a:r>
              <a:rPr lang="en-US" sz="1100" dirty="0" err="1" smtClean="0"/>
              <a:t>Vydání</a:t>
            </a:r>
            <a:r>
              <a:rPr lang="en-US" sz="1100" dirty="0" smtClean="0"/>
              <a:t> </a:t>
            </a:r>
            <a:r>
              <a:rPr lang="en-US" sz="1100" dirty="0" err="1" smtClean="0"/>
              <a:t>páté</a:t>
            </a:r>
            <a:r>
              <a:rPr lang="en-US" sz="1100" dirty="0" smtClean="0"/>
              <a:t> </a:t>
            </a:r>
            <a:endParaRPr lang="cs-CZ" sz="1100" dirty="0" smtClean="0"/>
          </a:p>
          <a:p>
            <a:r>
              <a:rPr lang="en-US" sz="1100" dirty="0" smtClean="0"/>
              <a:t>264  1	</a:t>
            </a:r>
            <a:r>
              <a:rPr lang="en-US" sz="1100" b="1" dirty="0" smtClean="0"/>
              <a:t>$a</a:t>
            </a:r>
            <a:r>
              <a:rPr lang="en-US" sz="1100" dirty="0" smtClean="0"/>
              <a:t> </a:t>
            </a:r>
            <a:r>
              <a:rPr lang="en-US" sz="1100" dirty="0" err="1" smtClean="0"/>
              <a:t>Praha</a:t>
            </a:r>
            <a:r>
              <a:rPr lang="en-US" sz="1100" dirty="0" smtClean="0"/>
              <a:t> : </a:t>
            </a:r>
            <a:r>
              <a:rPr lang="en-US" sz="1100" b="1" dirty="0" smtClean="0"/>
              <a:t>$b</a:t>
            </a:r>
            <a:r>
              <a:rPr lang="en-US" sz="1100" dirty="0" smtClean="0"/>
              <a:t> Motto, </a:t>
            </a:r>
            <a:r>
              <a:rPr lang="en-US" sz="1100" b="1" dirty="0" smtClean="0"/>
              <a:t>$c</a:t>
            </a:r>
            <a:r>
              <a:rPr lang="en-US" sz="1100" dirty="0" smtClean="0"/>
              <a:t> 2015 </a:t>
            </a:r>
            <a:endParaRPr lang="cs-CZ" sz="1100" dirty="0" smtClean="0"/>
          </a:p>
          <a:p>
            <a:r>
              <a:rPr lang="en-US" sz="1100" dirty="0" smtClean="0"/>
              <a:t>300   	</a:t>
            </a:r>
            <a:r>
              <a:rPr lang="en-US" sz="1100" b="1" dirty="0" smtClean="0"/>
              <a:t>$a</a:t>
            </a:r>
            <a:r>
              <a:rPr lang="en-US" sz="1100" dirty="0" smtClean="0"/>
              <a:t> 228 </a:t>
            </a:r>
            <a:r>
              <a:rPr lang="en-US" sz="1100" dirty="0" err="1" smtClean="0"/>
              <a:t>stran</a:t>
            </a:r>
            <a:r>
              <a:rPr lang="en-US" sz="1100" dirty="0" smtClean="0"/>
              <a:t>, 8 </a:t>
            </a:r>
            <a:r>
              <a:rPr lang="en-US" sz="1100" dirty="0" err="1" smtClean="0"/>
              <a:t>nečíslovaných</a:t>
            </a:r>
            <a:r>
              <a:rPr lang="en-US" sz="1100" dirty="0" smtClean="0"/>
              <a:t> </a:t>
            </a:r>
            <a:r>
              <a:rPr lang="en-US" sz="1100" dirty="0" err="1" smtClean="0"/>
              <a:t>stran</a:t>
            </a:r>
            <a:r>
              <a:rPr lang="en-US" sz="1100" dirty="0" smtClean="0"/>
              <a:t> </a:t>
            </a:r>
            <a:r>
              <a:rPr lang="en-US" sz="1100" dirty="0" err="1" smtClean="0"/>
              <a:t>obrazových</a:t>
            </a:r>
            <a:r>
              <a:rPr lang="en-US" sz="1100" dirty="0" smtClean="0"/>
              <a:t> </a:t>
            </a:r>
            <a:r>
              <a:rPr lang="en-US" sz="1100" dirty="0" err="1" smtClean="0"/>
              <a:t>příloh</a:t>
            </a:r>
            <a:r>
              <a:rPr lang="en-US" sz="1100" dirty="0" smtClean="0"/>
              <a:t> : </a:t>
            </a:r>
            <a:r>
              <a:rPr lang="en-US" sz="1100" b="1" dirty="0" smtClean="0"/>
              <a:t>$b</a:t>
            </a:r>
            <a:r>
              <a:rPr lang="en-US" sz="1100" dirty="0" smtClean="0"/>
              <a:t> </a:t>
            </a:r>
            <a:r>
              <a:rPr lang="en-US" sz="1100" dirty="0" err="1" smtClean="0"/>
              <a:t>portréty</a:t>
            </a:r>
            <a:r>
              <a:rPr lang="en-US" sz="1100" dirty="0" smtClean="0"/>
              <a:t> ; </a:t>
            </a:r>
            <a:r>
              <a:rPr lang="en-US" sz="1100" b="1" dirty="0" smtClean="0"/>
              <a:t>$c</a:t>
            </a:r>
            <a:r>
              <a:rPr lang="en-US" sz="1100" dirty="0" smtClean="0"/>
              <a:t> 20 cm  </a:t>
            </a:r>
            <a:endParaRPr lang="cs-CZ" sz="1100" dirty="0" smtClean="0"/>
          </a:p>
          <a:p>
            <a:r>
              <a:rPr lang="en-US" sz="1100" dirty="0" smtClean="0"/>
              <a:t>336   </a:t>
            </a:r>
            <a:r>
              <a:rPr lang="cs-CZ" sz="1100" dirty="0" smtClean="0"/>
              <a:t>        </a:t>
            </a:r>
            <a:r>
              <a:rPr lang="en-US" sz="1100" b="1" dirty="0" smtClean="0"/>
              <a:t>$</a:t>
            </a:r>
            <a:r>
              <a:rPr lang="en-US" sz="1100" b="1" dirty="0" err="1" smtClean="0"/>
              <a:t>a</a:t>
            </a:r>
            <a:r>
              <a:rPr lang="en-US" sz="1100" dirty="0" err="1" smtClean="0"/>
              <a:t>text</a:t>
            </a:r>
            <a:r>
              <a:rPr lang="en-US" sz="1100" dirty="0" smtClean="0"/>
              <a:t> $</a:t>
            </a:r>
            <a:r>
              <a:rPr lang="en-US" sz="1100" dirty="0" err="1" smtClean="0"/>
              <a:t>btxt</a:t>
            </a:r>
            <a:r>
              <a:rPr lang="en-US" sz="1100" dirty="0" smtClean="0"/>
              <a:t> $2rdacontent</a:t>
            </a:r>
            <a:r>
              <a:rPr lang="cs-CZ" sz="1100" dirty="0" smtClean="0"/>
              <a:t>   </a:t>
            </a:r>
          </a:p>
          <a:p>
            <a:r>
              <a:rPr lang="cs-CZ" sz="1100" dirty="0" smtClean="0"/>
              <a:t>337           </a:t>
            </a:r>
            <a:r>
              <a:rPr lang="cs-CZ" sz="1100" b="1" dirty="0" smtClean="0"/>
              <a:t>$</a:t>
            </a:r>
            <a:r>
              <a:rPr lang="cs-CZ" sz="1100" b="1" dirty="0" err="1" smtClean="0"/>
              <a:t>a</a:t>
            </a:r>
            <a:r>
              <a:rPr lang="cs-CZ" sz="1100" dirty="0" err="1" smtClean="0"/>
              <a:t>bez</a:t>
            </a:r>
            <a:r>
              <a:rPr lang="cs-CZ" sz="1100" dirty="0" smtClean="0"/>
              <a:t> média </a:t>
            </a:r>
            <a:r>
              <a:rPr lang="cs-CZ" sz="1100" b="1" dirty="0" smtClean="0"/>
              <a:t>$</a:t>
            </a:r>
            <a:r>
              <a:rPr lang="cs-CZ" sz="1100" b="1" dirty="0" err="1" smtClean="0"/>
              <a:t>b</a:t>
            </a:r>
            <a:r>
              <a:rPr lang="cs-CZ" sz="1100" dirty="0" err="1" smtClean="0"/>
              <a:t>n</a:t>
            </a:r>
            <a:r>
              <a:rPr lang="cs-CZ" sz="1100" dirty="0" smtClean="0"/>
              <a:t> </a:t>
            </a:r>
            <a:r>
              <a:rPr lang="cs-CZ" sz="1100" b="1" dirty="0" smtClean="0"/>
              <a:t>$2</a:t>
            </a:r>
            <a:r>
              <a:rPr lang="cs-CZ" sz="1100" dirty="0" smtClean="0"/>
              <a:t>rdamedia</a:t>
            </a:r>
          </a:p>
          <a:p>
            <a:r>
              <a:rPr lang="cs-CZ" sz="1100" dirty="0" smtClean="0"/>
              <a:t>338           </a:t>
            </a:r>
            <a:r>
              <a:rPr lang="cs-CZ" sz="1100" b="1" dirty="0" smtClean="0"/>
              <a:t>$</a:t>
            </a:r>
            <a:r>
              <a:rPr lang="cs-CZ" sz="1100" b="1" dirty="0" err="1" smtClean="0"/>
              <a:t>a</a:t>
            </a:r>
            <a:r>
              <a:rPr lang="cs-CZ" sz="1100" dirty="0" err="1" smtClean="0"/>
              <a:t>svazek</a:t>
            </a:r>
            <a:r>
              <a:rPr lang="cs-CZ" sz="1100" dirty="0" smtClean="0"/>
              <a:t> </a:t>
            </a:r>
            <a:r>
              <a:rPr lang="cs-CZ" sz="1100" b="1" dirty="0" smtClean="0"/>
              <a:t>$</a:t>
            </a:r>
            <a:r>
              <a:rPr lang="cs-CZ" sz="1100" b="1" dirty="0" err="1" smtClean="0"/>
              <a:t>b</a:t>
            </a:r>
            <a:r>
              <a:rPr lang="cs-CZ" sz="1100" dirty="0" err="1" smtClean="0"/>
              <a:t>nc</a:t>
            </a:r>
            <a:r>
              <a:rPr lang="cs-CZ" sz="1100" dirty="0" smtClean="0"/>
              <a:t> </a:t>
            </a:r>
            <a:r>
              <a:rPr lang="cs-CZ" sz="1100" b="1" dirty="0" smtClean="0"/>
              <a:t>$2</a:t>
            </a:r>
            <a:r>
              <a:rPr lang="cs-CZ" sz="1100" dirty="0" smtClean="0"/>
              <a:t>rdacarrier</a:t>
            </a:r>
            <a:r>
              <a:rPr lang="en-US" sz="1100" dirty="0" smtClean="0"/>
              <a:t> </a:t>
            </a:r>
            <a:endParaRPr lang="cs-CZ" sz="1100" dirty="0" smtClean="0"/>
          </a:p>
          <a:p>
            <a:r>
              <a:rPr lang="en-US" sz="1100" dirty="0" smtClean="0"/>
              <a:t>600 17	</a:t>
            </a:r>
            <a:r>
              <a:rPr lang="en-US" sz="1100" b="1" dirty="0" smtClean="0"/>
              <a:t>$7</a:t>
            </a:r>
            <a:r>
              <a:rPr lang="en-US" sz="1100" dirty="0" smtClean="0"/>
              <a:t> </a:t>
            </a:r>
            <a:r>
              <a:rPr lang="en-US" sz="1100" dirty="0" err="1" smtClean="0"/>
              <a:t>kl_us_auth</a:t>
            </a:r>
            <a:r>
              <a:rPr lang="en-US" sz="1100" dirty="0" smtClean="0"/>
              <a:t>*p0004271 </a:t>
            </a:r>
            <a:r>
              <a:rPr lang="en-US" sz="1100" b="1" dirty="0" smtClean="0"/>
              <a:t>$a</a:t>
            </a:r>
            <a:r>
              <a:rPr lang="en-US" sz="1100" dirty="0" smtClean="0"/>
              <a:t> </a:t>
            </a:r>
            <a:r>
              <a:rPr lang="en-US" sz="1100" dirty="0" err="1" smtClean="0"/>
              <a:t>Devátá</a:t>
            </a:r>
            <a:r>
              <a:rPr lang="en-US" sz="1100" dirty="0" smtClean="0"/>
              <a:t>, </a:t>
            </a:r>
            <a:r>
              <a:rPr lang="en-US" sz="1100" dirty="0" err="1" smtClean="0"/>
              <a:t>Ivanka</a:t>
            </a:r>
            <a:r>
              <a:rPr lang="en-US" sz="1100" dirty="0" smtClean="0"/>
              <a:t>, </a:t>
            </a:r>
            <a:r>
              <a:rPr lang="en-US" sz="1100" b="1" dirty="0" smtClean="0"/>
              <a:t>$d</a:t>
            </a:r>
            <a:r>
              <a:rPr lang="en-US" sz="1100" dirty="0" smtClean="0"/>
              <a:t> 1935- </a:t>
            </a:r>
            <a:r>
              <a:rPr lang="en-US" sz="1100" b="1" dirty="0" smtClean="0"/>
              <a:t>$2</a:t>
            </a:r>
            <a:r>
              <a:rPr lang="en-US" sz="1100" dirty="0" smtClean="0"/>
              <a:t> </a:t>
            </a:r>
            <a:r>
              <a:rPr lang="en-US" sz="1100" dirty="0" err="1" smtClean="0"/>
              <a:t>czenas</a:t>
            </a:r>
            <a:r>
              <a:rPr lang="en-US" sz="1100" dirty="0" smtClean="0"/>
              <a:t> </a:t>
            </a:r>
            <a:endParaRPr lang="cs-CZ" sz="1100" dirty="0" smtClean="0"/>
          </a:p>
          <a:p>
            <a:r>
              <a:rPr lang="en-US" sz="1100" dirty="0" smtClean="0"/>
              <a:t>648  7	</a:t>
            </a:r>
            <a:r>
              <a:rPr lang="en-US" sz="1100" b="1" dirty="0" smtClean="0"/>
              <a:t>$7</a:t>
            </a:r>
            <a:r>
              <a:rPr lang="en-US" sz="1100" dirty="0" smtClean="0"/>
              <a:t> </a:t>
            </a:r>
            <a:r>
              <a:rPr lang="en-US" sz="1100" dirty="0" err="1" smtClean="0"/>
              <a:t>kl_us_auth</a:t>
            </a:r>
            <a:r>
              <a:rPr lang="en-US" sz="1100" dirty="0" smtClean="0"/>
              <a:t>*0261230 </a:t>
            </a:r>
            <a:r>
              <a:rPr lang="en-US" sz="1100" b="1" dirty="0" smtClean="0"/>
              <a:t>$a</a:t>
            </a:r>
            <a:r>
              <a:rPr lang="en-US" sz="1100" dirty="0" smtClean="0"/>
              <a:t> 20.-21. </a:t>
            </a:r>
            <a:r>
              <a:rPr lang="en-US" sz="1100" dirty="0" err="1" smtClean="0"/>
              <a:t>stol</a:t>
            </a:r>
            <a:r>
              <a:rPr lang="en-US" sz="1100" dirty="0" smtClean="0"/>
              <a:t>. </a:t>
            </a:r>
            <a:r>
              <a:rPr lang="en-US" sz="1100" b="1" dirty="0" smtClean="0"/>
              <a:t>$2</a:t>
            </a:r>
            <a:r>
              <a:rPr lang="en-US" sz="1100" dirty="0" smtClean="0"/>
              <a:t> </a:t>
            </a:r>
            <a:r>
              <a:rPr lang="en-US" sz="1100" dirty="0" err="1" smtClean="0"/>
              <a:t>czenas</a:t>
            </a:r>
            <a:r>
              <a:rPr lang="en-US" sz="1100" dirty="0" smtClean="0"/>
              <a:t> </a:t>
            </a:r>
            <a:endParaRPr lang="cs-CZ" sz="1100" dirty="0" smtClean="0"/>
          </a:p>
          <a:p>
            <a:r>
              <a:rPr lang="en-US" sz="1100" dirty="0" smtClean="0"/>
              <a:t>650 07	</a:t>
            </a:r>
            <a:r>
              <a:rPr lang="en-US" sz="1100" b="1" dirty="0" smtClean="0"/>
              <a:t>$7</a:t>
            </a:r>
            <a:r>
              <a:rPr lang="en-US" sz="1100" dirty="0" smtClean="0"/>
              <a:t> </a:t>
            </a:r>
            <a:r>
              <a:rPr lang="en-US" sz="1100" dirty="0" err="1" smtClean="0"/>
              <a:t>kl_us_auth</a:t>
            </a:r>
            <a:r>
              <a:rPr lang="en-US" sz="1100" dirty="0" smtClean="0"/>
              <a:t>*h0001725 </a:t>
            </a:r>
            <a:r>
              <a:rPr lang="en-US" sz="1100" b="1" dirty="0" smtClean="0"/>
              <a:t>$a</a:t>
            </a:r>
            <a:r>
              <a:rPr lang="en-US" sz="1100" dirty="0" smtClean="0"/>
              <a:t> </a:t>
            </a:r>
            <a:r>
              <a:rPr lang="en-US" sz="1100" dirty="0" err="1" smtClean="0"/>
              <a:t>herečky</a:t>
            </a:r>
            <a:r>
              <a:rPr lang="en-US" sz="1100" dirty="0" smtClean="0"/>
              <a:t> </a:t>
            </a:r>
            <a:r>
              <a:rPr lang="en-US" sz="1100" b="1" dirty="0" smtClean="0"/>
              <a:t>$z</a:t>
            </a:r>
            <a:r>
              <a:rPr lang="en-US" sz="1100" dirty="0" smtClean="0"/>
              <a:t> </a:t>
            </a:r>
            <a:r>
              <a:rPr lang="en-US" sz="1100" dirty="0" err="1" smtClean="0"/>
              <a:t>Česko</a:t>
            </a:r>
            <a:r>
              <a:rPr lang="en-US" sz="1100" dirty="0" smtClean="0"/>
              <a:t> </a:t>
            </a:r>
            <a:r>
              <a:rPr lang="en-US" sz="1100" b="1" dirty="0" smtClean="0"/>
              <a:t>$y</a:t>
            </a:r>
            <a:r>
              <a:rPr lang="en-US" sz="1100" dirty="0" smtClean="0"/>
              <a:t> 20.-21. </a:t>
            </a:r>
            <a:r>
              <a:rPr lang="en-US" sz="1100" dirty="0" err="1" smtClean="0"/>
              <a:t>stol</a:t>
            </a:r>
            <a:r>
              <a:rPr lang="en-US" sz="1100" dirty="0" smtClean="0"/>
              <a:t>. </a:t>
            </a:r>
            <a:r>
              <a:rPr lang="en-US" sz="1100" b="1" dirty="0" smtClean="0"/>
              <a:t>$2</a:t>
            </a:r>
            <a:r>
              <a:rPr lang="en-US" sz="1100" dirty="0" smtClean="0"/>
              <a:t> </a:t>
            </a:r>
            <a:r>
              <a:rPr lang="en-US" sz="1100" dirty="0" err="1" smtClean="0"/>
              <a:t>czenas</a:t>
            </a:r>
            <a:r>
              <a:rPr lang="en-US" sz="1100" dirty="0" smtClean="0"/>
              <a:t> </a:t>
            </a:r>
            <a:endParaRPr lang="cs-CZ" sz="1100" dirty="0" smtClean="0"/>
          </a:p>
          <a:p>
            <a:r>
              <a:rPr lang="en-US" sz="1100" dirty="0" smtClean="0"/>
              <a:t>650 07	</a:t>
            </a:r>
            <a:r>
              <a:rPr lang="en-US" sz="1100" b="1" dirty="0" smtClean="0"/>
              <a:t>$7</a:t>
            </a:r>
            <a:r>
              <a:rPr lang="en-US" sz="1100" dirty="0" smtClean="0"/>
              <a:t> </a:t>
            </a:r>
            <a:r>
              <a:rPr lang="en-US" sz="1100" dirty="0" err="1" smtClean="0"/>
              <a:t>kl_us_auth</a:t>
            </a:r>
            <a:r>
              <a:rPr lang="en-US" sz="1100" dirty="0" smtClean="0"/>
              <a:t>*h0003471 </a:t>
            </a:r>
            <a:r>
              <a:rPr lang="en-US" sz="1100" b="1" dirty="0" smtClean="0"/>
              <a:t>$a</a:t>
            </a:r>
            <a:r>
              <a:rPr lang="en-US" sz="1100" dirty="0" smtClean="0"/>
              <a:t> </a:t>
            </a:r>
            <a:r>
              <a:rPr lang="en-US" sz="1100" dirty="0" err="1" smtClean="0"/>
              <a:t>české</a:t>
            </a:r>
            <a:r>
              <a:rPr lang="en-US" sz="1100" dirty="0" smtClean="0"/>
              <a:t> </a:t>
            </a:r>
            <a:r>
              <a:rPr lang="en-US" sz="1100" dirty="0" err="1" smtClean="0"/>
              <a:t>spisovatelky</a:t>
            </a:r>
            <a:r>
              <a:rPr lang="en-US" sz="1100" dirty="0" smtClean="0"/>
              <a:t> </a:t>
            </a:r>
            <a:r>
              <a:rPr lang="en-US" sz="1100" b="1" dirty="0" smtClean="0"/>
              <a:t>$y</a:t>
            </a:r>
            <a:r>
              <a:rPr lang="en-US" sz="1100" dirty="0" smtClean="0"/>
              <a:t> 20.-21. </a:t>
            </a:r>
            <a:r>
              <a:rPr lang="en-US" sz="1100" dirty="0" err="1" smtClean="0"/>
              <a:t>stol</a:t>
            </a:r>
            <a:r>
              <a:rPr lang="en-US" sz="1100" dirty="0" smtClean="0"/>
              <a:t>. </a:t>
            </a:r>
            <a:r>
              <a:rPr lang="en-US" sz="1100" b="1" dirty="0" smtClean="0"/>
              <a:t>$2</a:t>
            </a:r>
            <a:r>
              <a:rPr lang="en-US" sz="1100" dirty="0" smtClean="0"/>
              <a:t> </a:t>
            </a:r>
            <a:r>
              <a:rPr lang="en-US" sz="1100" dirty="0" err="1" smtClean="0"/>
              <a:t>czenas</a:t>
            </a:r>
            <a:r>
              <a:rPr lang="en-US" sz="1100" dirty="0" smtClean="0"/>
              <a:t> </a:t>
            </a:r>
            <a:endParaRPr lang="cs-CZ" sz="1100" dirty="0" smtClean="0"/>
          </a:p>
          <a:p>
            <a:r>
              <a:rPr lang="en-US" sz="1100" dirty="0" smtClean="0"/>
              <a:t>650 07	</a:t>
            </a:r>
            <a:r>
              <a:rPr lang="en-US" sz="1100" b="1" dirty="0" smtClean="0"/>
              <a:t>$7</a:t>
            </a:r>
            <a:r>
              <a:rPr lang="en-US" sz="1100" dirty="0" smtClean="0"/>
              <a:t> </a:t>
            </a:r>
            <a:r>
              <a:rPr lang="en-US" sz="1100" dirty="0" err="1" smtClean="0"/>
              <a:t>kl_us_auth</a:t>
            </a:r>
            <a:r>
              <a:rPr lang="en-US" sz="1100" dirty="0" smtClean="0"/>
              <a:t>*h0006812 </a:t>
            </a:r>
            <a:r>
              <a:rPr lang="en-US" sz="1100" b="1" dirty="0" smtClean="0"/>
              <a:t>$a</a:t>
            </a:r>
            <a:r>
              <a:rPr lang="en-US" sz="1100" dirty="0" smtClean="0"/>
              <a:t> </a:t>
            </a:r>
            <a:r>
              <a:rPr lang="en-US" sz="1100" dirty="0" err="1" smtClean="0"/>
              <a:t>dětství</a:t>
            </a:r>
            <a:r>
              <a:rPr lang="en-US" sz="1100" dirty="0" smtClean="0"/>
              <a:t> </a:t>
            </a:r>
            <a:r>
              <a:rPr lang="en-US" sz="1100" b="1" dirty="0" smtClean="0"/>
              <a:t>$2</a:t>
            </a:r>
            <a:r>
              <a:rPr lang="en-US" sz="1100" dirty="0" smtClean="0"/>
              <a:t> </a:t>
            </a:r>
            <a:r>
              <a:rPr lang="en-US" sz="1100" dirty="0" err="1" smtClean="0"/>
              <a:t>czenas</a:t>
            </a:r>
            <a:r>
              <a:rPr lang="en-US" sz="1100" dirty="0" smtClean="0"/>
              <a:t> </a:t>
            </a:r>
            <a:endParaRPr lang="cs-CZ" sz="1100" dirty="0" smtClean="0"/>
          </a:p>
          <a:p>
            <a:r>
              <a:rPr lang="en-US" sz="1100" dirty="0" smtClean="0"/>
              <a:t>650 07	</a:t>
            </a:r>
            <a:r>
              <a:rPr lang="en-US" sz="1100" b="1" dirty="0" smtClean="0"/>
              <a:t>$7</a:t>
            </a:r>
            <a:r>
              <a:rPr lang="en-US" sz="1100" dirty="0" smtClean="0"/>
              <a:t> </a:t>
            </a:r>
            <a:r>
              <a:rPr lang="en-US" sz="1100" dirty="0" err="1" smtClean="0"/>
              <a:t>kl_us_auth</a:t>
            </a:r>
            <a:r>
              <a:rPr lang="en-US" sz="1100" dirty="0" smtClean="0"/>
              <a:t>*h0002343 </a:t>
            </a:r>
            <a:r>
              <a:rPr lang="en-US" sz="1100" b="1" dirty="0" smtClean="0"/>
              <a:t>$a</a:t>
            </a:r>
            <a:r>
              <a:rPr lang="en-US" sz="1100" dirty="0" smtClean="0"/>
              <a:t> </a:t>
            </a:r>
            <a:r>
              <a:rPr lang="en-US" sz="1100" dirty="0" err="1" smtClean="0"/>
              <a:t>dospívání</a:t>
            </a:r>
            <a:r>
              <a:rPr lang="en-US" sz="1100" dirty="0" smtClean="0"/>
              <a:t> </a:t>
            </a:r>
            <a:r>
              <a:rPr lang="en-US" sz="1100" b="1" dirty="0" smtClean="0"/>
              <a:t>$2</a:t>
            </a:r>
            <a:r>
              <a:rPr lang="en-US" sz="1100" dirty="0" smtClean="0"/>
              <a:t> </a:t>
            </a:r>
            <a:r>
              <a:rPr lang="en-US" sz="1100" dirty="0" err="1" smtClean="0"/>
              <a:t>czenas</a:t>
            </a:r>
            <a:r>
              <a:rPr lang="en-US" sz="1100" dirty="0" smtClean="0"/>
              <a:t> </a:t>
            </a:r>
            <a:endParaRPr lang="cs-CZ" sz="1100" dirty="0" smtClean="0"/>
          </a:p>
          <a:p>
            <a:r>
              <a:rPr lang="en-US" sz="1100" dirty="0" smtClean="0"/>
              <a:t>655  7	</a:t>
            </a:r>
            <a:r>
              <a:rPr lang="en-US" sz="1100" b="1" dirty="0" smtClean="0"/>
              <a:t>$7</a:t>
            </a:r>
            <a:r>
              <a:rPr lang="en-US" sz="1100" dirty="0" smtClean="0"/>
              <a:t> </a:t>
            </a:r>
            <a:r>
              <a:rPr lang="en-US" sz="1100" dirty="0" err="1" smtClean="0"/>
              <a:t>kl_us_auth</a:t>
            </a:r>
            <a:r>
              <a:rPr lang="en-US" sz="1100" dirty="0" smtClean="0"/>
              <a:t>*0201752 </a:t>
            </a:r>
            <a:r>
              <a:rPr lang="en-US" sz="1100" b="1" dirty="0" smtClean="0"/>
              <a:t>$a</a:t>
            </a:r>
            <a:r>
              <a:rPr lang="en-US" sz="1100" dirty="0" smtClean="0"/>
              <a:t> </a:t>
            </a:r>
            <a:r>
              <a:rPr lang="en-US" sz="1100" dirty="0" err="1" smtClean="0"/>
              <a:t>české</a:t>
            </a:r>
            <a:r>
              <a:rPr lang="en-US" sz="1100" dirty="0" smtClean="0"/>
              <a:t> </a:t>
            </a:r>
            <a:r>
              <a:rPr lang="en-US" sz="1100" dirty="0" err="1" smtClean="0"/>
              <a:t>příběhy</a:t>
            </a:r>
            <a:r>
              <a:rPr lang="en-US" sz="1100" dirty="0" smtClean="0"/>
              <a:t> </a:t>
            </a:r>
            <a:r>
              <a:rPr lang="en-US" sz="1100" b="1" dirty="0" smtClean="0"/>
              <a:t>$2</a:t>
            </a:r>
            <a:r>
              <a:rPr lang="en-US" sz="1100" dirty="0" smtClean="0"/>
              <a:t> </a:t>
            </a:r>
            <a:r>
              <a:rPr lang="en-US" sz="1100" dirty="0" err="1" smtClean="0"/>
              <a:t>czenas</a:t>
            </a:r>
            <a:r>
              <a:rPr lang="en-US" sz="1100" dirty="0" smtClean="0"/>
              <a:t> </a:t>
            </a:r>
            <a:endParaRPr lang="cs-CZ" sz="1100" dirty="0" smtClean="0"/>
          </a:p>
          <a:p>
            <a:r>
              <a:rPr lang="en-US" sz="1100" dirty="0" smtClean="0"/>
              <a:t>655  7	</a:t>
            </a:r>
            <a:r>
              <a:rPr lang="en-US" sz="1100" b="1" dirty="0" smtClean="0"/>
              <a:t>$7</a:t>
            </a:r>
            <a:r>
              <a:rPr lang="en-US" sz="1100" dirty="0" smtClean="0"/>
              <a:t> </a:t>
            </a:r>
            <a:r>
              <a:rPr lang="en-US" sz="1100" dirty="0" err="1" smtClean="0"/>
              <a:t>kl_us_auth</a:t>
            </a:r>
            <a:r>
              <a:rPr lang="en-US" sz="1100" dirty="0" smtClean="0"/>
              <a:t>*0201753 </a:t>
            </a:r>
            <a:r>
              <a:rPr lang="en-US" sz="1100" b="1" dirty="0" smtClean="0"/>
              <a:t>$a</a:t>
            </a:r>
            <a:r>
              <a:rPr lang="en-US" sz="1100" dirty="0" smtClean="0"/>
              <a:t> </a:t>
            </a:r>
            <a:r>
              <a:rPr lang="en-US" sz="1100" dirty="0" err="1" smtClean="0"/>
              <a:t>autobiografické</a:t>
            </a:r>
            <a:r>
              <a:rPr lang="en-US" sz="1100" dirty="0" smtClean="0"/>
              <a:t> </a:t>
            </a:r>
            <a:r>
              <a:rPr lang="en-US" sz="1100" dirty="0" err="1" smtClean="0"/>
              <a:t>příběhy</a:t>
            </a:r>
            <a:r>
              <a:rPr lang="en-US" sz="1100" dirty="0" smtClean="0"/>
              <a:t> </a:t>
            </a:r>
            <a:r>
              <a:rPr lang="en-US" sz="1100" b="1" dirty="0" smtClean="0"/>
              <a:t>$2</a:t>
            </a:r>
            <a:r>
              <a:rPr lang="en-US" sz="1100" dirty="0" smtClean="0"/>
              <a:t> </a:t>
            </a:r>
            <a:r>
              <a:rPr lang="en-US" sz="1100" dirty="0" err="1" smtClean="0"/>
              <a:t>czenas</a:t>
            </a:r>
            <a:r>
              <a:rPr lang="en-US" sz="1100" dirty="0" smtClean="0"/>
              <a:t> </a:t>
            </a:r>
            <a:endParaRPr lang="cs-CZ" sz="1100" dirty="0" smtClean="0"/>
          </a:p>
          <a:p>
            <a:r>
              <a:rPr lang="en-US" sz="1100" dirty="0" smtClean="0"/>
              <a:t>655  7	</a:t>
            </a:r>
            <a:r>
              <a:rPr lang="en-US" sz="1100" b="1" dirty="0" smtClean="0"/>
              <a:t>$7</a:t>
            </a:r>
            <a:r>
              <a:rPr lang="en-US" sz="1100" dirty="0" smtClean="0"/>
              <a:t> </a:t>
            </a:r>
            <a:r>
              <a:rPr lang="en-US" sz="1100" dirty="0" err="1" smtClean="0"/>
              <a:t>kl_us_auth</a:t>
            </a:r>
            <a:r>
              <a:rPr lang="en-US" sz="1100" dirty="0" smtClean="0"/>
              <a:t>*u0004029 </a:t>
            </a:r>
            <a:r>
              <a:rPr lang="en-US" sz="1100" b="1" dirty="0" smtClean="0"/>
              <a:t>$a</a:t>
            </a:r>
            <a:r>
              <a:rPr lang="en-US" sz="1100" dirty="0" smtClean="0"/>
              <a:t> </a:t>
            </a:r>
            <a:r>
              <a:rPr lang="en-US" sz="1100" dirty="0" err="1" smtClean="0"/>
              <a:t>humoristické</a:t>
            </a:r>
            <a:r>
              <a:rPr lang="en-US" sz="1100" dirty="0" smtClean="0"/>
              <a:t> </a:t>
            </a:r>
            <a:r>
              <a:rPr lang="en-US" sz="1100" dirty="0" err="1" smtClean="0"/>
              <a:t>příběhy</a:t>
            </a:r>
            <a:r>
              <a:rPr lang="en-US" sz="1100" dirty="0" smtClean="0"/>
              <a:t> </a:t>
            </a:r>
            <a:r>
              <a:rPr lang="en-US" sz="1100" b="1" dirty="0" smtClean="0"/>
              <a:t>$2</a:t>
            </a:r>
            <a:r>
              <a:rPr lang="en-US" sz="1100" dirty="0" smtClean="0"/>
              <a:t> </a:t>
            </a:r>
            <a:r>
              <a:rPr lang="en-US" sz="1100" dirty="0" err="1" smtClean="0"/>
              <a:t>czenas</a:t>
            </a:r>
            <a:r>
              <a:rPr lang="en-US" sz="1100" dirty="0" smtClean="0"/>
              <a:t> </a:t>
            </a:r>
            <a:endParaRPr lang="cs-CZ" sz="1100" dirty="0" smtClean="0"/>
          </a:p>
          <a:p>
            <a:r>
              <a:rPr lang="en-US" sz="1100" dirty="0" smtClean="0"/>
              <a:t>072  7	</a:t>
            </a:r>
            <a:r>
              <a:rPr lang="en-US" sz="1100" b="1" dirty="0" smtClean="0"/>
              <a:t>$a</a:t>
            </a:r>
            <a:r>
              <a:rPr lang="en-US" sz="1100" dirty="0" smtClean="0"/>
              <a:t> 821.162.3-3 </a:t>
            </a:r>
            <a:r>
              <a:rPr lang="en-US" sz="1100" b="1" dirty="0" smtClean="0"/>
              <a:t>$x</a:t>
            </a:r>
            <a:r>
              <a:rPr lang="en-US" sz="1100" dirty="0" smtClean="0"/>
              <a:t> </a:t>
            </a:r>
            <a:r>
              <a:rPr lang="en-US" sz="1100" dirty="0" err="1" smtClean="0"/>
              <a:t>Česká</a:t>
            </a:r>
            <a:r>
              <a:rPr lang="en-US" sz="1100" dirty="0" smtClean="0"/>
              <a:t> </a:t>
            </a:r>
            <a:r>
              <a:rPr lang="en-US" sz="1100" dirty="0" err="1" smtClean="0"/>
              <a:t>próza</a:t>
            </a:r>
            <a:r>
              <a:rPr lang="en-US" sz="1100" dirty="0" smtClean="0"/>
              <a:t> </a:t>
            </a:r>
            <a:r>
              <a:rPr lang="en-US" sz="1100" b="1" dirty="0" smtClean="0"/>
              <a:t>$2</a:t>
            </a:r>
            <a:r>
              <a:rPr lang="en-US" sz="1100" dirty="0" smtClean="0"/>
              <a:t> </a:t>
            </a:r>
            <a:r>
              <a:rPr lang="en-US" sz="1100" dirty="0" err="1" smtClean="0"/>
              <a:t>Konspekt</a:t>
            </a:r>
            <a:r>
              <a:rPr lang="en-US" sz="1100" dirty="0" smtClean="0"/>
              <a:t> </a:t>
            </a:r>
            <a:r>
              <a:rPr lang="en-US" sz="1100" b="1" dirty="0" smtClean="0"/>
              <a:t>$9</a:t>
            </a:r>
            <a:r>
              <a:rPr lang="en-US" sz="1100" dirty="0" smtClean="0"/>
              <a:t> 25 </a:t>
            </a:r>
            <a:endParaRPr lang="cs-CZ" sz="1100" dirty="0" smtClean="0"/>
          </a:p>
          <a:p>
            <a:r>
              <a:rPr lang="en-US" sz="1100" dirty="0" smtClean="0"/>
              <a:t>080   	</a:t>
            </a:r>
            <a:r>
              <a:rPr lang="en-US" sz="1100" b="1" dirty="0" smtClean="0"/>
              <a:t>$a</a:t>
            </a:r>
            <a:r>
              <a:rPr lang="en-US" sz="1100" dirty="0" smtClean="0"/>
              <a:t> 821.162.3-32 </a:t>
            </a:r>
            <a:r>
              <a:rPr lang="en-US" sz="1100" b="1" dirty="0" smtClean="0"/>
              <a:t>$2</a:t>
            </a:r>
            <a:r>
              <a:rPr lang="en-US" sz="1100" dirty="0" smtClean="0"/>
              <a:t> MRF </a:t>
            </a:r>
            <a:endParaRPr lang="cs-CZ" sz="1100" dirty="0" smtClean="0"/>
          </a:p>
          <a:p>
            <a:r>
              <a:rPr lang="en-US" sz="1100" dirty="0" smtClean="0"/>
              <a:t>080   	</a:t>
            </a:r>
            <a:r>
              <a:rPr lang="en-US" sz="1100" b="1" dirty="0" smtClean="0"/>
              <a:t>$a</a:t>
            </a:r>
            <a:r>
              <a:rPr lang="en-US" sz="1100" dirty="0" smtClean="0"/>
              <a:t> 791/792.071.2-055.2 </a:t>
            </a:r>
            <a:r>
              <a:rPr lang="en-US" sz="1100" b="1" dirty="0" smtClean="0"/>
              <a:t>$2</a:t>
            </a:r>
            <a:r>
              <a:rPr lang="en-US" sz="1100" dirty="0" smtClean="0"/>
              <a:t> MRF </a:t>
            </a:r>
            <a:endParaRPr lang="cs-CZ" sz="1100" dirty="0" smtClean="0"/>
          </a:p>
          <a:p>
            <a:r>
              <a:rPr lang="en-US" sz="1100" dirty="0" smtClean="0"/>
              <a:t>080   	</a:t>
            </a:r>
            <a:r>
              <a:rPr lang="en-US" sz="1100" b="1" dirty="0" smtClean="0"/>
              <a:t>$a</a:t>
            </a:r>
            <a:r>
              <a:rPr lang="en-US" sz="1100" dirty="0" smtClean="0"/>
              <a:t> 821.162.3-055.2 </a:t>
            </a:r>
            <a:r>
              <a:rPr lang="en-US" sz="1100" b="1" dirty="0" smtClean="0"/>
              <a:t>$2</a:t>
            </a:r>
            <a:r>
              <a:rPr lang="en-US" sz="1100" dirty="0" smtClean="0"/>
              <a:t> MRF </a:t>
            </a:r>
            <a:endParaRPr lang="cs-CZ" sz="1100" dirty="0" smtClean="0"/>
          </a:p>
          <a:p>
            <a:r>
              <a:rPr lang="en-US" sz="1100" dirty="0" smtClean="0"/>
              <a:t>080   	</a:t>
            </a:r>
            <a:r>
              <a:rPr lang="en-US" sz="1100" b="1" dirty="0" smtClean="0"/>
              <a:t>$a</a:t>
            </a:r>
            <a:r>
              <a:rPr lang="en-US" sz="1100" dirty="0" smtClean="0"/>
              <a:t> 929 </a:t>
            </a:r>
            <a:r>
              <a:rPr lang="en-US" sz="1100" b="1" dirty="0" smtClean="0"/>
              <a:t>$2</a:t>
            </a:r>
            <a:r>
              <a:rPr lang="en-US" sz="1100" dirty="0" smtClean="0"/>
              <a:t> MRF </a:t>
            </a:r>
            <a:endParaRPr lang="cs-CZ" sz="1100" dirty="0" smtClean="0"/>
          </a:p>
          <a:p>
            <a:r>
              <a:rPr lang="en-US" sz="1100" dirty="0" smtClean="0"/>
              <a:t>080   	</a:t>
            </a:r>
            <a:r>
              <a:rPr lang="en-US" sz="1100" b="1" dirty="0" smtClean="0"/>
              <a:t>$a</a:t>
            </a:r>
            <a:r>
              <a:rPr lang="en-US" sz="1100" dirty="0" smtClean="0"/>
              <a:t> 159.922.73 </a:t>
            </a:r>
            <a:r>
              <a:rPr lang="en-US" sz="1100" b="1" dirty="0" smtClean="0"/>
              <a:t>$2</a:t>
            </a:r>
            <a:r>
              <a:rPr lang="en-US" sz="1100" dirty="0" smtClean="0"/>
              <a:t> MRF </a:t>
            </a:r>
            <a:endParaRPr lang="cs-CZ" sz="1100" dirty="0" smtClean="0"/>
          </a:p>
          <a:p>
            <a:r>
              <a:rPr lang="en-US" sz="1100" dirty="0" smtClean="0"/>
              <a:t>080   	</a:t>
            </a:r>
            <a:r>
              <a:rPr lang="en-US" sz="1100" b="1" dirty="0" smtClean="0"/>
              <a:t>$a</a:t>
            </a:r>
            <a:r>
              <a:rPr lang="en-US" sz="1100" dirty="0" smtClean="0"/>
              <a:t> 159.922.8 </a:t>
            </a:r>
            <a:r>
              <a:rPr lang="en-US" sz="1100" b="1" dirty="0" smtClean="0"/>
              <a:t>$2</a:t>
            </a:r>
            <a:r>
              <a:rPr lang="en-US" sz="1100" dirty="0" smtClean="0"/>
              <a:t> MRF </a:t>
            </a:r>
            <a:endParaRPr lang="cs-CZ" sz="1100" dirty="0" smtClean="0"/>
          </a:p>
          <a:p>
            <a:r>
              <a:rPr lang="en-US" sz="1100" dirty="0" smtClean="0"/>
              <a:t>080   	</a:t>
            </a:r>
            <a:r>
              <a:rPr lang="en-US" sz="1100" b="1" dirty="0" smtClean="0"/>
              <a:t>$a</a:t>
            </a:r>
            <a:r>
              <a:rPr lang="en-US" sz="1100" dirty="0" smtClean="0"/>
              <a:t> (437.3) </a:t>
            </a:r>
            <a:r>
              <a:rPr lang="en-US" sz="1100" b="1" dirty="0" smtClean="0"/>
              <a:t>$2</a:t>
            </a:r>
            <a:r>
              <a:rPr lang="en-US" sz="1100" dirty="0" smtClean="0"/>
              <a:t> MRF </a:t>
            </a:r>
            <a:endParaRPr lang="cs-CZ" sz="1100" dirty="0" smtClean="0"/>
          </a:p>
          <a:p>
            <a:r>
              <a:rPr lang="en-US" sz="1100" dirty="0" smtClean="0"/>
              <a:t>080   	</a:t>
            </a:r>
            <a:r>
              <a:rPr lang="en-US" sz="1100" b="1" dirty="0" smtClean="0"/>
              <a:t>$a</a:t>
            </a:r>
            <a:r>
              <a:rPr lang="en-US" sz="1100" dirty="0" smtClean="0"/>
              <a:t> (0:82-322.6) </a:t>
            </a:r>
            <a:r>
              <a:rPr lang="en-US" sz="1100" b="1" dirty="0" smtClean="0"/>
              <a:t>$2</a:t>
            </a:r>
            <a:r>
              <a:rPr lang="en-US" sz="1100" dirty="0" smtClean="0"/>
              <a:t> MRF </a:t>
            </a:r>
            <a:endParaRPr lang="cs-CZ" sz="1100" dirty="0" smtClean="0"/>
          </a:p>
          <a:p>
            <a:r>
              <a:rPr lang="en-US" sz="1100" dirty="0" smtClean="0"/>
              <a:t>080   	</a:t>
            </a:r>
            <a:r>
              <a:rPr lang="en-US" sz="1100" b="1" dirty="0" smtClean="0"/>
              <a:t>$a</a:t>
            </a:r>
            <a:r>
              <a:rPr lang="en-US" sz="1100" dirty="0" smtClean="0"/>
              <a:t> (0:82-321.5) </a:t>
            </a:r>
            <a:r>
              <a:rPr lang="en-US" sz="1100" b="1" dirty="0" smtClean="0"/>
              <a:t>$2</a:t>
            </a:r>
            <a:r>
              <a:rPr lang="en-US" sz="1100" dirty="0" smtClean="0"/>
              <a:t> MRF </a:t>
            </a:r>
            <a:endParaRPr lang="cs-CZ" sz="1100" dirty="0" smtClean="0"/>
          </a:p>
          <a:p>
            <a:r>
              <a:rPr lang="en-US" sz="1100" dirty="0" smtClean="0"/>
              <a:t>910   	</a:t>
            </a:r>
            <a:r>
              <a:rPr lang="en-US" sz="1100" b="1" dirty="0" smtClean="0"/>
              <a:t>$a</a:t>
            </a:r>
            <a:r>
              <a:rPr lang="en-US" sz="1100" dirty="0" smtClean="0"/>
              <a:t> KLG001 </a:t>
            </a:r>
            <a:endParaRPr lang="cs-CZ" sz="1100" dirty="0" smtClean="0"/>
          </a:p>
          <a:p>
            <a:pPr>
              <a:buNone/>
            </a:pPr>
            <a:r>
              <a:rPr lang="en-US" sz="1100" dirty="0" smtClean="0"/>
              <a:t> </a:t>
            </a:r>
            <a:endParaRPr lang="cs-CZ" sz="1100" dirty="0" smtClean="0"/>
          </a:p>
          <a:p>
            <a:pPr>
              <a:buNone/>
            </a:pPr>
            <a:r>
              <a:rPr lang="cs-CZ" sz="1100" dirty="0" smtClean="0"/>
              <a:t> </a:t>
            </a:r>
          </a:p>
          <a:p>
            <a:pPr>
              <a:buNone/>
            </a:pP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200" dirty="0" smtClean="0"/>
              <a:t>000   	00851nam a2200253 </a:t>
            </a:r>
            <a:r>
              <a:rPr lang="en-US" sz="1200" dirty="0" err="1" smtClean="0"/>
              <a:t>i</a:t>
            </a:r>
            <a:r>
              <a:rPr lang="en-US" sz="1200" dirty="0" smtClean="0"/>
              <a:t> 4500 </a:t>
            </a:r>
            <a:endParaRPr lang="cs-CZ" sz="1200" dirty="0" smtClean="0"/>
          </a:p>
          <a:p>
            <a:pPr>
              <a:buNone/>
            </a:pPr>
            <a:r>
              <a:rPr lang="en-US" sz="1200" dirty="0" smtClean="0"/>
              <a:t>001   	1005579 </a:t>
            </a:r>
            <a:endParaRPr lang="cs-CZ" sz="1200" dirty="0" smtClean="0"/>
          </a:p>
          <a:p>
            <a:pPr>
              <a:buNone/>
            </a:pPr>
            <a:r>
              <a:rPr lang="en-US" sz="1200" dirty="0" smtClean="0"/>
              <a:t>003   	CZ-</a:t>
            </a:r>
            <a:r>
              <a:rPr lang="en-US" sz="1200" dirty="0" err="1" smtClean="0"/>
              <a:t>KlSVK</a:t>
            </a:r>
            <a:r>
              <a:rPr lang="en-US" sz="1200" dirty="0" smtClean="0"/>
              <a:t> </a:t>
            </a:r>
            <a:endParaRPr lang="cs-CZ" sz="1200" dirty="0" smtClean="0"/>
          </a:p>
          <a:p>
            <a:pPr>
              <a:buNone/>
            </a:pPr>
            <a:r>
              <a:rPr lang="en-US" sz="1200" dirty="0" smtClean="0"/>
              <a:t>005   	20150213085116.8 </a:t>
            </a:r>
            <a:endParaRPr lang="cs-CZ" sz="1200" dirty="0" smtClean="0"/>
          </a:p>
          <a:p>
            <a:pPr>
              <a:buNone/>
            </a:pPr>
            <a:r>
              <a:rPr lang="en-US" sz="1200" dirty="0" smtClean="0"/>
              <a:t>007   	</a:t>
            </a:r>
            <a:r>
              <a:rPr lang="en-US" sz="1200" dirty="0" err="1" smtClean="0"/>
              <a:t>ta</a:t>
            </a:r>
            <a:r>
              <a:rPr lang="en-US" sz="1200" dirty="0" smtClean="0"/>
              <a:t> </a:t>
            </a:r>
            <a:endParaRPr lang="cs-CZ" sz="1200" dirty="0" smtClean="0"/>
          </a:p>
          <a:p>
            <a:pPr>
              <a:buNone/>
            </a:pPr>
            <a:r>
              <a:rPr lang="en-US" sz="1200" dirty="0" smtClean="0"/>
              <a:t>008   	150211s2014    </a:t>
            </a:r>
            <a:r>
              <a:rPr lang="en-US" sz="1200" dirty="0" err="1" smtClean="0"/>
              <a:t>xr</a:t>
            </a:r>
            <a:r>
              <a:rPr lang="en-US" sz="1200" dirty="0" smtClean="0"/>
              <a:t> </a:t>
            </a:r>
            <a:r>
              <a:rPr lang="en-US" sz="1200" dirty="0" err="1" smtClean="0"/>
              <a:t>af</a:t>
            </a:r>
            <a:r>
              <a:rPr lang="en-US" sz="1200" dirty="0" smtClean="0"/>
              <a:t>  j      000 j </a:t>
            </a:r>
            <a:r>
              <a:rPr lang="en-US" sz="1200" dirty="0" err="1" smtClean="0"/>
              <a:t>cze</a:t>
            </a:r>
            <a:r>
              <a:rPr lang="en-US" sz="1200" dirty="0" smtClean="0"/>
              <a:t> d </a:t>
            </a:r>
            <a:endParaRPr lang="cs-CZ" sz="1200" dirty="0" smtClean="0"/>
          </a:p>
          <a:p>
            <a:pPr>
              <a:buNone/>
            </a:pPr>
            <a:r>
              <a:rPr lang="en-US" sz="1200" dirty="0" smtClean="0"/>
              <a:t>020   	</a:t>
            </a:r>
            <a:r>
              <a:rPr lang="en-US" sz="1200" b="1" dirty="0" smtClean="0"/>
              <a:t>$a</a:t>
            </a:r>
            <a:r>
              <a:rPr lang="en-US" sz="1200" dirty="0" smtClean="0"/>
              <a:t> 978-80-904562-8-0 </a:t>
            </a:r>
            <a:r>
              <a:rPr lang="en-US" sz="1200" b="1" dirty="0" smtClean="0"/>
              <a:t>$q</a:t>
            </a:r>
            <a:r>
              <a:rPr lang="en-US" sz="1200" dirty="0" smtClean="0"/>
              <a:t> (</a:t>
            </a:r>
            <a:r>
              <a:rPr lang="en-US" sz="1200" dirty="0" err="1" smtClean="0"/>
              <a:t>brožováno</a:t>
            </a:r>
            <a:r>
              <a:rPr lang="en-US" sz="1200" dirty="0" smtClean="0"/>
              <a:t>) : </a:t>
            </a:r>
            <a:r>
              <a:rPr lang="en-US" sz="1200" b="1" dirty="0" smtClean="0"/>
              <a:t>$c</a:t>
            </a:r>
            <a:r>
              <a:rPr lang="en-US" sz="1200" dirty="0" smtClean="0"/>
              <a:t> </a:t>
            </a:r>
            <a:r>
              <a:rPr lang="en-US" sz="1200" dirty="0" err="1" smtClean="0"/>
              <a:t>Kč</a:t>
            </a:r>
            <a:r>
              <a:rPr lang="en-US" sz="1200" dirty="0" smtClean="0"/>
              <a:t> 234.00 </a:t>
            </a:r>
            <a:endParaRPr lang="cs-CZ" sz="1200" dirty="0" smtClean="0"/>
          </a:p>
          <a:p>
            <a:pPr>
              <a:buNone/>
            </a:pPr>
            <a:r>
              <a:rPr lang="en-US" sz="1200" dirty="0" smtClean="0"/>
              <a:t>040   	</a:t>
            </a:r>
            <a:r>
              <a:rPr lang="en-US" sz="1200" b="1" dirty="0" smtClean="0"/>
              <a:t>$a</a:t>
            </a:r>
            <a:r>
              <a:rPr lang="en-US" sz="1200" dirty="0" smtClean="0"/>
              <a:t> ABA001 </a:t>
            </a:r>
            <a:r>
              <a:rPr lang="en-US" sz="1200" b="1" dirty="0" smtClean="0"/>
              <a:t>$b</a:t>
            </a:r>
            <a:r>
              <a:rPr lang="en-US" sz="1200" dirty="0" smtClean="0"/>
              <a:t> </a:t>
            </a:r>
            <a:r>
              <a:rPr lang="en-US" sz="1200" dirty="0" err="1" smtClean="0"/>
              <a:t>cze</a:t>
            </a:r>
            <a:r>
              <a:rPr lang="en-US" sz="1200" dirty="0" smtClean="0"/>
              <a:t> </a:t>
            </a:r>
            <a:r>
              <a:rPr lang="en-US" sz="1200" b="1" dirty="0" smtClean="0"/>
              <a:t>$d</a:t>
            </a:r>
            <a:r>
              <a:rPr lang="en-US" sz="1200" dirty="0" smtClean="0"/>
              <a:t> KLG001 </a:t>
            </a:r>
            <a:r>
              <a:rPr lang="en-US" sz="1200" b="1" dirty="0" smtClean="0"/>
              <a:t>$e</a:t>
            </a:r>
            <a:r>
              <a:rPr lang="en-US" sz="1200" dirty="0" smtClean="0"/>
              <a:t> </a:t>
            </a:r>
            <a:r>
              <a:rPr lang="en-US" sz="1200" dirty="0" err="1" smtClean="0"/>
              <a:t>rda</a:t>
            </a:r>
            <a:r>
              <a:rPr lang="en-US" sz="1200" dirty="0" smtClean="0"/>
              <a:t> </a:t>
            </a:r>
            <a:endParaRPr lang="cs-CZ" sz="1200" dirty="0" smtClean="0"/>
          </a:p>
          <a:p>
            <a:pPr>
              <a:buNone/>
            </a:pPr>
            <a:r>
              <a:rPr lang="en-US" sz="1200" dirty="0" smtClean="0"/>
              <a:t>072  7	</a:t>
            </a:r>
            <a:r>
              <a:rPr lang="en-US" sz="1200" b="1" dirty="0" smtClean="0"/>
              <a:t>$a</a:t>
            </a:r>
            <a:r>
              <a:rPr lang="en-US" sz="1200" dirty="0" smtClean="0"/>
              <a:t> 821.162.3-3 </a:t>
            </a:r>
            <a:r>
              <a:rPr lang="en-US" sz="1200" b="1" dirty="0" smtClean="0"/>
              <a:t>$x</a:t>
            </a:r>
            <a:r>
              <a:rPr lang="en-US" sz="1200" dirty="0" smtClean="0"/>
              <a:t> </a:t>
            </a:r>
            <a:r>
              <a:rPr lang="en-US" sz="1200" dirty="0" err="1" smtClean="0"/>
              <a:t>Česká</a:t>
            </a:r>
            <a:r>
              <a:rPr lang="en-US" sz="1200" dirty="0" smtClean="0"/>
              <a:t> </a:t>
            </a:r>
            <a:r>
              <a:rPr lang="en-US" sz="1200" dirty="0" err="1" smtClean="0"/>
              <a:t>próza</a:t>
            </a:r>
            <a:r>
              <a:rPr lang="en-US" sz="1200" dirty="0" smtClean="0"/>
              <a:t> </a:t>
            </a:r>
            <a:r>
              <a:rPr lang="en-US" sz="1200" b="1" dirty="0" smtClean="0"/>
              <a:t>$2</a:t>
            </a:r>
            <a:r>
              <a:rPr lang="en-US" sz="1200" dirty="0" smtClean="0"/>
              <a:t> </a:t>
            </a:r>
            <a:r>
              <a:rPr lang="en-US" sz="1200" dirty="0" err="1" smtClean="0"/>
              <a:t>Konspekt</a:t>
            </a:r>
            <a:r>
              <a:rPr lang="en-US" sz="1200" dirty="0" smtClean="0"/>
              <a:t> </a:t>
            </a:r>
            <a:r>
              <a:rPr lang="en-US" sz="1200" b="1" dirty="0" smtClean="0"/>
              <a:t>$9</a:t>
            </a:r>
            <a:r>
              <a:rPr lang="en-US" sz="1200" dirty="0" smtClean="0"/>
              <a:t> 25 </a:t>
            </a:r>
            <a:endParaRPr lang="cs-CZ" sz="1200" dirty="0" smtClean="0"/>
          </a:p>
          <a:p>
            <a:pPr>
              <a:buNone/>
            </a:pPr>
            <a:r>
              <a:rPr lang="en-US" sz="1200" dirty="0" smtClean="0"/>
              <a:t>072  7	</a:t>
            </a:r>
            <a:r>
              <a:rPr lang="en-US" sz="1200" b="1" dirty="0" smtClean="0"/>
              <a:t>$a</a:t>
            </a:r>
            <a:r>
              <a:rPr lang="en-US" sz="1200" dirty="0" smtClean="0"/>
              <a:t> 821-93 </a:t>
            </a:r>
            <a:r>
              <a:rPr lang="en-US" sz="1200" b="1" dirty="0" smtClean="0"/>
              <a:t>$x</a:t>
            </a:r>
            <a:r>
              <a:rPr lang="en-US" sz="1200" dirty="0" smtClean="0"/>
              <a:t> </a:t>
            </a:r>
            <a:r>
              <a:rPr lang="en-US" sz="1200" dirty="0" err="1" smtClean="0"/>
              <a:t>Literatura</a:t>
            </a:r>
            <a:r>
              <a:rPr lang="en-US" sz="1200" dirty="0" smtClean="0"/>
              <a:t> pro </a:t>
            </a:r>
            <a:r>
              <a:rPr lang="en-US" sz="1200" dirty="0" err="1" smtClean="0"/>
              <a:t>děti</a:t>
            </a:r>
            <a:r>
              <a:rPr lang="en-US" sz="1200" dirty="0" smtClean="0"/>
              <a:t> a </a:t>
            </a:r>
            <a:r>
              <a:rPr lang="en-US" sz="1200" dirty="0" err="1" smtClean="0"/>
              <a:t>mládež</a:t>
            </a:r>
            <a:r>
              <a:rPr lang="en-US" sz="1200" dirty="0" smtClean="0"/>
              <a:t> (</a:t>
            </a:r>
            <a:r>
              <a:rPr lang="en-US" sz="1200" dirty="0" err="1" smtClean="0"/>
              <a:t>beletrie</a:t>
            </a:r>
            <a:r>
              <a:rPr lang="en-US" sz="1200" dirty="0" smtClean="0"/>
              <a:t>) </a:t>
            </a:r>
            <a:r>
              <a:rPr lang="en-US" sz="1200" b="1" dirty="0" smtClean="0"/>
              <a:t>$2</a:t>
            </a:r>
            <a:r>
              <a:rPr lang="en-US" sz="1200" dirty="0" smtClean="0"/>
              <a:t> </a:t>
            </a:r>
            <a:r>
              <a:rPr lang="en-US" sz="1200" dirty="0" err="1" smtClean="0"/>
              <a:t>Konspekt</a:t>
            </a:r>
            <a:r>
              <a:rPr lang="en-US" sz="1200" dirty="0" smtClean="0"/>
              <a:t> </a:t>
            </a:r>
            <a:r>
              <a:rPr lang="en-US" sz="1200" b="1" dirty="0" smtClean="0"/>
              <a:t>$9</a:t>
            </a:r>
            <a:r>
              <a:rPr lang="en-US" sz="1200" dirty="0" smtClean="0"/>
              <a:t> 26 </a:t>
            </a:r>
            <a:endParaRPr lang="cs-CZ" sz="1200" dirty="0" smtClean="0"/>
          </a:p>
          <a:p>
            <a:pPr>
              <a:buNone/>
            </a:pPr>
            <a:r>
              <a:rPr lang="en-US" sz="1200" dirty="0" smtClean="0"/>
              <a:t>080   	</a:t>
            </a:r>
            <a:r>
              <a:rPr lang="en-US" sz="1200" b="1" dirty="0" smtClean="0"/>
              <a:t>$a</a:t>
            </a:r>
            <a:r>
              <a:rPr lang="en-US" sz="1200" dirty="0" smtClean="0"/>
              <a:t> 821.162.3-32 </a:t>
            </a:r>
            <a:r>
              <a:rPr lang="en-US" sz="1200" b="1" dirty="0" smtClean="0"/>
              <a:t>$2</a:t>
            </a:r>
            <a:r>
              <a:rPr lang="en-US" sz="1200" dirty="0" smtClean="0"/>
              <a:t> MRF </a:t>
            </a:r>
            <a:endParaRPr lang="cs-CZ" sz="1200" dirty="0" smtClean="0"/>
          </a:p>
          <a:p>
            <a:pPr>
              <a:buNone/>
            </a:pPr>
            <a:r>
              <a:rPr lang="en-US" sz="1200" dirty="0" smtClean="0"/>
              <a:t>080   	</a:t>
            </a:r>
            <a:r>
              <a:rPr lang="en-US" sz="1200" b="1" dirty="0" smtClean="0"/>
              <a:t>$a</a:t>
            </a:r>
            <a:r>
              <a:rPr lang="en-US" sz="1200" dirty="0" smtClean="0"/>
              <a:t> 821-93 </a:t>
            </a:r>
            <a:r>
              <a:rPr lang="en-US" sz="1200" b="1" dirty="0" smtClean="0"/>
              <a:t>$2</a:t>
            </a:r>
            <a:r>
              <a:rPr lang="en-US" sz="1200" dirty="0" smtClean="0"/>
              <a:t> MRF </a:t>
            </a:r>
            <a:endParaRPr lang="cs-CZ" sz="1200" dirty="0" smtClean="0"/>
          </a:p>
          <a:p>
            <a:pPr>
              <a:buNone/>
            </a:pPr>
            <a:r>
              <a:rPr lang="en-US" sz="1200" dirty="0" smtClean="0"/>
              <a:t>080   	</a:t>
            </a:r>
            <a:r>
              <a:rPr lang="en-US" sz="1200" b="1" dirty="0" smtClean="0"/>
              <a:t>$a</a:t>
            </a:r>
            <a:r>
              <a:rPr lang="en-US" sz="1200" dirty="0" smtClean="0"/>
              <a:t> (0:82-32) </a:t>
            </a:r>
            <a:r>
              <a:rPr lang="en-US" sz="1200" b="1" dirty="0" smtClean="0"/>
              <a:t>$2</a:t>
            </a:r>
            <a:r>
              <a:rPr lang="en-US" sz="1200" dirty="0" smtClean="0"/>
              <a:t> MRF </a:t>
            </a:r>
            <a:endParaRPr lang="cs-CZ" sz="1200" dirty="0" smtClean="0"/>
          </a:p>
          <a:p>
            <a:pPr>
              <a:buNone/>
            </a:pPr>
            <a:r>
              <a:rPr lang="en-US" sz="1200" dirty="0" smtClean="0"/>
              <a:t>100 1 	</a:t>
            </a:r>
            <a:r>
              <a:rPr lang="en-US" sz="1200" b="1" dirty="0" smtClean="0"/>
              <a:t>$7</a:t>
            </a:r>
            <a:r>
              <a:rPr lang="en-US" sz="1200" dirty="0" smtClean="0"/>
              <a:t> </a:t>
            </a:r>
            <a:r>
              <a:rPr lang="en-US" sz="1200" dirty="0" err="1" smtClean="0"/>
              <a:t>kl_us_auth</a:t>
            </a:r>
            <a:r>
              <a:rPr lang="en-US" sz="1200" dirty="0" smtClean="0"/>
              <a:t>*0344063 </a:t>
            </a:r>
            <a:r>
              <a:rPr lang="en-US" sz="1200" b="1" dirty="0" smtClean="0"/>
              <a:t>$a</a:t>
            </a:r>
            <a:r>
              <a:rPr lang="en-US" sz="1200" dirty="0" smtClean="0"/>
              <a:t> </a:t>
            </a:r>
            <a:r>
              <a:rPr lang="en-US" sz="1200" dirty="0" err="1" smtClean="0"/>
              <a:t>Rychlebský</a:t>
            </a:r>
            <a:r>
              <a:rPr lang="en-US" sz="1200" dirty="0" smtClean="0"/>
              <a:t>, </a:t>
            </a:r>
            <a:r>
              <a:rPr lang="en-US" sz="1200" dirty="0" err="1" smtClean="0"/>
              <a:t>Filip</a:t>
            </a:r>
            <a:r>
              <a:rPr lang="en-US" sz="1200" dirty="0" smtClean="0"/>
              <a:t>, </a:t>
            </a:r>
            <a:r>
              <a:rPr lang="en-US" sz="1200" b="1" dirty="0" smtClean="0"/>
              <a:t>$d</a:t>
            </a:r>
            <a:r>
              <a:rPr lang="en-US" sz="1200" dirty="0" smtClean="0"/>
              <a:t> 1976- </a:t>
            </a:r>
            <a:r>
              <a:rPr lang="en-US" sz="1200" b="1" dirty="0" smtClean="0"/>
              <a:t>$4</a:t>
            </a:r>
            <a:r>
              <a:rPr lang="en-US" sz="1200" dirty="0" smtClean="0"/>
              <a:t> </a:t>
            </a:r>
            <a:r>
              <a:rPr lang="en-US" sz="1200" dirty="0" err="1" smtClean="0"/>
              <a:t>aut</a:t>
            </a:r>
            <a:r>
              <a:rPr lang="en-US" sz="1200" dirty="0" smtClean="0"/>
              <a:t> </a:t>
            </a:r>
            <a:endParaRPr lang="cs-CZ" sz="1200" dirty="0" smtClean="0"/>
          </a:p>
          <a:p>
            <a:pPr>
              <a:buNone/>
            </a:pPr>
            <a:r>
              <a:rPr lang="en-US" sz="1200" dirty="0" smtClean="0"/>
              <a:t>700 1 	</a:t>
            </a:r>
            <a:r>
              <a:rPr lang="en-US" sz="1200" b="1" dirty="0" smtClean="0"/>
              <a:t>$7</a:t>
            </a:r>
            <a:r>
              <a:rPr lang="en-US" sz="1200" dirty="0" smtClean="0"/>
              <a:t> </a:t>
            </a:r>
            <a:r>
              <a:rPr lang="en-US" sz="1200" dirty="0" err="1" smtClean="0"/>
              <a:t>kl_us_auth</a:t>
            </a:r>
            <a:r>
              <a:rPr lang="en-US" sz="1200" dirty="0" smtClean="0"/>
              <a:t>*0341544 </a:t>
            </a:r>
            <a:r>
              <a:rPr lang="en-US" sz="1200" b="1" dirty="0" smtClean="0"/>
              <a:t>$a</a:t>
            </a:r>
            <a:r>
              <a:rPr lang="en-US" sz="1200" dirty="0" smtClean="0"/>
              <a:t> </a:t>
            </a:r>
            <a:r>
              <a:rPr lang="en-US" sz="1200" dirty="0" err="1" smtClean="0"/>
              <a:t>Řezbová</a:t>
            </a:r>
            <a:r>
              <a:rPr lang="en-US" sz="1200" dirty="0" smtClean="0"/>
              <a:t> </a:t>
            </a:r>
            <a:r>
              <a:rPr lang="en-US" sz="1200" dirty="0" err="1" smtClean="0"/>
              <a:t>Morávková</a:t>
            </a:r>
            <a:r>
              <a:rPr lang="en-US" sz="1200" dirty="0" smtClean="0"/>
              <a:t>, </a:t>
            </a:r>
            <a:r>
              <a:rPr lang="en-US" sz="1200" dirty="0" err="1" smtClean="0"/>
              <a:t>Zdeňka</a:t>
            </a:r>
            <a:r>
              <a:rPr lang="en-US" sz="1200" dirty="0" smtClean="0"/>
              <a:t>, </a:t>
            </a:r>
            <a:r>
              <a:rPr lang="en-US" sz="1200" b="1" dirty="0" smtClean="0"/>
              <a:t>$d</a:t>
            </a:r>
            <a:r>
              <a:rPr lang="en-US" sz="1200" dirty="0" smtClean="0"/>
              <a:t> 1981- </a:t>
            </a:r>
            <a:r>
              <a:rPr lang="en-US" sz="1200" b="1" dirty="0" smtClean="0"/>
              <a:t>$4</a:t>
            </a:r>
            <a:r>
              <a:rPr lang="en-US" sz="1200" dirty="0" smtClean="0"/>
              <a:t> ill </a:t>
            </a:r>
            <a:endParaRPr lang="cs-CZ" sz="1200" dirty="0" smtClean="0"/>
          </a:p>
          <a:p>
            <a:pPr>
              <a:buNone/>
            </a:pPr>
            <a:r>
              <a:rPr lang="en-US" sz="1200" dirty="0" smtClean="0"/>
              <a:t>245 10	</a:t>
            </a:r>
            <a:r>
              <a:rPr lang="en-US" sz="1200" b="1" dirty="0" smtClean="0"/>
              <a:t>$a</a:t>
            </a:r>
            <a:r>
              <a:rPr lang="en-US" sz="1200" dirty="0" smtClean="0"/>
              <a:t> </a:t>
            </a:r>
            <a:r>
              <a:rPr lang="en-US" sz="1200" dirty="0" err="1" smtClean="0"/>
              <a:t>Pišlické</a:t>
            </a:r>
            <a:r>
              <a:rPr lang="en-US" sz="1200" dirty="0" smtClean="0"/>
              <a:t> </a:t>
            </a:r>
            <a:r>
              <a:rPr lang="en-US" sz="1200" dirty="0" err="1" smtClean="0"/>
              <a:t>příběhy</a:t>
            </a:r>
            <a:r>
              <a:rPr lang="en-US" sz="1200" dirty="0" smtClean="0"/>
              <a:t> / </a:t>
            </a:r>
            <a:r>
              <a:rPr lang="en-US" sz="1200" b="1" dirty="0" smtClean="0"/>
              <a:t>$c</a:t>
            </a:r>
            <a:r>
              <a:rPr lang="en-US" sz="1200" dirty="0" smtClean="0"/>
              <a:t> </a:t>
            </a:r>
            <a:r>
              <a:rPr lang="en-US" sz="1200" dirty="0" err="1" smtClean="0"/>
              <a:t>Filip</a:t>
            </a:r>
            <a:r>
              <a:rPr lang="en-US" sz="1200" dirty="0" smtClean="0"/>
              <a:t> </a:t>
            </a:r>
            <a:r>
              <a:rPr lang="en-US" sz="1200" dirty="0" err="1" smtClean="0"/>
              <a:t>Rychlebský</a:t>
            </a:r>
            <a:r>
              <a:rPr lang="en-US" sz="1200" dirty="0" smtClean="0"/>
              <a:t> ; </a:t>
            </a:r>
            <a:r>
              <a:rPr lang="en-US" sz="1200" dirty="0" err="1" smtClean="0"/>
              <a:t>ilustrovala</a:t>
            </a:r>
            <a:r>
              <a:rPr lang="en-US" sz="1200" dirty="0" smtClean="0"/>
              <a:t> </a:t>
            </a:r>
            <a:r>
              <a:rPr lang="en-US" sz="1200" dirty="0" err="1" smtClean="0"/>
              <a:t>Zdeňka</a:t>
            </a:r>
            <a:r>
              <a:rPr lang="en-US" sz="1200" dirty="0" smtClean="0"/>
              <a:t> </a:t>
            </a:r>
            <a:r>
              <a:rPr lang="en-US" sz="1200" dirty="0" err="1" smtClean="0"/>
              <a:t>Morávková</a:t>
            </a:r>
            <a:r>
              <a:rPr lang="en-US" sz="1200" dirty="0" smtClean="0"/>
              <a:t> </a:t>
            </a:r>
            <a:endParaRPr lang="cs-CZ" sz="1200" dirty="0" smtClean="0"/>
          </a:p>
          <a:p>
            <a:pPr>
              <a:buNone/>
            </a:pPr>
            <a:r>
              <a:rPr lang="en-US" sz="1200" dirty="0" smtClean="0"/>
              <a:t>250   	</a:t>
            </a:r>
            <a:r>
              <a:rPr lang="en-US" sz="1200" b="1" dirty="0" smtClean="0"/>
              <a:t>$a</a:t>
            </a:r>
            <a:r>
              <a:rPr lang="en-US" sz="1200" dirty="0" smtClean="0"/>
              <a:t> </a:t>
            </a:r>
            <a:r>
              <a:rPr lang="en-US" sz="1200" dirty="0" err="1" smtClean="0"/>
              <a:t>První</a:t>
            </a:r>
            <a:r>
              <a:rPr lang="en-US" sz="1200" dirty="0" smtClean="0"/>
              <a:t> </a:t>
            </a:r>
            <a:r>
              <a:rPr lang="en-US" sz="1200" dirty="0" err="1" smtClean="0"/>
              <a:t>vydání</a:t>
            </a:r>
            <a:r>
              <a:rPr lang="en-US" sz="1200" dirty="0" smtClean="0"/>
              <a:t> </a:t>
            </a:r>
            <a:endParaRPr lang="cs-CZ" sz="1200" dirty="0" smtClean="0"/>
          </a:p>
          <a:p>
            <a:pPr>
              <a:buNone/>
            </a:pPr>
            <a:r>
              <a:rPr lang="en-US" sz="1200" dirty="0" smtClean="0"/>
              <a:t>264  1	</a:t>
            </a:r>
            <a:r>
              <a:rPr lang="en-US" sz="1200" b="1" dirty="0" smtClean="0"/>
              <a:t>$a</a:t>
            </a:r>
            <a:r>
              <a:rPr lang="en-US" sz="1200" dirty="0" smtClean="0"/>
              <a:t> </a:t>
            </a:r>
            <a:r>
              <a:rPr lang="en-US" sz="1200" dirty="0" err="1" smtClean="0"/>
              <a:t>Zlín</a:t>
            </a:r>
            <a:r>
              <a:rPr lang="en-US" sz="1200" dirty="0" smtClean="0"/>
              <a:t> : </a:t>
            </a:r>
            <a:r>
              <a:rPr lang="en-US" sz="1200" b="1" dirty="0" smtClean="0"/>
              <a:t>$b</a:t>
            </a:r>
            <a:r>
              <a:rPr lang="en-US" sz="1200" dirty="0" smtClean="0"/>
              <a:t> </a:t>
            </a:r>
            <a:r>
              <a:rPr lang="en-US" sz="1200" dirty="0" err="1" smtClean="0"/>
              <a:t>Petr</a:t>
            </a:r>
            <a:r>
              <a:rPr lang="en-US" sz="1200" dirty="0" smtClean="0"/>
              <a:t> </a:t>
            </a:r>
            <a:r>
              <a:rPr lang="en-US" sz="1200" dirty="0" err="1" smtClean="0"/>
              <a:t>Wlazlo-Offi</a:t>
            </a:r>
            <a:r>
              <a:rPr lang="en-US" sz="1200" dirty="0" smtClean="0"/>
              <a:t>, </a:t>
            </a:r>
            <a:r>
              <a:rPr lang="en-US" sz="1200" b="1" dirty="0" smtClean="0"/>
              <a:t>$c</a:t>
            </a:r>
            <a:r>
              <a:rPr lang="en-US" sz="1200" dirty="0" smtClean="0"/>
              <a:t> 2014 </a:t>
            </a:r>
            <a:endParaRPr lang="cs-CZ" sz="1200" dirty="0" smtClean="0"/>
          </a:p>
          <a:p>
            <a:pPr>
              <a:buNone/>
            </a:pPr>
            <a:r>
              <a:rPr lang="en-US" sz="1200" dirty="0" smtClean="0"/>
              <a:t>300   	</a:t>
            </a:r>
            <a:r>
              <a:rPr lang="en-US" sz="1200" b="1" dirty="0" smtClean="0"/>
              <a:t>$a</a:t>
            </a:r>
            <a:r>
              <a:rPr lang="en-US" sz="1200" dirty="0" smtClean="0"/>
              <a:t> 54 </a:t>
            </a:r>
            <a:r>
              <a:rPr lang="en-US" sz="1200" dirty="0" err="1" smtClean="0"/>
              <a:t>stran</a:t>
            </a:r>
            <a:r>
              <a:rPr lang="en-US" sz="1200" dirty="0" smtClean="0"/>
              <a:t>, </a:t>
            </a:r>
            <a:r>
              <a:rPr lang="en-US" sz="1200" i="1" u="sng" dirty="0" smtClean="0"/>
              <a:t>2 </a:t>
            </a:r>
            <a:r>
              <a:rPr lang="en-US" sz="1200" i="1" u="sng" dirty="0" err="1" smtClean="0"/>
              <a:t>nečíslované</a:t>
            </a:r>
            <a:r>
              <a:rPr lang="en-US" sz="1200" i="1" u="sng" dirty="0" smtClean="0"/>
              <a:t> </a:t>
            </a:r>
            <a:r>
              <a:rPr lang="en-US" sz="1200" i="1" u="sng" dirty="0" err="1" smtClean="0"/>
              <a:t>listy</a:t>
            </a:r>
            <a:r>
              <a:rPr lang="en-US" sz="1200" i="1" u="sng" dirty="0" smtClean="0"/>
              <a:t> </a:t>
            </a:r>
            <a:r>
              <a:rPr lang="en-US" sz="1200" i="1" u="sng" dirty="0" err="1" smtClean="0"/>
              <a:t>obrazové</a:t>
            </a:r>
            <a:r>
              <a:rPr lang="en-US" sz="1200" i="1" u="sng" dirty="0" smtClean="0"/>
              <a:t> </a:t>
            </a:r>
            <a:r>
              <a:rPr lang="en-US" sz="1200" i="1" u="sng" dirty="0" err="1" smtClean="0"/>
              <a:t>přílohy</a:t>
            </a:r>
            <a:r>
              <a:rPr lang="en-US" sz="1200" dirty="0" smtClean="0"/>
              <a:t> : </a:t>
            </a:r>
            <a:r>
              <a:rPr lang="en-US" sz="1200" b="1" dirty="0" smtClean="0"/>
              <a:t>$b</a:t>
            </a:r>
            <a:r>
              <a:rPr lang="en-US" sz="1200" dirty="0" smtClean="0"/>
              <a:t> </a:t>
            </a:r>
            <a:r>
              <a:rPr lang="en-US" sz="1200" dirty="0" err="1" smtClean="0"/>
              <a:t>ilustrace</a:t>
            </a:r>
            <a:r>
              <a:rPr lang="en-US" sz="1200" dirty="0" smtClean="0"/>
              <a:t> (</a:t>
            </a:r>
            <a:r>
              <a:rPr lang="en-US" sz="1200" dirty="0" err="1" smtClean="0"/>
              <a:t>převážně</a:t>
            </a:r>
            <a:r>
              <a:rPr lang="en-US" sz="1200" dirty="0" smtClean="0"/>
              <a:t> </a:t>
            </a:r>
            <a:r>
              <a:rPr lang="en-US" sz="1200" dirty="0" err="1" smtClean="0"/>
              <a:t>barevné</a:t>
            </a:r>
            <a:r>
              <a:rPr lang="en-US" sz="1200" dirty="0" smtClean="0"/>
              <a:t>) ; </a:t>
            </a:r>
            <a:r>
              <a:rPr lang="en-US" sz="1200" b="1" dirty="0" smtClean="0"/>
              <a:t>$c</a:t>
            </a:r>
            <a:r>
              <a:rPr lang="en-US" sz="1200" dirty="0" smtClean="0"/>
              <a:t> 20 x 21 cm </a:t>
            </a:r>
            <a:endParaRPr lang="cs-CZ" sz="1200" dirty="0" smtClean="0"/>
          </a:p>
          <a:p>
            <a:pPr>
              <a:buNone/>
            </a:pPr>
            <a:r>
              <a:rPr lang="en-US" sz="1200" dirty="0" smtClean="0"/>
              <a:t>336 ## </a:t>
            </a:r>
            <a:r>
              <a:rPr lang="en-US" sz="1200" b="1" dirty="0" smtClean="0"/>
              <a:t>$</a:t>
            </a:r>
            <a:r>
              <a:rPr lang="en-US" sz="1200" b="1" dirty="0" err="1" smtClean="0"/>
              <a:t>a</a:t>
            </a:r>
            <a:r>
              <a:rPr lang="en-US" sz="1200" dirty="0" err="1" smtClean="0"/>
              <a:t>text</a:t>
            </a:r>
            <a:r>
              <a:rPr lang="en-US" sz="1200" dirty="0" smtClean="0"/>
              <a:t> $</a:t>
            </a:r>
            <a:r>
              <a:rPr lang="en-US" sz="1200" dirty="0" err="1" smtClean="0"/>
              <a:t>btxt</a:t>
            </a:r>
            <a:r>
              <a:rPr lang="en-US" sz="1200" dirty="0" smtClean="0"/>
              <a:t> $2rdacontent</a:t>
            </a:r>
            <a:r>
              <a:rPr lang="cs-CZ" sz="1200" dirty="0" smtClean="0"/>
              <a:t>   </a:t>
            </a:r>
          </a:p>
          <a:p>
            <a:pPr>
              <a:buNone/>
            </a:pPr>
            <a:r>
              <a:rPr lang="cs-CZ" sz="1200" dirty="0" smtClean="0"/>
              <a:t>337 ## </a:t>
            </a:r>
            <a:r>
              <a:rPr lang="cs-CZ" sz="1200" b="1" dirty="0" smtClean="0"/>
              <a:t>$</a:t>
            </a:r>
            <a:r>
              <a:rPr lang="cs-CZ" sz="1200" b="1" dirty="0" err="1" smtClean="0"/>
              <a:t>a</a:t>
            </a:r>
            <a:r>
              <a:rPr lang="cs-CZ" sz="1200" dirty="0" err="1" smtClean="0"/>
              <a:t>bez</a:t>
            </a:r>
            <a:r>
              <a:rPr lang="cs-CZ" sz="1200" dirty="0" smtClean="0"/>
              <a:t> média </a:t>
            </a:r>
            <a:r>
              <a:rPr lang="cs-CZ" sz="1200" b="1" dirty="0" smtClean="0"/>
              <a:t>$</a:t>
            </a:r>
            <a:r>
              <a:rPr lang="cs-CZ" sz="1200" b="1" dirty="0" err="1" smtClean="0"/>
              <a:t>b</a:t>
            </a:r>
            <a:r>
              <a:rPr lang="cs-CZ" sz="1200" dirty="0" err="1" smtClean="0"/>
              <a:t>n</a:t>
            </a:r>
            <a:r>
              <a:rPr lang="cs-CZ" sz="1200" dirty="0" smtClean="0"/>
              <a:t> </a:t>
            </a:r>
            <a:r>
              <a:rPr lang="cs-CZ" sz="1200" b="1" dirty="0" smtClean="0"/>
              <a:t>$2</a:t>
            </a:r>
            <a:r>
              <a:rPr lang="cs-CZ" sz="1200" dirty="0" smtClean="0"/>
              <a:t>rdamedia</a:t>
            </a:r>
          </a:p>
          <a:p>
            <a:pPr>
              <a:buNone/>
            </a:pPr>
            <a:r>
              <a:rPr lang="cs-CZ" sz="1200" dirty="0" smtClean="0"/>
              <a:t>338 ## </a:t>
            </a:r>
            <a:r>
              <a:rPr lang="cs-CZ" sz="1200" b="1" dirty="0" smtClean="0"/>
              <a:t>$</a:t>
            </a:r>
            <a:r>
              <a:rPr lang="cs-CZ" sz="1200" b="1" dirty="0" err="1" smtClean="0"/>
              <a:t>a</a:t>
            </a:r>
            <a:r>
              <a:rPr lang="cs-CZ" sz="1200" dirty="0" err="1" smtClean="0"/>
              <a:t>svazek</a:t>
            </a:r>
            <a:r>
              <a:rPr lang="cs-CZ" sz="1200" dirty="0" smtClean="0"/>
              <a:t> </a:t>
            </a:r>
            <a:r>
              <a:rPr lang="cs-CZ" sz="1200" b="1" dirty="0" smtClean="0"/>
              <a:t>$</a:t>
            </a:r>
            <a:r>
              <a:rPr lang="cs-CZ" sz="1200" b="1" dirty="0" err="1" smtClean="0"/>
              <a:t>b</a:t>
            </a:r>
            <a:r>
              <a:rPr lang="cs-CZ" sz="1200" dirty="0" err="1" smtClean="0"/>
              <a:t>nc</a:t>
            </a:r>
            <a:r>
              <a:rPr lang="cs-CZ" sz="1200" dirty="0" smtClean="0"/>
              <a:t> </a:t>
            </a:r>
            <a:r>
              <a:rPr lang="cs-CZ" sz="1200" b="1" dirty="0" smtClean="0"/>
              <a:t>$2</a:t>
            </a:r>
            <a:r>
              <a:rPr lang="cs-CZ" sz="1200" dirty="0" smtClean="0"/>
              <a:t>rdacarrier</a:t>
            </a:r>
          </a:p>
          <a:p>
            <a:pPr>
              <a:buNone/>
            </a:pPr>
            <a:r>
              <a:rPr lang="en-US" sz="1200" dirty="0" smtClean="0"/>
              <a:t>490 1 	</a:t>
            </a:r>
            <a:r>
              <a:rPr lang="en-US" sz="1200" b="1" dirty="0" smtClean="0"/>
              <a:t>$a</a:t>
            </a:r>
            <a:r>
              <a:rPr lang="en-US" sz="1200" dirty="0" smtClean="0"/>
              <a:t> </a:t>
            </a:r>
            <a:r>
              <a:rPr lang="en-US" sz="1200" dirty="0" err="1" smtClean="0"/>
              <a:t>Vztahy</a:t>
            </a:r>
            <a:r>
              <a:rPr lang="en-US" sz="1200" dirty="0" smtClean="0"/>
              <a:t> </a:t>
            </a:r>
            <a:endParaRPr lang="cs-CZ" sz="1200" dirty="0" smtClean="0"/>
          </a:p>
          <a:p>
            <a:pPr>
              <a:buNone/>
            </a:pPr>
            <a:r>
              <a:rPr lang="en-US" sz="1200" dirty="0" smtClean="0"/>
              <a:t>830  0	</a:t>
            </a:r>
            <a:r>
              <a:rPr lang="en-US" sz="1200" b="1" dirty="0" smtClean="0"/>
              <a:t>$a</a:t>
            </a:r>
            <a:r>
              <a:rPr lang="en-US" sz="1200" dirty="0" smtClean="0"/>
              <a:t> </a:t>
            </a:r>
            <a:r>
              <a:rPr lang="en-US" sz="1200" dirty="0" err="1" smtClean="0"/>
              <a:t>Vztahy</a:t>
            </a:r>
            <a:r>
              <a:rPr lang="en-US" sz="1200" dirty="0" smtClean="0"/>
              <a:t> </a:t>
            </a:r>
            <a:endParaRPr lang="cs-CZ" sz="1200" dirty="0" smtClean="0"/>
          </a:p>
          <a:p>
            <a:pPr>
              <a:buNone/>
            </a:pPr>
            <a:r>
              <a:rPr lang="en-US" sz="1200" dirty="0" smtClean="0"/>
              <a:t>505 00	</a:t>
            </a:r>
            <a:r>
              <a:rPr lang="en-US" sz="1200" b="1" dirty="0" smtClean="0"/>
              <a:t>$t</a:t>
            </a:r>
            <a:r>
              <a:rPr lang="en-US" sz="1200" dirty="0" smtClean="0"/>
              <a:t> </a:t>
            </a:r>
            <a:r>
              <a:rPr lang="en-US" sz="1200" dirty="0" err="1" smtClean="0"/>
              <a:t>Hodiny</a:t>
            </a:r>
            <a:r>
              <a:rPr lang="en-US" sz="1200" dirty="0" smtClean="0"/>
              <a:t> -- </a:t>
            </a:r>
            <a:r>
              <a:rPr lang="en-US" sz="1200" b="1" dirty="0" smtClean="0"/>
              <a:t>$t</a:t>
            </a:r>
            <a:r>
              <a:rPr lang="en-US" sz="1200" dirty="0" smtClean="0"/>
              <a:t> </a:t>
            </a:r>
            <a:r>
              <a:rPr lang="en-US" sz="1200" dirty="0" err="1" smtClean="0"/>
              <a:t>Pračka</a:t>
            </a:r>
            <a:r>
              <a:rPr lang="en-US" sz="1200" dirty="0" smtClean="0"/>
              <a:t> -- </a:t>
            </a:r>
            <a:r>
              <a:rPr lang="en-US" sz="1200" b="1" dirty="0" smtClean="0"/>
              <a:t>$t</a:t>
            </a:r>
            <a:r>
              <a:rPr lang="en-US" sz="1200" dirty="0" smtClean="0"/>
              <a:t> </a:t>
            </a:r>
            <a:r>
              <a:rPr lang="en-US" sz="1200" dirty="0" err="1" smtClean="0"/>
              <a:t>Karneval</a:t>
            </a:r>
            <a:r>
              <a:rPr lang="en-US" sz="1200" dirty="0" smtClean="0"/>
              <a:t> -- </a:t>
            </a:r>
            <a:r>
              <a:rPr lang="en-US" sz="1200" b="1" dirty="0" smtClean="0"/>
              <a:t>$t</a:t>
            </a:r>
            <a:r>
              <a:rPr lang="en-US" sz="1200" dirty="0" smtClean="0"/>
              <a:t> </a:t>
            </a:r>
            <a:r>
              <a:rPr lang="en-US" sz="1200" dirty="0" err="1" smtClean="0"/>
              <a:t>Kuchyně</a:t>
            </a:r>
            <a:r>
              <a:rPr lang="en-US" sz="1200" dirty="0" smtClean="0"/>
              <a:t> -- </a:t>
            </a:r>
            <a:r>
              <a:rPr lang="en-US" sz="1200" b="1" dirty="0" smtClean="0"/>
              <a:t>$t</a:t>
            </a:r>
            <a:r>
              <a:rPr lang="en-US" sz="1200" dirty="0" smtClean="0"/>
              <a:t> </a:t>
            </a:r>
            <a:r>
              <a:rPr lang="en-US" sz="1200" dirty="0" err="1" smtClean="0"/>
              <a:t>Prdlefuc</a:t>
            </a:r>
            <a:r>
              <a:rPr lang="en-US" sz="1200" dirty="0" smtClean="0"/>
              <a:t> </a:t>
            </a:r>
            <a:endParaRPr lang="cs-CZ" sz="1200" dirty="0" smtClean="0"/>
          </a:p>
          <a:p>
            <a:pPr>
              <a:buNone/>
            </a:pPr>
            <a:r>
              <a:rPr lang="en-US" sz="1200" dirty="0" smtClean="0"/>
              <a:t>655  7	</a:t>
            </a:r>
            <a:r>
              <a:rPr lang="en-US" sz="1200" b="1" dirty="0" smtClean="0"/>
              <a:t>$a</a:t>
            </a:r>
            <a:r>
              <a:rPr lang="en-US" sz="1200" dirty="0" smtClean="0"/>
              <a:t> </a:t>
            </a:r>
            <a:r>
              <a:rPr lang="en-US" sz="1200" dirty="0" err="1" smtClean="0"/>
              <a:t>české</a:t>
            </a:r>
            <a:r>
              <a:rPr lang="en-US" sz="1200" dirty="0" smtClean="0"/>
              <a:t> </a:t>
            </a:r>
            <a:r>
              <a:rPr lang="en-US" sz="1200" dirty="0" err="1" smtClean="0"/>
              <a:t>příběhy</a:t>
            </a:r>
            <a:r>
              <a:rPr lang="en-US" sz="1200" dirty="0" smtClean="0"/>
              <a:t> </a:t>
            </a:r>
            <a:r>
              <a:rPr lang="en-US" sz="1200" b="1" dirty="0" smtClean="0"/>
              <a:t>$7</a:t>
            </a:r>
            <a:r>
              <a:rPr lang="en-US" sz="1200" dirty="0" smtClean="0"/>
              <a:t> fd133973 </a:t>
            </a:r>
            <a:r>
              <a:rPr lang="en-US" sz="1200" b="1" dirty="0" smtClean="0"/>
              <a:t>$2</a:t>
            </a:r>
            <a:r>
              <a:rPr lang="en-US" sz="1200" dirty="0" smtClean="0"/>
              <a:t> </a:t>
            </a:r>
            <a:r>
              <a:rPr lang="en-US" sz="1200" dirty="0" err="1" smtClean="0"/>
              <a:t>czenas</a:t>
            </a:r>
            <a:r>
              <a:rPr lang="en-US" sz="1200" dirty="0" smtClean="0"/>
              <a:t> </a:t>
            </a:r>
            <a:endParaRPr lang="cs-CZ" sz="1200" dirty="0" smtClean="0"/>
          </a:p>
          <a:p>
            <a:pPr>
              <a:buNone/>
            </a:pPr>
            <a:r>
              <a:rPr lang="en-US" sz="1200" dirty="0" smtClean="0"/>
              <a:t>655  7	</a:t>
            </a:r>
            <a:r>
              <a:rPr lang="en-US" sz="1200" b="1" dirty="0" smtClean="0"/>
              <a:t>$a</a:t>
            </a:r>
            <a:r>
              <a:rPr lang="en-US" sz="1200" dirty="0" smtClean="0"/>
              <a:t> </a:t>
            </a:r>
            <a:r>
              <a:rPr lang="en-US" sz="1200" dirty="0" err="1" smtClean="0"/>
              <a:t>publikace</a:t>
            </a:r>
            <a:r>
              <a:rPr lang="en-US" sz="1200" dirty="0" smtClean="0"/>
              <a:t> pro </a:t>
            </a:r>
            <a:r>
              <a:rPr lang="en-US" sz="1200" dirty="0" err="1" smtClean="0"/>
              <a:t>děti</a:t>
            </a:r>
            <a:r>
              <a:rPr lang="en-US" sz="1200" dirty="0" smtClean="0"/>
              <a:t> </a:t>
            </a:r>
            <a:r>
              <a:rPr lang="en-US" sz="1200" b="1" dirty="0" smtClean="0"/>
              <a:t>$7</a:t>
            </a:r>
            <a:r>
              <a:rPr lang="en-US" sz="1200" dirty="0" smtClean="0"/>
              <a:t> fd133156 </a:t>
            </a:r>
            <a:r>
              <a:rPr lang="en-US" sz="1200" b="1" dirty="0" smtClean="0"/>
              <a:t>$2</a:t>
            </a:r>
            <a:r>
              <a:rPr lang="en-US" sz="1200" dirty="0" smtClean="0"/>
              <a:t> </a:t>
            </a:r>
            <a:r>
              <a:rPr lang="en-US" sz="1200" dirty="0" err="1" smtClean="0"/>
              <a:t>czenas</a:t>
            </a:r>
            <a:endParaRPr lang="cs-CZ" sz="1200" dirty="0" smtClean="0"/>
          </a:p>
          <a:p>
            <a:pPr>
              <a:buNone/>
            </a:pPr>
            <a:r>
              <a:rPr lang="en-US" sz="1200" dirty="0" smtClean="0"/>
              <a:t>910   	</a:t>
            </a:r>
            <a:r>
              <a:rPr lang="en-US" sz="1200" b="1" dirty="0" smtClean="0"/>
              <a:t>$a</a:t>
            </a:r>
            <a:r>
              <a:rPr lang="en-US" sz="1200" dirty="0" smtClean="0"/>
              <a:t> KLG001 </a:t>
            </a:r>
            <a:endParaRPr lang="cs-CZ" sz="1200" dirty="0" smtClean="0"/>
          </a:p>
          <a:p>
            <a:pPr>
              <a:buNone/>
            </a:pPr>
            <a:r>
              <a:rPr lang="en-US" sz="1200" dirty="0" smtClean="0"/>
              <a:t> </a:t>
            </a:r>
            <a:endParaRPr lang="cs-CZ" sz="1200" dirty="0" smtClean="0"/>
          </a:p>
          <a:p>
            <a:pPr>
              <a:buNone/>
            </a:pPr>
            <a:r>
              <a:rPr lang="en-US" sz="1200" dirty="0" smtClean="0"/>
              <a:t> </a:t>
            </a:r>
            <a:endParaRPr lang="cs-CZ" sz="1200" dirty="0" smtClean="0"/>
          </a:p>
          <a:p>
            <a:endParaRPr lang="cs-CZ" sz="1200" dirty="0" smtClean="0"/>
          </a:p>
          <a:p>
            <a:pPr>
              <a:buNone/>
            </a:pPr>
            <a:r>
              <a:rPr lang="cs-CZ" sz="1200" dirty="0" smtClean="0"/>
              <a:t> </a:t>
            </a:r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pPr>
              <a:buNone/>
            </a:pPr>
            <a:r>
              <a:rPr lang="cs-CZ" sz="1200" dirty="0" smtClean="0"/>
              <a:t> </a:t>
            </a:r>
          </a:p>
          <a:p>
            <a:pPr>
              <a:buNone/>
            </a:pPr>
            <a:endParaRPr lang="cs-CZ" sz="1200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260350"/>
            <a:ext cx="8229600" cy="5865813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000   	00000nam-a22     -i-4500 </a:t>
            </a:r>
            <a:endParaRPr lang="cs-CZ" dirty="0" smtClean="0"/>
          </a:p>
          <a:p>
            <a:r>
              <a:rPr lang="en-US" dirty="0" smtClean="0"/>
              <a:t>001   	1003967 </a:t>
            </a:r>
            <a:endParaRPr lang="cs-CZ" dirty="0" smtClean="0"/>
          </a:p>
          <a:p>
            <a:r>
              <a:rPr lang="en-US" dirty="0" smtClean="0"/>
              <a:t>003   	CZ-</a:t>
            </a:r>
            <a:r>
              <a:rPr lang="en-US" dirty="0" err="1" smtClean="0"/>
              <a:t>KlSVK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dirty="0" smtClean="0"/>
              <a:t>005   	20150130140316.5 </a:t>
            </a:r>
            <a:endParaRPr lang="cs-CZ" dirty="0" smtClean="0"/>
          </a:p>
          <a:p>
            <a:r>
              <a:rPr lang="en-US" dirty="0" smtClean="0"/>
              <a:t>007   	</a:t>
            </a:r>
            <a:r>
              <a:rPr lang="en-US" dirty="0" err="1" smtClean="0"/>
              <a:t>ta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dirty="0" smtClean="0"/>
              <a:t>008   	150130s2015----</a:t>
            </a:r>
            <a:r>
              <a:rPr lang="en-US" dirty="0" err="1" smtClean="0"/>
              <a:t>xr-acfhe</a:t>
            </a:r>
            <a:r>
              <a:rPr lang="en-US" dirty="0" smtClean="0"/>
              <a:t>------000-0dcze-d </a:t>
            </a:r>
            <a:endParaRPr lang="cs-CZ" dirty="0" smtClean="0"/>
          </a:p>
          <a:p>
            <a:r>
              <a:rPr lang="en-US" dirty="0" smtClean="0"/>
              <a:t>020   	</a:t>
            </a:r>
            <a:r>
              <a:rPr lang="en-US" b="1" dirty="0" smtClean="0"/>
              <a:t>$a</a:t>
            </a:r>
            <a:r>
              <a:rPr lang="en-US" dirty="0" smtClean="0"/>
              <a:t> 978-80-7425-236-5 </a:t>
            </a:r>
            <a:r>
              <a:rPr lang="en-US" b="1" dirty="0" smtClean="0"/>
              <a:t>$q</a:t>
            </a:r>
            <a:r>
              <a:rPr lang="en-US" dirty="0" smtClean="0"/>
              <a:t> (</a:t>
            </a:r>
            <a:r>
              <a:rPr lang="en-US" dirty="0" err="1" smtClean="0"/>
              <a:t>vázáno</a:t>
            </a:r>
            <a:r>
              <a:rPr lang="en-US" dirty="0" smtClean="0"/>
              <a:t>) : </a:t>
            </a:r>
            <a:r>
              <a:rPr lang="en-US" b="1" dirty="0" smtClean="0"/>
              <a:t>$c</a:t>
            </a:r>
            <a:r>
              <a:rPr lang="en-US" dirty="0" smtClean="0"/>
              <a:t> </a:t>
            </a:r>
            <a:r>
              <a:rPr lang="en-US" dirty="0" err="1" smtClean="0"/>
              <a:t>Kč</a:t>
            </a:r>
            <a:r>
              <a:rPr lang="en-US" dirty="0" smtClean="0"/>
              <a:t> 299.00 </a:t>
            </a:r>
            <a:endParaRPr lang="cs-CZ" dirty="0" smtClean="0"/>
          </a:p>
          <a:p>
            <a:r>
              <a:rPr lang="en-US" dirty="0" smtClean="0"/>
              <a:t>040   	</a:t>
            </a:r>
            <a:r>
              <a:rPr lang="en-US" b="1" dirty="0" smtClean="0"/>
              <a:t>$a</a:t>
            </a:r>
            <a:r>
              <a:rPr lang="en-US" dirty="0" smtClean="0"/>
              <a:t> KLG001 </a:t>
            </a:r>
            <a:r>
              <a:rPr lang="en-US" b="1" dirty="0" smtClean="0"/>
              <a:t>$b</a:t>
            </a:r>
            <a:r>
              <a:rPr lang="en-US" dirty="0" smtClean="0"/>
              <a:t> </a:t>
            </a:r>
            <a:r>
              <a:rPr lang="en-US" dirty="0" err="1" smtClean="0"/>
              <a:t>cze</a:t>
            </a:r>
            <a:r>
              <a:rPr lang="en-US" dirty="0" smtClean="0"/>
              <a:t> </a:t>
            </a:r>
            <a:r>
              <a:rPr lang="en-US" b="1" dirty="0" smtClean="0"/>
              <a:t>$e</a:t>
            </a:r>
            <a:r>
              <a:rPr lang="en-US" dirty="0" smtClean="0"/>
              <a:t> </a:t>
            </a:r>
            <a:r>
              <a:rPr lang="en-US" dirty="0" err="1" smtClean="0"/>
              <a:t>rda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dirty="0" smtClean="0"/>
              <a:t>100 1 	</a:t>
            </a:r>
            <a:r>
              <a:rPr lang="en-US" b="1" dirty="0" smtClean="0"/>
              <a:t>$7</a:t>
            </a:r>
            <a:r>
              <a:rPr lang="en-US" dirty="0" smtClean="0"/>
              <a:t> </a:t>
            </a:r>
            <a:r>
              <a:rPr lang="en-US" dirty="0" err="1" smtClean="0"/>
              <a:t>kl_us_auth</a:t>
            </a:r>
            <a:r>
              <a:rPr lang="en-US" dirty="0" smtClean="0"/>
              <a:t>*p0001331 </a:t>
            </a:r>
            <a:r>
              <a:rPr lang="en-US" b="1" dirty="0" smtClean="0"/>
              <a:t>$a</a:t>
            </a:r>
            <a:r>
              <a:rPr lang="en-US" dirty="0" smtClean="0"/>
              <a:t> </a:t>
            </a:r>
            <a:r>
              <a:rPr lang="en-US" dirty="0" err="1" smtClean="0"/>
              <a:t>Cílek</a:t>
            </a:r>
            <a:r>
              <a:rPr lang="en-US" dirty="0" smtClean="0"/>
              <a:t>, Roman, </a:t>
            </a:r>
            <a:r>
              <a:rPr lang="en-US" b="1" dirty="0" smtClean="0"/>
              <a:t>$d</a:t>
            </a:r>
            <a:r>
              <a:rPr lang="en-US" dirty="0" smtClean="0"/>
              <a:t> 1937- </a:t>
            </a:r>
            <a:r>
              <a:rPr lang="en-US" b="1" dirty="0" smtClean="0"/>
              <a:t>$4</a:t>
            </a:r>
            <a:r>
              <a:rPr lang="en-US" dirty="0" smtClean="0"/>
              <a:t> </a:t>
            </a:r>
            <a:r>
              <a:rPr lang="en-US" dirty="0" err="1" smtClean="0"/>
              <a:t>aut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dirty="0" smtClean="0"/>
              <a:t>245 10</a:t>
            </a:r>
            <a:r>
              <a:rPr lang="cs-CZ" dirty="0" smtClean="0"/>
              <a:t> </a:t>
            </a:r>
            <a:r>
              <a:rPr lang="en-US" b="1" dirty="0" smtClean="0"/>
              <a:t>$a</a:t>
            </a:r>
            <a:r>
              <a:rPr lang="en-US" dirty="0" smtClean="0"/>
              <a:t> ...a </a:t>
            </a:r>
            <a:r>
              <a:rPr lang="en-US" dirty="0" err="1" smtClean="0"/>
              <a:t>vztáhl</a:t>
            </a:r>
            <a:r>
              <a:rPr lang="en-US" dirty="0" smtClean="0"/>
              <a:t> </a:t>
            </a:r>
            <a:r>
              <a:rPr lang="en-US" dirty="0" err="1" smtClean="0"/>
              <a:t>pak</a:t>
            </a:r>
            <a:r>
              <a:rPr lang="en-US" dirty="0" smtClean="0"/>
              <a:t> </a:t>
            </a:r>
            <a:r>
              <a:rPr lang="en-US" dirty="0" err="1" smtClean="0"/>
              <a:t>ruku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život</a:t>
            </a:r>
            <a:r>
              <a:rPr lang="en-US" dirty="0" smtClean="0"/>
              <a:t> </a:t>
            </a:r>
            <a:r>
              <a:rPr lang="en-US" dirty="0" err="1" smtClean="0"/>
              <a:t>bližního</a:t>
            </a:r>
            <a:r>
              <a:rPr lang="en-US" dirty="0" smtClean="0"/>
              <a:t> : </a:t>
            </a:r>
            <a:r>
              <a:rPr lang="en-US" b="1" dirty="0" smtClean="0"/>
              <a:t>$b</a:t>
            </a:r>
            <a:r>
              <a:rPr lang="en-US" dirty="0" smtClean="0"/>
              <a:t> (</a:t>
            </a:r>
            <a:r>
              <a:rPr lang="en-US" dirty="0" err="1" smtClean="0"/>
              <a:t>deset</a:t>
            </a:r>
            <a:r>
              <a:rPr lang="en-US" dirty="0" smtClean="0"/>
              <a:t> </a:t>
            </a:r>
            <a:r>
              <a:rPr lang="en-US" dirty="0" err="1" smtClean="0"/>
              <a:t>hrdelních</a:t>
            </a:r>
            <a:r>
              <a:rPr lang="en-US" dirty="0" smtClean="0"/>
              <a:t> </a:t>
            </a:r>
            <a:r>
              <a:rPr lang="en-US" dirty="0" err="1" smtClean="0"/>
              <a:t>případů</a:t>
            </a:r>
            <a:r>
              <a:rPr lang="en-US" dirty="0" smtClean="0"/>
              <a:t> z </a:t>
            </a:r>
            <a:r>
              <a:rPr lang="en-US" dirty="0" err="1" smtClean="0"/>
              <a:t>historie</a:t>
            </a:r>
            <a:r>
              <a:rPr lang="en-US" dirty="0" smtClean="0"/>
              <a:t> </a:t>
            </a:r>
            <a:r>
              <a:rPr lang="en-US" dirty="0" err="1" smtClean="0"/>
              <a:t>naší</a:t>
            </a:r>
            <a:r>
              <a:rPr lang="en-US" dirty="0" smtClean="0"/>
              <a:t> </a:t>
            </a:r>
            <a:r>
              <a:rPr lang="en-US" dirty="0" err="1" smtClean="0"/>
              <a:t>kriminalistiky</a:t>
            </a:r>
            <a:r>
              <a:rPr lang="en-US" dirty="0" smtClean="0"/>
              <a:t>) / </a:t>
            </a:r>
            <a:r>
              <a:rPr lang="en-US" b="1" dirty="0" smtClean="0"/>
              <a:t>$c</a:t>
            </a:r>
            <a:r>
              <a:rPr lang="en-US" dirty="0" smtClean="0"/>
              <a:t> Roman </a:t>
            </a:r>
            <a:r>
              <a:rPr lang="en-US" dirty="0" err="1" smtClean="0"/>
              <a:t>Cílek</a:t>
            </a:r>
            <a:endParaRPr lang="cs-CZ" dirty="0" smtClean="0"/>
          </a:p>
          <a:p>
            <a:r>
              <a:rPr lang="en-US" dirty="0" smtClean="0"/>
              <a:t>246 30</a:t>
            </a:r>
            <a:r>
              <a:rPr lang="cs-CZ" dirty="0" smtClean="0"/>
              <a:t> </a:t>
            </a:r>
            <a:r>
              <a:rPr lang="en-US" b="1" dirty="0" smtClean="0"/>
              <a:t>$a</a:t>
            </a:r>
            <a:r>
              <a:rPr lang="en-US" dirty="0" smtClean="0"/>
              <a:t> </a:t>
            </a:r>
            <a:r>
              <a:rPr lang="en-US" dirty="0" err="1" smtClean="0"/>
              <a:t>Deset</a:t>
            </a:r>
            <a:r>
              <a:rPr lang="en-US" dirty="0" smtClean="0"/>
              <a:t> </a:t>
            </a:r>
            <a:r>
              <a:rPr lang="en-US" dirty="0" err="1" smtClean="0"/>
              <a:t>hrdelních</a:t>
            </a:r>
            <a:r>
              <a:rPr lang="en-US" dirty="0" smtClean="0"/>
              <a:t> </a:t>
            </a:r>
            <a:r>
              <a:rPr lang="en-US" dirty="0" err="1" smtClean="0"/>
              <a:t>případů</a:t>
            </a:r>
            <a:r>
              <a:rPr lang="en-US" dirty="0" smtClean="0"/>
              <a:t> z </a:t>
            </a:r>
            <a:r>
              <a:rPr lang="en-US" dirty="0" err="1" smtClean="0"/>
              <a:t>historie</a:t>
            </a:r>
            <a:r>
              <a:rPr lang="en-US" dirty="0" smtClean="0"/>
              <a:t> </a:t>
            </a:r>
            <a:r>
              <a:rPr lang="en-US" dirty="0" err="1" smtClean="0"/>
              <a:t>naší</a:t>
            </a:r>
            <a:r>
              <a:rPr lang="en-US" dirty="0" smtClean="0"/>
              <a:t> </a:t>
            </a:r>
            <a:r>
              <a:rPr lang="en-US" dirty="0" err="1" smtClean="0"/>
              <a:t>kriminalistiky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dirty="0" smtClean="0"/>
              <a:t>250   	</a:t>
            </a:r>
            <a:r>
              <a:rPr lang="en-US" b="1" dirty="0" smtClean="0"/>
              <a:t>$a</a:t>
            </a:r>
            <a:r>
              <a:rPr lang="en-US" dirty="0" smtClean="0"/>
              <a:t> V </a:t>
            </a:r>
            <a:r>
              <a:rPr lang="en-US" dirty="0" err="1" smtClean="0"/>
              <a:t>tomto</a:t>
            </a:r>
            <a:r>
              <a:rPr lang="en-US" dirty="0" smtClean="0"/>
              <a:t> </a:t>
            </a:r>
            <a:r>
              <a:rPr lang="en-US" dirty="0" err="1" smtClean="0"/>
              <a:t>souboru</a:t>
            </a:r>
            <a:r>
              <a:rPr lang="en-US" dirty="0" smtClean="0"/>
              <a:t> </a:t>
            </a:r>
            <a:r>
              <a:rPr lang="en-US" dirty="0" err="1" smtClean="0"/>
              <a:t>vydání</a:t>
            </a:r>
            <a:r>
              <a:rPr lang="en-US" dirty="0" smtClean="0"/>
              <a:t> </a:t>
            </a:r>
            <a:r>
              <a:rPr lang="en-US" dirty="0" err="1" smtClean="0"/>
              <a:t>první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dirty="0" smtClean="0"/>
              <a:t>264  1	</a:t>
            </a:r>
            <a:r>
              <a:rPr lang="en-US" b="1" dirty="0" smtClean="0"/>
              <a:t>$a</a:t>
            </a:r>
            <a:r>
              <a:rPr lang="en-US" dirty="0" smtClean="0"/>
              <a:t> </a:t>
            </a:r>
            <a:r>
              <a:rPr lang="en-US" dirty="0" err="1" smtClean="0"/>
              <a:t>Praha</a:t>
            </a:r>
            <a:r>
              <a:rPr lang="en-US" dirty="0" smtClean="0"/>
              <a:t> : </a:t>
            </a:r>
            <a:r>
              <a:rPr lang="en-US" b="1" dirty="0" smtClean="0"/>
              <a:t>$b</a:t>
            </a:r>
            <a:r>
              <a:rPr lang="en-US" dirty="0" smtClean="0"/>
              <a:t> </a:t>
            </a:r>
            <a:r>
              <a:rPr lang="en-US" dirty="0" err="1" smtClean="0"/>
              <a:t>Epocha</a:t>
            </a:r>
            <a:r>
              <a:rPr lang="en-US" dirty="0" smtClean="0"/>
              <a:t>, </a:t>
            </a:r>
            <a:r>
              <a:rPr lang="en-US" b="1" dirty="0" smtClean="0"/>
              <a:t>$c</a:t>
            </a:r>
            <a:r>
              <a:rPr lang="en-US" dirty="0" smtClean="0"/>
              <a:t> 2015 </a:t>
            </a:r>
            <a:endParaRPr lang="cs-CZ" dirty="0" smtClean="0"/>
          </a:p>
          <a:p>
            <a:r>
              <a:rPr lang="en-US" dirty="0" smtClean="0"/>
              <a:t>300   	</a:t>
            </a:r>
            <a:r>
              <a:rPr lang="en-US" b="1" dirty="0" smtClean="0"/>
              <a:t>$a</a:t>
            </a:r>
            <a:r>
              <a:rPr lang="en-US" dirty="0" smtClean="0"/>
              <a:t> 358 </a:t>
            </a:r>
            <a:r>
              <a:rPr lang="en-US" dirty="0" err="1" smtClean="0"/>
              <a:t>stran</a:t>
            </a:r>
            <a:r>
              <a:rPr lang="en-US" dirty="0" smtClean="0"/>
              <a:t>, 24 </a:t>
            </a:r>
            <a:r>
              <a:rPr lang="en-US" dirty="0" err="1" smtClean="0"/>
              <a:t>stran</a:t>
            </a:r>
            <a:r>
              <a:rPr lang="en-US" dirty="0" smtClean="0"/>
              <a:t> </a:t>
            </a:r>
            <a:r>
              <a:rPr lang="en-US" dirty="0" err="1" smtClean="0"/>
              <a:t>nečíslovaných</a:t>
            </a:r>
            <a:r>
              <a:rPr lang="en-US" dirty="0" smtClean="0"/>
              <a:t> </a:t>
            </a:r>
            <a:r>
              <a:rPr lang="en-US" dirty="0" err="1" smtClean="0"/>
              <a:t>obrazových</a:t>
            </a:r>
            <a:r>
              <a:rPr lang="en-US" dirty="0" smtClean="0"/>
              <a:t> </a:t>
            </a:r>
            <a:r>
              <a:rPr lang="en-US" dirty="0" err="1" smtClean="0"/>
              <a:t>příloh</a:t>
            </a:r>
            <a:r>
              <a:rPr lang="en-US" dirty="0" smtClean="0"/>
              <a:t> : </a:t>
            </a:r>
            <a:r>
              <a:rPr lang="en-US" b="1" dirty="0" smtClean="0"/>
              <a:t>$b</a:t>
            </a:r>
            <a:r>
              <a:rPr lang="en-US" dirty="0" smtClean="0"/>
              <a:t> </a:t>
            </a:r>
            <a:r>
              <a:rPr lang="en-US" dirty="0" err="1" smtClean="0"/>
              <a:t>ilustrace</a:t>
            </a:r>
            <a:r>
              <a:rPr lang="en-US" dirty="0" smtClean="0"/>
              <a:t>, </a:t>
            </a:r>
            <a:r>
              <a:rPr lang="en-US" dirty="0" err="1" smtClean="0"/>
              <a:t>portréty</a:t>
            </a:r>
            <a:r>
              <a:rPr lang="en-US" dirty="0" smtClean="0"/>
              <a:t>, </a:t>
            </a:r>
            <a:r>
              <a:rPr lang="en-US" dirty="0" err="1" smtClean="0"/>
              <a:t>faksimile</a:t>
            </a:r>
            <a:r>
              <a:rPr lang="en-US" dirty="0" smtClean="0"/>
              <a:t> ; </a:t>
            </a:r>
            <a:r>
              <a:rPr lang="en-US" b="1" dirty="0" smtClean="0"/>
              <a:t>$c</a:t>
            </a:r>
            <a:r>
              <a:rPr lang="en-US" dirty="0" smtClean="0"/>
              <a:t> 22 cm</a:t>
            </a:r>
            <a:endParaRPr lang="cs-CZ" dirty="0" smtClean="0"/>
          </a:p>
          <a:p>
            <a:r>
              <a:rPr lang="en-US" dirty="0" smtClean="0"/>
              <a:t>336 ## </a:t>
            </a:r>
            <a:r>
              <a:rPr lang="en-US" b="1" dirty="0" smtClean="0"/>
              <a:t>$</a:t>
            </a:r>
            <a:r>
              <a:rPr lang="en-US" b="1" dirty="0" err="1" smtClean="0"/>
              <a:t>a</a:t>
            </a:r>
            <a:r>
              <a:rPr lang="en-US" dirty="0" err="1" smtClean="0"/>
              <a:t>text</a:t>
            </a:r>
            <a:r>
              <a:rPr lang="en-US" dirty="0" smtClean="0"/>
              <a:t> $</a:t>
            </a:r>
            <a:r>
              <a:rPr lang="en-US" dirty="0" err="1" smtClean="0"/>
              <a:t>btxt</a:t>
            </a:r>
            <a:r>
              <a:rPr lang="en-US" dirty="0" smtClean="0"/>
              <a:t> $2rdacontent</a:t>
            </a:r>
            <a:r>
              <a:rPr lang="cs-CZ" dirty="0" smtClean="0"/>
              <a:t>   </a:t>
            </a:r>
          </a:p>
          <a:p>
            <a:r>
              <a:rPr lang="cs-CZ" dirty="0" smtClean="0"/>
              <a:t>337 ## </a:t>
            </a:r>
            <a:r>
              <a:rPr lang="cs-CZ" b="1" dirty="0" smtClean="0"/>
              <a:t>$</a:t>
            </a:r>
            <a:r>
              <a:rPr lang="cs-CZ" b="1" dirty="0" err="1" smtClean="0"/>
              <a:t>a</a:t>
            </a:r>
            <a:r>
              <a:rPr lang="cs-CZ" dirty="0" err="1" smtClean="0"/>
              <a:t>bez</a:t>
            </a:r>
            <a:r>
              <a:rPr lang="cs-CZ" dirty="0" smtClean="0"/>
              <a:t> média </a:t>
            </a:r>
            <a:r>
              <a:rPr lang="cs-CZ" b="1" dirty="0" smtClean="0"/>
              <a:t>$</a:t>
            </a:r>
            <a:r>
              <a:rPr lang="cs-CZ" b="1" dirty="0" err="1" smtClean="0"/>
              <a:t>b</a:t>
            </a:r>
            <a:r>
              <a:rPr lang="cs-CZ" dirty="0" err="1" smtClean="0"/>
              <a:t>n</a:t>
            </a:r>
            <a:r>
              <a:rPr lang="cs-CZ" dirty="0" smtClean="0"/>
              <a:t> </a:t>
            </a:r>
            <a:r>
              <a:rPr lang="cs-CZ" b="1" dirty="0" smtClean="0"/>
              <a:t>$2</a:t>
            </a:r>
            <a:r>
              <a:rPr lang="cs-CZ" dirty="0" smtClean="0"/>
              <a:t>rdamedia</a:t>
            </a:r>
          </a:p>
          <a:p>
            <a:r>
              <a:rPr lang="cs-CZ" dirty="0" smtClean="0"/>
              <a:t>338 ## </a:t>
            </a:r>
            <a:r>
              <a:rPr lang="cs-CZ" b="1" dirty="0" smtClean="0"/>
              <a:t>$</a:t>
            </a:r>
            <a:r>
              <a:rPr lang="cs-CZ" b="1" dirty="0" err="1" smtClean="0"/>
              <a:t>a</a:t>
            </a:r>
            <a:r>
              <a:rPr lang="cs-CZ" dirty="0" err="1" smtClean="0"/>
              <a:t>svazek</a:t>
            </a:r>
            <a:r>
              <a:rPr lang="cs-CZ" dirty="0" smtClean="0"/>
              <a:t> </a:t>
            </a:r>
            <a:r>
              <a:rPr lang="cs-CZ" b="1" dirty="0" smtClean="0"/>
              <a:t>$</a:t>
            </a:r>
            <a:r>
              <a:rPr lang="cs-CZ" b="1" dirty="0" err="1" smtClean="0"/>
              <a:t>b</a:t>
            </a:r>
            <a:r>
              <a:rPr lang="cs-CZ" dirty="0" err="1" smtClean="0"/>
              <a:t>nc</a:t>
            </a:r>
            <a:r>
              <a:rPr lang="cs-CZ" dirty="0" smtClean="0"/>
              <a:t> </a:t>
            </a:r>
            <a:r>
              <a:rPr lang="cs-CZ" b="1" dirty="0" smtClean="0"/>
              <a:t>$2</a:t>
            </a:r>
            <a:r>
              <a:rPr lang="cs-CZ" dirty="0" smtClean="0"/>
              <a:t>rdacarrier</a:t>
            </a:r>
          </a:p>
          <a:p>
            <a:r>
              <a:rPr lang="en-US" dirty="0" smtClean="0"/>
              <a:t>490 1 	</a:t>
            </a:r>
            <a:r>
              <a:rPr lang="en-US" b="1" dirty="0" smtClean="0"/>
              <a:t>$a</a:t>
            </a:r>
            <a:r>
              <a:rPr lang="en-US" dirty="0" smtClean="0"/>
              <a:t> </a:t>
            </a:r>
            <a:r>
              <a:rPr lang="en-US" dirty="0" err="1" smtClean="0"/>
              <a:t>Victima</a:t>
            </a:r>
            <a:r>
              <a:rPr lang="en-US" dirty="0" smtClean="0"/>
              <a:t> ; </a:t>
            </a:r>
            <a:r>
              <a:rPr lang="en-US" b="1" dirty="0" smtClean="0"/>
              <a:t>$v</a:t>
            </a:r>
            <a:r>
              <a:rPr lang="en-US" dirty="0" smtClean="0"/>
              <a:t> </a:t>
            </a:r>
            <a:r>
              <a:rPr lang="en-US" dirty="0" err="1" smtClean="0"/>
              <a:t>svazek</a:t>
            </a:r>
            <a:r>
              <a:rPr lang="en-US" dirty="0" smtClean="0"/>
              <a:t> 6 </a:t>
            </a:r>
            <a:endParaRPr lang="cs-CZ" dirty="0" smtClean="0"/>
          </a:p>
          <a:p>
            <a:r>
              <a:rPr lang="en-US" dirty="0" smtClean="0"/>
              <a:t>830  0	</a:t>
            </a:r>
            <a:r>
              <a:rPr lang="en-US" b="1" dirty="0" smtClean="0"/>
              <a:t>$a</a:t>
            </a:r>
            <a:r>
              <a:rPr lang="en-US" dirty="0" smtClean="0"/>
              <a:t> </a:t>
            </a:r>
            <a:r>
              <a:rPr lang="en-US" dirty="0" err="1" smtClean="0"/>
              <a:t>Victima</a:t>
            </a:r>
            <a:r>
              <a:rPr lang="en-US" dirty="0" smtClean="0"/>
              <a:t> </a:t>
            </a:r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260350"/>
            <a:ext cx="8229600" cy="5865813"/>
          </a:xfrm>
        </p:spPr>
        <p:txBody>
          <a:bodyPr>
            <a:noAutofit/>
          </a:bodyPr>
          <a:lstStyle/>
          <a:p>
            <a:r>
              <a:rPr lang="en-US" sz="1200" dirty="0" smtClean="0"/>
              <a:t>000   	01039nam a2200289 </a:t>
            </a:r>
            <a:r>
              <a:rPr lang="en-US" sz="1200" dirty="0" err="1" smtClean="0"/>
              <a:t>i</a:t>
            </a:r>
            <a:r>
              <a:rPr lang="en-US" sz="1200" dirty="0" smtClean="0"/>
              <a:t> 4500 </a:t>
            </a:r>
            <a:endParaRPr lang="cs-CZ" sz="1200" dirty="0" smtClean="0"/>
          </a:p>
          <a:p>
            <a:r>
              <a:rPr lang="en-US" sz="1200" dirty="0" smtClean="0"/>
              <a:t>003   	CZ-</a:t>
            </a:r>
            <a:r>
              <a:rPr lang="en-US" sz="1200" dirty="0" err="1" smtClean="0"/>
              <a:t>KlSVK</a:t>
            </a:r>
            <a:endParaRPr lang="cs-CZ" sz="1200" dirty="0" smtClean="0"/>
          </a:p>
          <a:p>
            <a:r>
              <a:rPr lang="en-US" sz="1200" dirty="0" smtClean="0"/>
              <a:t>007   	</a:t>
            </a:r>
            <a:r>
              <a:rPr lang="en-US" sz="1200" dirty="0" err="1" smtClean="0"/>
              <a:t>ta</a:t>
            </a:r>
            <a:r>
              <a:rPr lang="en-US" sz="1200" dirty="0" smtClean="0"/>
              <a:t> </a:t>
            </a:r>
            <a:endParaRPr lang="cs-CZ" sz="1200" dirty="0" smtClean="0"/>
          </a:p>
          <a:p>
            <a:r>
              <a:rPr lang="en-US" sz="1200" dirty="0" smtClean="0"/>
              <a:t>008   	150114s2015    </a:t>
            </a:r>
            <a:r>
              <a:rPr lang="en-US" sz="1200" dirty="0" err="1" smtClean="0"/>
              <a:t>xr</a:t>
            </a:r>
            <a:r>
              <a:rPr lang="en-US" sz="1200" dirty="0" smtClean="0"/>
              <a:t> </a:t>
            </a:r>
            <a:r>
              <a:rPr lang="en-US" sz="1200" dirty="0" err="1" smtClean="0"/>
              <a:t>ab</a:t>
            </a:r>
            <a:r>
              <a:rPr lang="en-US" sz="1200" dirty="0" smtClean="0"/>
              <a:t>  e      001 0 </a:t>
            </a:r>
            <a:r>
              <a:rPr lang="en-US" sz="1200" dirty="0" err="1" smtClean="0"/>
              <a:t>cze</a:t>
            </a:r>
            <a:r>
              <a:rPr lang="en-US" sz="1200" dirty="0" smtClean="0"/>
              <a:t> d </a:t>
            </a:r>
            <a:endParaRPr lang="cs-CZ" sz="1200" dirty="0" smtClean="0"/>
          </a:p>
          <a:p>
            <a:r>
              <a:rPr lang="en-US" sz="1200" dirty="0" smtClean="0"/>
              <a:t>020   	</a:t>
            </a:r>
            <a:r>
              <a:rPr lang="en-US" sz="1200" b="1" dirty="0" smtClean="0"/>
              <a:t>$a</a:t>
            </a:r>
            <a:r>
              <a:rPr lang="en-US" sz="1200" dirty="0" smtClean="0"/>
              <a:t> 978-80-87109-47-2 </a:t>
            </a:r>
            <a:r>
              <a:rPr lang="en-US" sz="1200" b="1" dirty="0" smtClean="0"/>
              <a:t>$q</a:t>
            </a:r>
            <a:r>
              <a:rPr lang="en-US" sz="1200" dirty="0" smtClean="0"/>
              <a:t> (</a:t>
            </a:r>
            <a:r>
              <a:rPr lang="en-US" sz="1200" dirty="0" err="1" smtClean="0"/>
              <a:t>vázáno</a:t>
            </a:r>
            <a:r>
              <a:rPr lang="en-US" sz="1200" dirty="0" smtClean="0"/>
              <a:t>) : </a:t>
            </a:r>
            <a:r>
              <a:rPr lang="en-US" sz="1200" b="1" dirty="0" smtClean="0"/>
              <a:t>$c</a:t>
            </a:r>
            <a:r>
              <a:rPr lang="en-US" sz="1200" dirty="0" smtClean="0"/>
              <a:t> </a:t>
            </a:r>
            <a:r>
              <a:rPr lang="en-US" sz="1200" dirty="0" err="1" smtClean="0"/>
              <a:t>Kč</a:t>
            </a:r>
            <a:r>
              <a:rPr lang="en-US" sz="1200" dirty="0" smtClean="0"/>
              <a:t> 800.00 </a:t>
            </a:r>
            <a:endParaRPr lang="cs-CZ" sz="1200" dirty="0" smtClean="0"/>
          </a:p>
          <a:p>
            <a:r>
              <a:rPr lang="en-US" sz="1200" dirty="0" smtClean="0"/>
              <a:t>040   	</a:t>
            </a:r>
            <a:r>
              <a:rPr lang="en-US" sz="1200" b="1" dirty="0" smtClean="0"/>
              <a:t>$a</a:t>
            </a:r>
            <a:r>
              <a:rPr lang="en-US" sz="1200" dirty="0" smtClean="0"/>
              <a:t> KLG001 </a:t>
            </a:r>
            <a:r>
              <a:rPr lang="en-US" sz="1200" b="1" dirty="0" smtClean="0"/>
              <a:t>$b</a:t>
            </a:r>
            <a:r>
              <a:rPr lang="en-US" sz="1200" dirty="0" smtClean="0"/>
              <a:t> </a:t>
            </a:r>
            <a:r>
              <a:rPr lang="en-US" sz="1200" dirty="0" err="1" smtClean="0"/>
              <a:t>cze</a:t>
            </a:r>
            <a:r>
              <a:rPr lang="en-US" sz="1200" dirty="0" smtClean="0"/>
              <a:t> </a:t>
            </a:r>
            <a:r>
              <a:rPr lang="en-US" sz="1200" b="1" dirty="0" smtClean="0"/>
              <a:t>$e</a:t>
            </a:r>
            <a:r>
              <a:rPr lang="en-US" sz="1200" dirty="0" smtClean="0"/>
              <a:t> </a:t>
            </a:r>
            <a:r>
              <a:rPr lang="en-US" sz="1200" dirty="0" err="1" smtClean="0"/>
              <a:t>rda</a:t>
            </a:r>
            <a:endParaRPr lang="cs-CZ" sz="1200" dirty="0" smtClean="0"/>
          </a:p>
          <a:p>
            <a:r>
              <a:rPr lang="en-US" sz="1200" dirty="0" smtClean="0"/>
              <a:t>072  7	</a:t>
            </a:r>
            <a:r>
              <a:rPr lang="en-US" sz="1200" b="1" dirty="0" smtClean="0"/>
              <a:t>$a</a:t>
            </a:r>
            <a:r>
              <a:rPr lang="en-US" sz="1200" dirty="0" smtClean="0"/>
              <a:t> 663 </a:t>
            </a:r>
            <a:r>
              <a:rPr lang="en-US" sz="1200" b="1" dirty="0" smtClean="0"/>
              <a:t>$x</a:t>
            </a:r>
            <a:r>
              <a:rPr lang="en-US" sz="1200" dirty="0" smtClean="0"/>
              <a:t> </a:t>
            </a:r>
            <a:r>
              <a:rPr lang="en-US" sz="1200" dirty="0" err="1" smtClean="0"/>
              <a:t>Průmysl</a:t>
            </a:r>
            <a:r>
              <a:rPr lang="en-US" sz="1200" dirty="0" smtClean="0"/>
              <a:t> </a:t>
            </a:r>
            <a:r>
              <a:rPr lang="en-US" sz="1200" dirty="0" err="1" smtClean="0"/>
              <a:t>nápojů</a:t>
            </a:r>
            <a:r>
              <a:rPr lang="en-US" sz="1200" dirty="0" smtClean="0"/>
              <a:t>. </a:t>
            </a:r>
            <a:r>
              <a:rPr lang="en-US" sz="1200" dirty="0" err="1" smtClean="0"/>
              <a:t>Kvasný</a:t>
            </a:r>
            <a:r>
              <a:rPr lang="en-US" sz="1200" dirty="0" smtClean="0"/>
              <a:t> </a:t>
            </a:r>
            <a:r>
              <a:rPr lang="en-US" sz="1200" dirty="0" err="1" smtClean="0"/>
              <a:t>průmysl</a:t>
            </a:r>
            <a:r>
              <a:rPr lang="en-US" sz="1200" dirty="0" smtClean="0"/>
              <a:t>. </a:t>
            </a:r>
            <a:r>
              <a:rPr lang="en-US" sz="1200" dirty="0" err="1" smtClean="0"/>
              <a:t>Průmysl</a:t>
            </a:r>
            <a:r>
              <a:rPr lang="en-US" sz="1200" dirty="0" smtClean="0"/>
              <a:t> </a:t>
            </a:r>
            <a:r>
              <a:rPr lang="en-US" sz="1200" dirty="0" err="1" smtClean="0"/>
              <a:t>pochutin</a:t>
            </a:r>
            <a:r>
              <a:rPr lang="en-US" sz="1200" dirty="0" smtClean="0"/>
              <a:t> </a:t>
            </a:r>
            <a:r>
              <a:rPr lang="en-US" sz="1200" b="1" dirty="0" smtClean="0"/>
              <a:t>$2</a:t>
            </a:r>
            <a:r>
              <a:rPr lang="en-US" sz="1200" dirty="0" smtClean="0"/>
              <a:t> </a:t>
            </a:r>
            <a:r>
              <a:rPr lang="en-US" sz="1200" dirty="0" err="1" smtClean="0"/>
              <a:t>Konspekt</a:t>
            </a:r>
            <a:r>
              <a:rPr lang="en-US" sz="1200" dirty="0" smtClean="0"/>
              <a:t> </a:t>
            </a:r>
            <a:r>
              <a:rPr lang="en-US" sz="1200" b="1" dirty="0" smtClean="0"/>
              <a:t>$9</a:t>
            </a:r>
            <a:r>
              <a:rPr lang="en-US" sz="1200" dirty="0" smtClean="0"/>
              <a:t> 19 </a:t>
            </a:r>
            <a:endParaRPr lang="cs-CZ" sz="1200" dirty="0" smtClean="0"/>
          </a:p>
          <a:p>
            <a:r>
              <a:rPr lang="en-US" sz="1200" dirty="0" smtClean="0"/>
              <a:t>080   	</a:t>
            </a:r>
            <a:r>
              <a:rPr lang="en-US" sz="1200" b="1" dirty="0" smtClean="0"/>
              <a:t>$a</a:t>
            </a:r>
            <a:r>
              <a:rPr lang="en-US" sz="1200" dirty="0" smtClean="0"/>
              <a:t> 663.43 </a:t>
            </a:r>
            <a:r>
              <a:rPr lang="en-US" sz="1200" b="1" dirty="0" smtClean="0"/>
              <a:t>$2</a:t>
            </a:r>
            <a:r>
              <a:rPr lang="en-US" sz="1200" dirty="0" smtClean="0"/>
              <a:t> MRF </a:t>
            </a:r>
            <a:endParaRPr lang="cs-CZ" sz="1200" dirty="0" smtClean="0"/>
          </a:p>
          <a:p>
            <a:r>
              <a:rPr lang="en-US" sz="1200" dirty="0" smtClean="0"/>
              <a:t>080   	</a:t>
            </a:r>
            <a:r>
              <a:rPr lang="en-US" sz="1200" b="1" dirty="0" smtClean="0"/>
              <a:t>$a</a:t>
            </a:r>
            <a:r>
              <a:rPr lang="en-US" sz="1200" dirty="0" smtClean="0"/>
              <a:t> (048.8:082) </a:t>
            </a:r>
            <a:r>
              <a:rPr lang="en-US" sz="1200" b="1" dirty="0" smtClean="0"/>
              <a:t>$2</a:t>
            </a:r>
            <a:r>
              <a:rPr lang="en-US" sz="1200" dirty="0" smtClean="0"/>
              <a:t> MRF </a:t>
            </a:r>
            <a:endParaRPr lang="cs-CZ" sz="1200" dirty="0" smtClean="0"/>
          </a:p>
          <a:p>
            <a:r>
              <a:rPr lang="en-US" sz="1200" dirty="0" smtClean="0"/>
              <a:t>100 1 	</a:t>
            </a:r>
            <a:r>
              <a:rPr lang="en-US" sz="1200" b="1" dirty="0" smtClean="0"/>
              <a:t>$7</a:t>
            </a:r>
            <a:r>
              <a:rPr lang="en-US" sz="1200" dirty="0" smtClean="0"/>
              <a:t> </a:t>
            </a:r>
            <a:r>
              <a:rPr lang="en-US" sz="1200" dirty="0" err="1" smtClean="0"/>
              <a:t>kl_us_auth</a:t>
            </a:r>
            <a:r>
              <a:rPr lang="en-US" sz="1200" dirty="0" smtClean="0"/>
              <a:t>*p0006599 </a:t>
            </a:r>
            <a:r>
              <a:rPr lang="en-US" sz="1200" b="1" dirty="0" smtClean="0"/>
              <a:t>$a</a:t>
            </a:r>
            <a:r>
              <a:rPr lang="en-US" sz="1200" dirty="0" smtClean="0"/>
              <a:t> </a:t>
            </a:r>
            <a:r>
              <a:rPr lang="en-US" sz="1200" dirty="0" err="1" smtClean="0"/>
              <a:t>Basařová</a:t>
            </a:r>
            <a:r>
              <a:rPr lang="en-US" sz="1200" dirty="0" smtClean="0"/>
              <a:t>, Gabriela, </a:t>
            </a:r>
            <a:r>
              <a:rPr lang="en-US" sz="1200" b="1" dirty="0" smtClean="0"/>
              <a:t>$d</a:t>
            </a:r>
            <a:r>
              <a:rPr lang="en-US" sz="1200" dirty="0" smtClean="0"/>
              <a:t> 1934- </a:t>
            </a:r>
            <a:r>
              <a:rPr lang="en-US" sz="1200" b="1" dirty="0" smtClean="0"/>
              <a:t>$4</a:t>
            </a:r>
            <a:r>
              <a:rPr lang="en-US" sz="1200" dirty="0" smtClean="0"/>
              <a:t> </a:t>
            </a:r>
            <a:r>
              <a:rPr lang="en-US" sz="1200" dirty="0" err="1" smtClean="0"/>
              <a:t>aut</a:t>
            </a:r>
            <a:r>
              <a:rPr lang="en-US" sz="1200" dirty="0" smtClean="0"/>
              <a:t> </a:t>
            </a:r>
            <a:endParaRPr lang="cs-CZ" sz="1200" dirty="0" smtClean="0"/>
          </a:p>
          <a:p>
            <a:r>
              <a:rPr lang="en-US" sz="1200" dirty="0" smtClean="0"/>
              <a:t>700 1 	</a:t>
            </a:r>
            <a:r>
              <a:rPr lang="en-US" sz="1200" b="1" dirty="0" smtClean="0"/>
              <a:t>$7</a:t>
            </a:r>
            <a:r>
              <a:rPr lang="en-US" sz="1200" dirty="0" smtClean="0"/>
              <a:t> </a:t>
            </a:r>
            <a:r>
              <a:rPr lang="en-US" sz="1200" dirty="0" err="1" smtClean="0"/>
              <a:t>kl_us_auth</a:t>
            </a:r>
            <a:r>
              <a:rPr lang="en-US" sz="1200" dirty="0" smtClean="0"/>
              <a:t>*p0082211 </a:t>
            </a:r>
            <a:r>
              <a:rPr lang="en-US" sz="1200" b="1" dirty="0" smtClean="0"/>
              <a:t>$a</a:t>
            </a:r>
            <a:r>
              <a:rPr lang="en-US" sz="1200" dirty="0" smtClean="0"/>
              <a:t> </a:t>
            </a:r>
            <a:r>
              <a:rPr lang="en-US" sz="1200" dirty="0" err="1" smtClean="0"/>
              <a:t>Psota</a:t>
            </a:r>
            <a:r>
              <a:rPr lang="en-US" sz="1200" dirty="0" smtClean="0"/>
              <a:t>, </a:t>
            </a:r>
            <a:r>
              <a:rPr lang="en-US" sz="1200" dirty="0" err="1" smtClean="0"/>
              <a:t>Vratislav</a:t>
            </a:r>
            <a:r>
              <a:rPr lang="en-US" sz="1200" dirty="0" smtClean="0"/>
              <a:t> </a:t>
            </a:r>
            <a:r>
              <a:rPr lang="en-US" sz="1200" b="1" dirty="0" smtClean="0"/>
              <a:t>$4</a:t>
            </a:r>
            <a:r>
              <a:rPr lang="en-US" sz="1200" dirty="0" smtClean="0"/>
              <a:t> </a:t>
            </a:r>
            <a:r>
              <a:rPr lang="en-US" sz="1200" dirty="0" err="1" smtClean="0"/>
              <a:t>aut</a:t>
            </a:r>
            <a:r>
              <a:rPr lang="en-US" sz="1200" dirty="0" smtClean="0"/>
              <a:t> </a:t>
            </a:r>
            <a:endParaRPr lang="cs-CZ" sz="1200" dirty="0" smtClean="0"/>
          </a:p>
          <a:p>
            <a:r>
              <a:rPr lang="en-US" sz="1200" dirty="0" smtClean="0"/>
              <a:t>700 1 	</a:t>
            </a:r>
            <a:r>
              <a:rPr lang="en-US" sz="1200" b="1" dirty="0" smtClean="0"/>
              <a:t>$7</a:t>
            </a:r>
            <a:r>
              <a:rPr lang="en-US" sz="1200" dirty="0" smtClean="0"/>
              <a:t> </a:t>
            </a:r>
            <a:r>
              <a:rPr lang="en-US" sz="1200" dirty="0" err="1" smtClean="0"/>
              <a:t>kl_us_auth</a:t>
            </a:r>
            <a:r>
              <a:rPr lang="en-US" sz="1200" dirty="0" smtClean="0"/>
              <a:t>*p0074743 </a:t>
            </a:r>
            <a:r>
              <a:rPr lang="en-US" sz="1200" b="1" dirty="0" smtClean="0"/>
              <a:t>$a</a:t>
            </a:r>
            <a:r>
              <a:rPr lang="en-US" sz="1200" dirty="0" smtClean="0"/>
              <a:t> </a:t>
            </a:r>
            <a:r>
              <a:rPr lang="en-US" sz="1200" dirty="0" err="1" smtClean="0"/>
              <a:t>Šavel</a:t>
            </a:r>
            <a:r>
              <a:rPr lang="en-US" sz="1200" dirty="0" smtClean="0"/>
              <a:t>, Jan, </a:t>
            </a:r>
            <a:r>
              <a:rPr lang="en-US" sz="1200" b="1" dirty="0" smtClean="0"/>
              <a:t>$d</a:t>
            </a:r>
            <a:r>
              <a:rPr lang="en-US" sz="1200" dirty="0" smtClean="0"/>
              <a:t> 1944- </a:t>
            </a:r>
            <a:r>
              <a:rPr lang="en-US" sz="1200" b="1" dirty="0" smtClean="0"/>
              <a:t>$4</a:t>
            </a:r>
            <a:r>
              <a:rPr lang="en-US" sz="1200" dirty="0" smtClean="0"/>
              <a:t> </a:t>
            </a:r>
            <a:r>
              <a:rPr lang="en-US" sz="1200" dirty="0" err="1" smtClean="0"/>
              <a:t>aut</a:t>
            </a:r>
            <a:r>
              <a:rPr lang="en-US" sz="1200" dirty="0" smtClean="0"/>
              <a:t> </a:t>
            </a:r>
            <a:endParaRPr lang="cs-CZ" sz="1200" dirty="0" smtClean="0"/>
          </a:p>
          <a:p>
            <a:r>
              <a:rPr lang="en-US" sz="1200" dirty="0" smtClean="0"/>
              <a:t>700 1 	</a:t>
            </a:r>
            <a:r>
              <a:rPr lang="en-US" sz="1200" b="1" dirty="0" smtClean="0"/>
              <a:t>$7</a:t>
            </a:r>
            <a:r>
              <a:rPr lang="en-US" sz="1200" dirty="0" smtClean="0"/>
              <a:t> </a:t>
            </a:r>
            <a:r>
              <a:rPr lang="en-US" sz="1200" dirty="0" err="1" smtClean="0"/>
              <a:t>kl_us_auth</a:t>
            </a:r>
            <a:r>
              <a:rPr lang="en-US" sz="1200" dirty="0" smtClean="0"/>
              <a:t>*0343675 </a:t>
            </a:r>
            <a:r>
              <a:rPr lang="en-US" sz="1200" b="1" dirty="0" smtClean="0"/>
              <a:t>$a</a:t>
            </a:r>
            <a:r>
              <a:rPr lang="en-US" sz="1200" dirty="0" smtClean="0"/>
              <a:t> </a:t>
            </a:r>
            <a:r>
              <a:rPr lang="en-US" sz="1200" dirty="0" err="1" smtClean="0"/>
              <a:t>Basař</a:t>
            </a:r>
            <a:r>
              <a:rPr lang="en-US" sz="1200" dirty="0" smtClean="0"/>
              <a:t>, </a:t>
            </a:r>
            <a:r>
              <a:rPr lang="en-US" sz="1200" dirty="0" err="1" smtClean="0"/>
              <a:t>Petr</a:t>
            </a:r>
            <a:r>
              <a:rPr lang="en-US" sz="1200" dirty="0" smtClean="0"/>
              <a:t>, </a:t>
            </a:r>
            <a:r>
              <a:rPr lang="en-US" sz="1200" b="1" dirty="0" smtClean="0"/>
              <a:t>$d</a:t>
            </a:r>
            <a:r>
              <a:rPr lang="en-US" sz="1200" dirty="0" smtClean="0"/>
              <a:t> 1964- </a:t>
            </a:r>
            <a:r>
              <a:rPr lang="en-US" sz="1200" b="1" dirty="0" smtClean="0"/>
              <a:t>$4</a:t>
            </a:r>
            <a:r>
              <a:rPr lang="en-US" sz="1200" dirty="0" smtClean="0"/>
              <a:t> </a:t>
            </a:r>
            <a:r>
              <a:rPr lang="en-US" sz="1200" dirty="0" err="1" smtClean="0"/>
              <a:t>aut</a:t>
            </a:r>
            <a:r>
              <a:rPr lang="en-US" sz="1200" dirty="0" smtClean="0"/>
              <a:t> </a:t>
            </a:r>
            <a:endParaRPr lang="cs-CZ" sz="1200" dirty="0" smtClean="0"/>
          </a:p>
          <a:p>
            <a:r>
              <a:rPr lang="en-US" sz="1200" dirty="0" smtClean="0"/>
              <a:t>700 1 	</a:t>
            </a:r>
            <a:r>
              <a:rPr lang="en-US" sz="1200" b="1" dirty="0" smtClean="0"/>
              <a:t>$7</a:t>
            </a:r>
            <a:r>
              <a:rPr lang="en-US" sz="1200" dirty="0" smtClean="0"/>
              <a:t> </a:t>
            </a:r>
            <a:r>
              <a:rPr lang="en-US" sz="1200" dirty="0" err="1" smtClean="0"/>
              <a:t>kl_us_auth</a:t>
            </a:r>
            <a:r>
              <a:rPr lang="en-US" sz="1200" dirty="0" smtClean="0"/>
              <a:t>*0343668 </a:t>
            </a:r>
            <a:r>
              <a:rPr lang="en-US" sz="1200" b="1" dirty="0" smtClean="0"/>
              <a:t>$a</a:t>
            </a:r>
            <a:r>
              <a:rPr lang="en-US" sz="1200" dirty="0" smtClean="0"/>
              <a:t> </a:t>
            </a:r>
            <a:r>
              <a:rPr lang="en-US" sz="1200" dirty="0" err="1" smtClean="0"/>
              <a:t>Paulů</a:t>
            </a:r>
            <a:r>
              <a:rPr lang="en-US" sz="1200" dirty="0" smtClean="0"/>
              <a:t>, Richard, </a:t>
            </a:r>
            <a:r>
              <a:rPr lang="en-US" sz="1200" b="1" dirty="0" smtClean="0"/>
              <a:t>$d</a:t>
            </a:r>
            <a:r>
              <a:rPr lang="en-US" sz="1200" dirty="0" smtClean="0"/>
              <a:t> 1960- </a:t>
            </a:r>
            <a:r>
              <a:rPr lang="en-US" sz="1200" b="1" dirty="0" smtClean="0"/>
              <a:t>$4</a:t>
            </a:r>
            <a:r>
              <a:rPr lang="en-US" sz="1200" dirty="0" smtClean="0"/>
              <a:t> </a:t>
            </a:r>
            <a:r>
              <a:rPr lang="en-US" sz="1200" dirty="0" err="1" smtClean="0"/>
              <a:t>aut</a:t>
            </a:r>
            <a:r>
              <a:rPr lang="en-US" sz="1200" dirty="0" smtClean="0"/>
              <a:t> </a:t>
            </a:r>
            <a:endParaRPr lang="cs-CZ" sz="1200" dirty="0" smtClean="0"/>
          </a:p>
          <a:p>
            <a:r>
              <a:rPr lang="en-US" sz="1200" dirty="0" smtClean="0"/>
              <a:t>700 1 	</a:t>
            </a:r>
            <a:r>
              <a:rPr lang="en-US" sz="1200" b="1" dirty="0" smtClean="0"/>
              <a:t>$7</a:t>
            </a:r>
            <a:r>
              <a:rPr lang="en-US" sz="1200" dirty="0" smtClean="0"/>
              <a:t> </a:t>
            </a:r>
            <a:r>
              <a:rPr lang="en-US" sz="1200" dirty="0" err="1" smtClean="0"/>
              <a:t>kl_us_auth</a:t>
            </a:r>
            <a:r>
              <a:rPr lang="en-US" sz="1200" dirty="0" smtClean="0"/>
              <a:t>*p0092954 </a:t>
            </a:r>
            <a:r>
              <a:rPr lang="en-US" sz="1200" b="1" dirty="0" smtClean="0"/>
              <a:t>$a</a:t>
            </a:r>
            <a:r>
              <a:rPr lang="en-US" sz="1200" dirty="0" smtClean="0"/>
              <a:t> </a:t>
            </a:r>
            <a:r>
              <a:rPr lang="en-US" sz="1200" dirty="0" err="1" smtClean="0"/>
              <a:t>Kosař</a:t>
            </a:r>
            <a:r>
              <a:rPr lang="en-US" sz="1200" dirty="0" smtClean="0"/>
              <a:t>, </a:t>
            </a:r>
            <a:r>
              <a:rPr lang="en-US" sz="1200" dirty="0" err="1" smtClean="0"/>
              <a:t>Karel</a:t>
            </a:r>
            <a:r>
              <a:rPr lang="en-US" sz="1200" dirty="0" smtClean="0"/>
              <a:t>, </a:t>
            </a:r>
            <a:r>
              <a:rPr lang="en-US" sz="1200" b="1" dirty="0" smtClean="0"/>
              <a:t>$d</a:t>
            </a:r>
            <a:r>
              <a:rPr lang="en-US" sz="1200" dirty="0" smtClean="0"/>
              <a:t> 1951- </a:t>
            </a:r>
            <a:r>
              <a:rPr lang="en-US" sz="1200" b="1" dirty="0" smtClean="0"/>
              <a:t>$4</a:t>
            </a:r>
            <a:r>
              <a:rPr lang="en-US" sz="1200" dirty="0" smtClean="0"/>
              <a:t> </a:t>
            </a:r>
            <a:r>
              <a:rPr lang="en-US" sz="1200" dirty="0" err="1" smtClean="0"/>
              <a:t>aut</a:t>
            </a:r>
            <a:r>
              <a:rPr lang="en-US" sz="1200" dirty="0" smtClean="0"/>
              <a:t> </a:t>
            </a:r>
            <a:endParaRPr lang="cs-CZ" sz="1200" dirty="0" smtClean="0"/>
          </a:p>
          <a:p>
            <a:r>
              <a:rPr lang="en-US" sz="1200" dirty="0" smtClean="0"/>
              <a:t>700 1 	</a:t>
            </a:r>
            <a:r>
              <a:rPr lang="en-US" sz="1200" b="1" dirty="0" smtClean="0"/>
              <a:t>$7</a:t>
            </a:r>
            <a:r>
              <a:rPr lang="en-US" sz="1200" dirty="0" smtClean="0"/>
              <a:t> </a:t>
            </a:r>
            <a:r>
              <a:rPr lang="en-US" sz="1200" dirty="0" err="1" smtClean="0"/>
              <a:t>kl_us_auth</a:t>
            </a:r>
            <a:r>
              <a:rPr lang="en-US" sz="1200" dirty="0" smtClean="0"/>
              <a:t>*0343669 </a:t>
            </a:r>
            <a:r>
              <a:rPr lang="en-US" sz="1200" b="1" dirty="0" smtClean="0"/>
              <a:t>$a</a:t>
            </a:r>
            <a:r>
              <a:rPr lang="en-US" sz="1200" dirty="0" smtClean="0"/>
              <a:t> </a:t>
            </a:r>
            <a:r>
              <a:rPr lang="en-US" sz="1200" dirty="0" err="1" smtClean="0"/>
              <a:t>Dostálek</a:t>
            </a:r>
            <a:r>
              <a:rPr lang="en-US" sz="1200" dirty="0" smtClean="0"/>
              <a:t>, </a:t>
            </a:r>
            <a:r>
              <a:rPr lang="en-US" sz="1200" dirty="0" err="1" smtClean="0"/>
              <a:t>Pavel</a:t>
            </a:r>
            <a:r>
              <a:rPr lang="en-US" sz="1200" dirty="0" smtClean="0"/>
              <a:t> </a:t>
            </a:r>
            <a:r>
              <a:rPr lang="en-US" sz="1200" b="1" dirty="0" smtClean="0"/>
              <a:t>$4</a:t>
            </a:r>
            <a:r>
              <a:rPr lang="en-US" sz="1200" dirty="0" smtClean="0"/>
              <a:t> </a:t>
            </a:r>
            <a:r>
              <a:rPr lang="en-US" sz="1200" dirty="0" err="1" smtClean="0"/>
              <a:t>aut</a:t>
            </a:r>
            <a:r>
              <a:rPr lang="en-US" sz="1200" dirty="0" smtClean="0"/>
              <a:t> </a:t>
            </a:r>
            <a:endParaRPr lang="cs-CZ" sz="1200" dirty="0" smtClean="0"/>
          </a:p>
          <a:p>
            <a:r>
              <a:rPr lang="en-US" sz="1200" dirty="0" smtClean="0"/>
              <a:t>700 1 	</a:t>
            </a:r>
            <a:r>
              <a:rPr lang="en-US" sz="1200" b="1" dirty="0" smtClean="0"/>
              <a:t>$7</a:t>
            </a:r>
            <a:r>
              <a:rPr lang="en-US" sz="1200" dirty="0" smtClean="0"/>
              <a:t> </a:t>
            </a:r>
            <a:r>
              <a:rPr lang="en-US" sz="1200" dirty="0" err="1" smtClean="0"/>
              <a:t>kl_us_auth</a:t>
            </a:r>
            <a:r>
              <a:rPr lang="en-US" sz="1200" dirty="0" smtClean="0"/>
              <a:t>*0343674 </a:t>
            </a:r>
            <a:r>
              <a:rPr lang="en-US" sz="1200" b="1" dirty="0" smtClean="0"/>
              <a:t>$a</a:t>
            </a:r>
            <a:r>
              <a:rPr lang="en-US" sz="1200" dirty="0" smtClean="0"/>
              <a:t> </a:t>
            </a:r>
            <a:r>
              <a:rPr lang="en-US" sz="1200" dirty="0" err="1" smtClean="0"/>
              <a:t>Basařová</a:t>
            </a:r>
            <a:r>
              <a:rPr lang="en-US" sz="1200" dirty="0" smtClean="0"/>
              <a:t>, </a:t>
            </a:r>
            <a:r>
              <a:rPr lang="en-US" sz="1200" dirty="0" err="1" smtClean="0"/>
              <a:t>Pavlína</a:t>
            </a:r>
            <a:r>
              <a:rPr lang="en-US" sz="1200" dirty="0" smtClean="0"/>
              <a:t>, </a:t>
            </a:r>
            <a:r>
              <a:rPr lang="en-US" sz="1200" b="1" dirty="0" smtClean="0"/>
              <a:t>$d</a:t>
            </a:r>
            <a:r>
              <a:rPr lang="en-US" sz="1200" dirty="0" smtClean="0"/>
              <a:t> 1965- </a:t>
            </a:r>
            <a:r>
              <a:rPr lang="en-US" sz="1200" b="1" dirty="0" smtClean="0"/>
              <a:t>$4</a:t>
            </a:r>
            <a:r>
              <a:rPr lang="en-US" sz="1200" dirty="0" smtClean="0"/>
              <a:t> </a:t>
            </a:r>
            <a:r>
              <a:rPr lang="en-US" sz="1200" dirty="0" err="1" smtClean="0"/>
              <a:t>aut</a:t>
            </a:r>
            <a:r>
              <a:rPr lang="en-US" sz="1200" dirty="0" smtClean="0"/>
              <a:t> </a:t>
            </a:r>
            <a:endParaRPr lang="cs-CZ" sz="1200" dirty="0" smtClean="0"/>
          </a:p>
          <a:p>
            <a:r>
              <a:rPr lang="en-US" sz="1200" dirty="0" smtClean="0"/>
              <a:t>700 1 	</a:t>
            </a:r>
            <a:r>
              <a:rPr lang="en-US" sz="1200" b="1" dirty="0" smtClean="0"/>
              <a:t>$7</a:t>
            </a:r>
            <a:r>
              <a:rPr lang="en-US" sz="1200" dirty="0" smtClean="0"/>
              <a:t> </a:t>
            </a:r>
            <a:r>
              <a:rPr lang="en-US" sz="1200" dirty="0" err="1" smtClean="0"/>
              <a:t>kl_us_auth</a:t>
            </a:r>
            <a:r>
              <a:rPr lang="en-US" sz="1200" dirty="0" smtClean="0"/>
              <a:t>*0343670 </a:t>
            </a:r>
            <a:r>
              <a:rPr lang="en-US" sz="1200" b="1" dirty="0" smtClean="0"/>
              <a:t>$a</a:t>
            </a:r>
            <a:r>
              <a:rPr lang="en-US" sz="1200" dirty="0" smtClean="0"/>
              <a:t> </a:t>
            </a:r>
            <a:r>
              <a:rPr lang="en-US" sz="1200" dirty="0" err="1" smtClean="0"/>
              <a:t>Kellner</a:t>
            </a:r>
            <a:r>
              <a:rPr lang="en-US" sz="1200" dirty="0" smtClean="0"/>
              <a:t>, </a:t>
            </a:r>
            <a:r>
              <a:rPr lang="en-US" sz="1200" dirty="0" err="1" smtClean="0"/>
              <a:t>Vladimír</a:t>
            </a:r>
            <a:r>
              <a:rPr lang="en-US" sz="1200" dirty="0" smtClean="0"/>
              <a:t>, </a:t>
            </a:r>
            <a:r>
              <a:rPr lang="en-US" sz="1200" b="1" dirty="0" smtClean="0"/>
              <a:t>$d</a:t>
            </a:r>
            <a:r>
              <a:rPr lang="en-US" sz="1200" dirty="0" smtClean="0"/>
              <a:t> 1949- </a:t>
            </a:r>
            <a:r>
              <a:rPr lang="en-US" sz="1200" b="1" dirty="0" smtClean="0"/>
              <a:t>$4</a:t>
            </a:r>
            <a:r>
              <a:rPr lang="en-US" sz="1200" dirty="0" smtClean="0"/>
              <a:t> </a:t>
            </a:r>
            <a:r>
              <a:rPr lang="en-US" sz="1200" dirty="0" err="1" smtClean="0"/>
              <a:t>aut</a:t>
            </a:r>
            <a:r>
              <a:rPr lang="en-US" sz="1200" dirty="0" smtClean="0"/>
              <a:t> </a:t>
            </a:r>
            <a:endParaRPr lang="cs-CZ" sz="1200" dirty="0" smtClean="0"/>
          </a:p>
          <a:p>
            <a:r>
              <a:rPr lang="en-US" sz="1200" dirty="0" smtClean="0"/>
              <a:t>700 1 	</a:t>
            </a:r>
            <a:r>
              <a:rPr lang="en-US" sz="1200" b="1" dirty="0" smtClean="0"/>
              <a:t>$7</a:t>
            </a:r>
            <a:r>
              <a:rPr lang="en-US" sz="1200" dirty="0" smtClean="0"/>
              <a:t> </a:t>
            </a:r>
            <a:r>
              <a:rPr lang="en-US" sz="1200" dirty="0" err="1" smtClean="0"/>
              <a:t>kl_us_auth</a:t>
            </a:r>
            <a:r>
              <a:rPr lang="en-US" sz="1200" dirty="0" smtClean="0"/>
              <a:t>*0343671 </a:t>
            </a:r>
            <a:r>
              <a:rPr lang="en-US" sz="1200" b="1" dirty="0" smtClean="0"/>
              <a:t>$a</a:t>
            </a:r>
            <a:r>
              <a:rPr lang="en-US" sz="1200" dirty="0" smtClean="0"/>
              <a:t> </a:t>
            </a:r>
            <a:r>
              <a:rPr lang="en-US" sz="1200" dirty="0" err="1" smtClean="0"/>
              <a:t>Mikulíková</a:t>
            </a:r>
            <a:r>
              <a:rPr lang="en-US" sz="1200" dirty="0" smtClean="0"/>
              <a:t>, </a:t>
            </a:r>
            <a:r>
              <a:rPr lang="en-US" sz="1200" dirty="0" err="1" smtClean="0"/>
              <a:t>Renata</a:t>
            </a:r>
            <a:r>
              <a:rPr lang="en-US" sz="1200" dirty="0" smtClean="0"/>
              <a:t> </a:t>
            </a:r>
            <a:r>
              <a:rPr lang="en-US" sz="1200" b="1" dirty="0" smtClean="0"/>
              <a:t>$4</a:t>
            </a:r>
            <a:r>
              <a:rPr lang="en-US" sz="1200" dirty="0" smtClean="0"/>
              <a:t> </a:t>
            </a:r>
            <a:r>
              <a:rPr lang="en-US" sz="1200" dirty="0" err="1" smtClean="0"/>
              <a:t>aut</a:t>
            </a:r>
            <a:r>
              <a:rPr lang="en-US" sz="1200" dirty="0" smtClean="0"/>
              <a:t> </a:t>
            </a:r>
            <a:endParaRPr lang="cs-CZ" sz="1200" dirty="0" smtClean="0"/>
          </a:p>
          <a:p>
            <a:r>
              <a:rPr lang="en-US" sz="1200" dirty="0" smtClean="0"/>
              <a:t>700 1 	</a:t>
            </a:r>
            <a:r>
              <a:rPr lang="en-US" sz="1200" b="1" dirty="0" smtClean="0"/>
              <a:t>$7</a:t>
            </a:r>
            <a:r>
              <a:rPr lang="en-US" sz="1200" dirty="0" smtClean="0"/>
              <a:t> </a:t>
            </a:r>
            <a:r>
              <a:rPr lang="en-US" sz="1200" dirty="0" err="1" smtClean="0"/>
              <a:t>kl_us_auth</a:t>
            </a:r>
            <a:r>
              <a:rPr lang="en-US" sz="1200" dirty="0" smtClean="0"/>
              <a:t>*0343672 </a:t>
            </a:r>
            <a:r>
              <a:rPr lang="en-US" sz="1200" b="1" dirty="0" smtClean="0"/>
              <a:t>$a</a:t>
            </a:r>
            <a:r>
              <a:rPr lang="en-US" sz="1200" dirty="0" smtClean="0"/>
              <a:t> </a:t>
            </a:r>
            <a:r>
              <a:rPr lang="en-US" sz="1200" dirty="0" err="1" smtClean="0"/>
              <a:t>Čejka</a:t>
            </a:r>
            <a:r>
              <a:rPr lang="en-US" sz="1200" dirty="0" smtClean="0"/>
              <a:t>, </a:t>
            </a:r>
            <a:r>
              <a:rPr lang="en-US" sz="1200" dirty="0" err="1" smtClean="0"/>
              <a:t>Pavel</a:t>
            </a:r>
            <a:r>
              <a:rPr lang="en-US" sz="1200" dirty="0" smtClean="0"/>
              <a:t>, </a:t>
            </a:r>
            <a:r>
              <a:rPr lang="en-US" sz="1200" b="1" dirty="0" smtClean="0"/>
              <a:t>$d</a:t>
            </a:r>
            <a:r>
              <a:rPr lang="en-US" sz="1200" dirty="0" smtClean="0"/>
              <a:t> 1951- </a:t>
            </a:r>
            <a:r>
              <a:rPr lang="en-US" sz="1200" b="1" dirty="0" smtClean="0"/>
              <a:t>$4</a:t>
            </a:r>
            <a:r>
              <a:rPr lang="en-US" sz="1200" dirty="0" smtClean="0"/>
              <a:t> </a:t>
            </a:r>
            <a:r>
              <a:rPr lang="en-US" sz="1200" dirty="0" err="1" smtClean="0"/>
              <a:t>aut</a:t>
            </a:r>
            <a:r>
              <a:rPr lang="en-US" sz="1200" dirty="0" smtClean="0"/>
              <a:t> </a:t>
            </a:r>
            <a:endParaRPr lang="cs-CZ" sz="1200" dirty="0" smtClean="0"/>
          </a:p>
          <a:p>
            <a:r>
              <a:rPr lang="en-US" sz="1200" dirty="0" smtClean="0"/>
              <a:t>245 10	</a:t>
            </a:r>
            <a:r>
              <a:rPr lang="en-US" sz="1200" b="1" dirty="0" smtClean="0"/>
              <a:t>$a</a:t>
            </a:r>
            <a:r>
              <a:rPr lang="en-US" sz="1200" dirty="0" smtClean="0"/>
              <a:t> </a:t>
            </a:r>
            <a:r>
              <a:rPr lang="en-US" sz="1200" dirty="0" err="1" smtClean="0"/>
              <a:t>Sladařství</a:t>
            </a:r>
            <a:r>
              <a:rPr lang="en-US" sz="1200" dirty="0" smtClean="0"/>
              <a:t> : </a:t>
            </a:r>
            <a:r>
              <a:rPr lang="en-US" sz="1200" b="1" dirty="0" smtClean="0"/>
              <a:t>$b</a:t>
            </a:r>
            <a:r>
              <a:rPr lang="en-US" sz="1200" dirty="0" smtClean="0"/>
              <a:t> </a:t>
            </a:r>
            <a:r>
              <a:rPr lang="en-US" sz="1200" dirty="0" err="1" smtClean="0"/>
              <a:t>teorie</a:t>
            </a:r>
            <a:r>
              <a:rPr lang="en-US" sz="1200" dirty="0" smtClean="0"/>
              <a:t> a </a:t>
            </a:r>
            <a:r>
              <a:rPr lang="en-US" sz="1200" dirty="0" err="1" smtClean="0"/>
              <a:t>praxe</a:t>
            </a:r>
            <a:r>
              <a:rPr lang="en-US" sz="1200" dirty="0" smtClean="0"/>
              <a:t> </a:t>
            </a:r>
            <a:r>
              <a:rPr lang="en-US" sz="1200" dirty="0" err="1" smtClean="0"/>
              <a:t>výroby</a:t>
            </a:r>
            <a:r>
              <a:rPr lang="en-US" sz="1200" dirty="0" smtClean="0"/>
              <a:t> </a:t>
            </a:r>
            <a:r>
              <a:rPr lang="en-US" sz="1200" dirty="0" err="1" smtClean="0"/>
              <a:t>sladu</a:t>
            </a:r>
            <a:r>
              <a:rPr lang="en-US" sz="1200" dirty="0" smtClean="0"/>
              <a:t> / </a:t>
            </a:r>
            <a:r>
              <a:rPr lang="en-US" sz="1200" b="1" dirty="0" smtClean="0"/>
              <a:t>$c</a:t>
            </a:r>
            <a:r>
              <a:rPr lang="en-US" sz="1200" dirty="0" smtClean="0"/>
              <a:t> Gabriela </a:t>
            </a:r>
            <a:r>
              <a:rPr lang="en-US" sz="1200" dirty="0" err="1" smtClean="0"/>
              <a:t>Basařová</a:t>
            </a:r>
            <a:r>
              <a:rPr lang="en-US" sz="1200" dirty="0" smtClean="0"/>
              <a:t>, </a:t>
            </a:r>
            <a:r>
              <a:rPr lang="en-US" sz="1200" dirty="0" err="1" smtClean="0"/>
              <a:t>Vratislav</a:t>
            </a:r>
            <a:r>
              <a:rPr lang="en-US" sz="1200" dirty="0" smtClean="0"/>
              <a:t> </a:t>
            </a:r>
            <a:r>
              <a:rPr lang="en-US" sz="1200" dirty="0" err="1" smtClean="0"/>
              <a:t>Psota</a:t>
            </a:r>
            <a:r>
              <a:rPr lang="en-US" sz="1200" dirty="0" smtClean="0"/>
              <a:t>, Jan </a:t>
            </a:r>
            <a:r>
              <a:rPr lang="en-US" sz="1200" dirty="0" err="1" smtClean="0"/>
              <a:t>Šavel</a:t>
            </a:r>
            <a:r>
              <a:rPr lang="en-US" sz="1200" dirty="0" smtClean="0"/>
              <a:t>, </a:t>
            </a:r>
            <a:r>
              <a:rPr lang="en-US" sz="1200" dirty="0" err="1" smtClean="0"/>
              <a:t>Petr</a:t>
            </a:r>
            <a:r>
              <a:rPr lang="en-US" sz="1200" dirty="0" smtClean="0"/>
              <a:t> </a:t>
            </a:r>
            <a:r>
              <a:rPr lang="en-US" sz="1200" dirty="0" err="1" smtClean="0"/>
              <a:t>Basař</a:t>
            </a:r>
            <a:r>
              <a:rPr lang="en-US" sz="1200" dirty="0" smtClean="0"/>
              <a:t>, Richard </a:t>
            </a:r>
            <a:r>
              <a:rPr lang="en-US" sz="1200" dirty="0" err="1" smtClean="0"/>
              <a:t>Paulů</a:t>
            </a:r>
            <a:r>
              <a:rPr lang="en-US" sz="1200" dirty="0" smtClean="0"/>
              <a:t>, </a:t>
            </a:r>
            <a:r>
              <a:rPr lang="en-US" sz="1200" dirty="0" err="1" smtClean="0"/>
              <a:t>Karel</a:t>
            </a:r>
            <a:r>
              <a:rPr lang="en-US" sz="1200" dirty="0" smtClean="0"/>
              <a:t> </a:t>
            </a:r>
            <a:r>
              <a:rPr lang="en-US" sz="1200" dirty="0" err="1" smtClean="0"/>
              <a:t>Kosař</a:t>
            </a:r>
            <a:r>
              <a:rPr lang="en-US" sz="1200" dirty="0" smtClean="0"/>
              <a:t>, </a:t>
            </a:r>
            <a:r>
              <a:rPr lang="en-US" sz="1200" dirty="0" err="1" smtClean="0"/>
              <a:t>Pavel</a:t>
            </a:r>
            <a:r>
              <a:rPr lang="en-US" sz="1200" dirty="0" smtClean="0"/>
              <a:t> </a:t>
            </a:r>
            <a:r>
              <a:rPr lang="en-US" sz="1200" dirty="0" err="1" smtClean="0"/>
              <a:t>Dostálek</a:t>
            </a:r>
            <a:r>
              <a:rPr lang="en-US" sz="1200" dirty="0" smtClean="0"/>
              <a:t>, </a:t>
            </a:r>
            <a:r>
              <a:rPr lang="en-US" sz="1200" dirty="0" err="1" smtClean="0"/>
              <a:t>Pavlína</a:t>
            </a:r>
            <a:r>
              <a:rPr lang="en-US" sz="1200" dirty="0" smtClean="0"/>
              <a:t> </a:t>
            </a:r>
            <a:r>
              <a:rPr lang="en-US" sz="1200" dirty="0" err="1" smtClean="0"/>
              <a:t>Basařová</a:t>
            </a:r>
            <a:r>
              <a:rPr lang="en-US" sz="1200" dirty="0" smtClean="0"/>
              <a:t>, </a:t>
            </a:r>
            <a:r>
              <a:rPr lang="en-US" sz="1200" dirty="0" err="1" smtClean="0"/>
              <a:t>Vladimír</a:t>
            </a:r>
            <a:r>
              <a:rPr lang="en-US" sz="1200" dirty="0" smtClean="0"/>
              <a:t> </a:t>
            </a:r>
            <a:r>
              <a:rPr lang="en-US" sz="1200" dirty="0" err="1" smtClean="0"/>
              <a:t>Kellner</a:t>
            </a:r>
            <a:r>
              <a:rPr lang="en-US" sz="1200" dirty="0" smtClean="0"/>
              <a:t>, </a:t>
            </a:r>
            <a:r>
              <a:rPr lang="en-US" sz="1200" dirty="0" err="1" smtClean="0"/>
              <a:t>Renata</a:t>
            </a:r>
            <a:r>
              <a:rPr lang="en-US" sz="1200" dirty="0" smtClean="0"/>
              <a:t> </a:t>
            </a:r>
            <a:r>
              <a:rPr lang="en-US" sz="1200" dirty="0" err="1" smtClean="0"/>
              <a:t>Mikulíková</a:t>
            </a:r>
            <a:r>
              <a:rPr lang="en-US" sz="1200" dirty="0" smtClean="0"/>
              <a:t>, </a:t>
            </a:r>
            <a:r>
              <a:rPr lang="en-US" sz="1200" dirty="0" err="1" smtClean="0"/>
              <a:t>Pavel</a:t>
            </a:r>
            <a:r>
              <a:rPr lang="en-US" sz="1200" dirty="0" smtClean="0"/>
              <a:t> </a:t>
            </a:r>
            <a:r>
              <a:rPr lang="en-US" sz="1200" dirty="0" err="1" smtClean="0"/>
              <a:t>Čejka</a:t>
            </a:r>
            <a:r>
              <a:rPr lang="en-US" sz="1200" dirty="0" smtClean="0"/>
              <a:t> </a:t>
            </a:r>
            <a:endParaRPr lang="cs-CZ" sz="1200" dirty="0" smtClean="0"/>
          </a:p>
          <a:p>
            <a:r>
              <a:rPr lang="en-US" sz="1200" dirty="0" smtClean="0"/>
              <a:t>246 30	</a:t>
            </a:r>
            <a:r>
              <a:rPr lang="en-US" sz="1200" b="1" dirty="0" smtClean="0"/>
              <a:t>$a</a:t>
            </a:r>
            <a:r>
              <a:rPr lang="en-US" sz="1200" dirty="0" smtClean="0"/>
              <a:t> </a:t>
            </a:r>
            <a:r>
              <a:rPr lang="en-US" sz="1200" dirty="0" err="1" smtClean="0"/>
              <a:t>Teorie</a:t>
            </a:r>
            <a:r>
              <a:rPr lang="en-US" sz="1200" dirty="0" smtClean="0"/>
              <a:t> a </a:t>
            </a:r>
            <a:r>
              <a:rPr lang="en-US" sz="1200" dirty="0" err="1" smtClean="0"/>
              <a:t>praxe</a:t>
            </a:r>
            <a:r>
              <a:rPr lang="en-US" sz="1200" dirty="0" smtClean="0"/>
              <a:t> </a:t>
            </a:r>
            <a:r>
              <a:rPr lang="en-US" sz="1200" dirty="0" err="1" smtClean="0"/>
              <a:t>výroby</a:t>
            </a:r>
            <a:r>
              <a:rPr lang="en-US" sz="1200" dirty="0" smtClean="0"/>
              <a:t> </a:t>
            </a:r>
            <a:r>
              <a:rPr lang="en-US" sz="1200" dirty="0" err="1" smtClean="0"/>
              <a:t>sladu</a:t>
            </a:r>
            <a:r>
              <a:rPr lang="en-US" sz="1200" dirty="0" smtClean="0"/>
              <a:t> </a:t>
            </a:r>
            <a:endParaRPr lang="cs-CZ" sz="1200" dirty="0" smtClean="0"/>
          </a:p>
          <a:p>
            <a:r>
              <a:rPr lang="en-US" sz="1200" dirty="0" smtClean="0"/>
              <a:t>250   	</a:t>
            </a:r>
            <a:r>
              <a:rPr lang="en-US" sz="1200" b="1" dirty="0" smtClean="0"/>
              <a:t>$a</a:t>
            </a:r>
            <a:r>
              <a:rPr lang="en-US" sz="1200" dirty="0" smtClean="0"/>
              <a:t> </a:t>
            </a:r>
            <a:r>
              <a:rPr lang="en-US" sz="1200" dirty="0" err="1" smtClean="0"/>
              <a:t>Vydání</a:t>
            </a:r>
            <a:r>
              <a:rPr lang="en-US" sz="1200" dirty="0" smtClean="0"/>
              <a:t> </a:t>
            </a:r>
            <a:r>
              <a:rPr lang="en-US" sz="1200" dirty="0" err="1" smtClean="0"/>
              <a:t>první</a:t>
            </a:r>
            <a:r>
              <a:rPr lang="en-US" sz="1200" dirty="0" smtClean="0"/>
              <a:t> </a:t>
            </a:r>
            <a:endParaRPr lang="cs-CZ" sz="1200" dirty="0" smtClean="0"/>
          </a:p>
          <a:p>
            <a:r>
              <a:rPr lang="en-US" sz="1200" dirty="0" smtClean="0"/>
              <a:t>264  1	</a:t>
            </a:r>
            <a:r>
              <a:rPr lang="en-US" sz="1200" b="1" dirty="0" smtClean="0"/>
              <a:t>$a</a:t>
            </a:r>
            <a:r>
              <a:rPr lang="en-US" sz="1200" dirty="0" smtClean="0"/>
              <a:t> </a:t>
            </a:r>
            <a:r>
              <a:rPr lang="en-US" sz="1200" dirty="0" err="1" smtClean="0"/>
              <a:t>Praha</a:t>
            </a:r>
            <a:r>
              <a:rPr lang="en-US" sz="1200" dirty="0" smtClean="0"/>
              <a:t> : </a:t>
            </a:r>
            <a:r>
              <a:rPr lang="en-US" sz="1200" b="1" dirty="0" smtClean="0"/>
              <a:t>$b</a:t>
            </a:r>
            <a:r>
              <a:rPr lang="en-US" sz="1200" dirty="0" smtClean="0"/>
              <a:t> </a:t>
            </a:r>
            <a:r>
              <a:rPr lang="en-US" sz="1200" dirty="0" err="1" smtClean="0"/>
              <a:t>Havlíček</a:t>
            </a:r>
            <a:r>
              <a:rPr lang="en-US" sz="1200" dirty="0" smtClean="0"/>
              <a:t> Brain Team, </a:t>
            </a:r>
            <a:r>
              <a:rPr lang="en-US" sz="1200" b="1" dirty="0" smtClean="0"/>
              <a:t>$c</a:t>
            </a:r>
            <a:r>
              <a:rPr lang="en-US" sz="1200" dirty="0" smtClean="0"/>
              <a:t> 2015 </a:t>
            </a:r>
            <a:endParaRPr lang="cs-CZ" sz="1200" dirty="0" smtClean="0"/>
          </a:p>
          <a:p>
            <a:r>
              <a:rPr lang="en-US" sz="1200" dirty="0" smtClean="0"/>
              <a:t>300   	</a:t>
            </a:r>
            <a:r>
              <a:rPr lang="en-US" sz="1200" b="1" dirty="0" smtClean="0"/>
              <a:t>$a</a:t>
            </a:r>
            <a:r>
              <a:rPr lang="en-US" sz="1200" dirty="0" smtClean="0"/>
              <a:t> 626 </a:t>
            </a:r>
            <a:r>
              <a:rPr lang="en-US" sz="1200" dirty="0" err="1" smtClean="0"/>
              <a:t>stran</a:t>
            </a:r>
            <a:r>
              <a:rPr lang="en-US" sz="1200" dirty="0" smtClean="0"/>
              <a:t> : </a:t>
            </a:r>
            <a:r>
              <a:rPr lang="en-US" sz="1200" b="1" dirty="0" smtClean="0"/>
              <a:t>$b</a:t>
            </a:r>
            <a:r>
              <a:rPr lang="en-US" sz="1200" dirty="0" smtClean="0"/>
              <a:t> </a:t>
            </a:r>
            <a:r>
              <a:rPr lang="en-US" sz="1200" dirty="0" err="1" smtClean="0"/>
              <a:t>ilustrace</a:t>
            </a:r>
            <a:r>
              <a:rPr lang="en-US" sz="1200" dirty="0" smtClean="0"/>
              <a:t> (</a:t>
            </a:r>
            <a:r>
              <a:rPr lang="en-US" sz="1200" dirty="0" err="1" smtClean="0"/>
              <a:t>některé</a:t>
            </a:r>
            <a:r>
              <a:rPr lang="en-US" sz="1200" dirty="0" smtClean="0"/>
              <a:t> </a:t>
            </a:r>
            <a:r>
              <a:rPr lang="en-US" sz="1200" dirty="0" err="1" smtClean="0"/>
              <a:t>barevné</a:t>
            </a:r>
            <a:r>
              <a:rPr lang="en-US" sz="1200" dirty="0" smtClean="0"/>
              <a:t>), </a:t>
            </a:r>
            <a:r>
              <a:rPr lang="en-US" sz="1200" dirty="0" err="1" smtClean="0"/>
              <a:t>mapy</a:t>
            </a:r>
            <a:r>
              <a:rPr lang="en-US" sz="1200" dirty="0" smtClean="0"/>
              <a:t> ; </a:t>
            </a:r>
            <a:r>
              <a:rPr lang="en-US" sz="1200" b="1" dirty="0" smtClean="0"/>
              <a:t>$c</a:t>
            </a:r>
            <a:r>
              <a:rPr lang="en-US" sz="1200" dirty="0" smtClean="0"/>
              <a:t> 25 cm</a:t>
            </a:r>
            <a:endParaRPr lang="cs-CZ" sz="1200" dirty="0" smtClean="0"/>
          </a:p>
          <a:p>
            <a:r>
              <a:rPr lang="en-US" sz="1200" dirty="0" smtClean="0"/>
              <a:t>336  </a:t>
            </a:r>
            <a:r>
              <a:rPr lang="cs-CZ" sz="1200" dirty="0" smtClean="0"/>
              <a:t>      </a:t>
            </a:r>
            <a:r>
              <a:rPr lang="en-US" sz="1200" dirty="0" smtClean="0"/>
              <a:t> </a:t>
            </a:r>
            <a:r>
              <a:rPr lang="en-US" sz="1200" b="1" dirty="0" smtClean="0"/>
              <a:t>$</a:t>
            </a:r>
            <a:r>
              <a:rPr lang="en-US" sz="1200" b="1" dirty="0" err="1" smtClean="0"/>
              <a:t>a</a:t>
            </a:r>
            <a:r>
              <a:rPr lang="en-US" sz="1200" dirty="0" err="1" smtClean="0"/>
              <a:t>text</a:t>
            </a:r>
            <a:r>
              <a:rPr lang="en-US" sz="1200" dirty="0" smtClean="0"/>
              <a:t> $</a:t>
            </a:r>
            <a:r>
              <a:rPr lang="en-US" sz="1200" dirty="0" err="1" smtClean="0"/>
              <a:t>btxt</a:t>
            </a:r>
            <a:r>
              <a:rPr lang="en-US" sz="1200" dirty="0" smtClean="0"/>
              <a:t> $2rdacontent</a:t>
            </a:r>
            <a:r>
              <a:rPr lang="cs-CZ" sz="1200" dirty="0" smtClean="0"/>
              <a:t>   </a:t>
            </a:r>
          </a:p>
          <a:p>
            <a:r>
              <a:rPr lang="cs-CZ" sz="1200" dirty="0" smtClean="0"/>
              <a:t>337         </a:t>
            </a:r>
            <a:r>
              <a:rPr lang="cs-CZ" sz="1200" b="1" dirty="0" smtClean="0"/>
              <a:t>$</a:t>
            </a:r>
            <a:r>
              <a:rPr lang="cs-CZ" sz="1200" b="1" dirty="0" err="1" smtClean="0"/>
              <a:t>a</a:t>
            </a:r>
            <a:r>
              <a:rPr lang="cs-CZ" sz="1200" dirty="0" err="1" smtClean="0"/>
              <a:t>bez</a:t>
            </a:r>
            <a:r>
              <a:rPr lang="cs-CZ" sz="1200" dirty="0" smtClean="0"/>
              <a:t> média </a:t>
            </a:r>
            <a:r>
              <a:rPr lang="cs-CZ" sz="1200" b="1" dirty="0" smtClean="0"/>
              <a:t>$</a:t>
            </a:r>
            <a:r>
              <a:rPr lang="cs-CZ" sz="1200" b="1" dirty="0" err="1" smtClean="0"/>
              <a:t>b</a:t>
            </a:r>
            <a:r>
              <a:rPr lang="cs-CZ" sz="1200" dirty="0" err="1" smtClean="0"/>
              <a:t>n</a:t>
            </a:r>
            <a:r>
              <a:rPr lang="cs-CZ" sz="1200" dirty="0" smtClean="0"/>
              <a:t> </a:t>
            </a:r>
            <a:r>
              <a:rPr lang="cs-CZ" sz="1200" b="1" dirty="0" smtClean="0"/>
              <a:t>$2</a:t>
            </a:r>
            <a:r>
              <a:rPr lang="cs-CZ" sz="1200" dirty="0" smtClean="0"/>
              <a:t>rdamedia</a:t>
            </a:r>
          </a:p>
          <a:p>
            <a:r>
              <a:rPr lang="cs-CZ" sz="1200" dirty="0" smtClean="0"/>
              <a:t>338         </a:t>
            </a:r>
            <a:r>
              <a:rPr lang="cs-CZ" sz="1200" b="1" dirty="0" smtClean="0"/>
              <a:t>$</a:t>
            </a:r>
            <a:r>
              <a:rPr lang="cs-CZ" sz="1200" b="1" dirty="0" err="1" smtClean="0"/>
              <a:t>a</a:t>
            </a:r>
            <a:r>
              <a:rPr lang="cs-CZ" sz="1200" dirty="0" err="1" smtClean="0"/>
              <a:t>svazek</a:t>
            </a:r>
            <a:r>
              <a:rPr lang="cs-CZ" sz="1200" dirty="0" smtClean="0"/>
              <a:t> </a:t>
            </a:r>
            <a:r>
              <a:rPr lang="cs-CZ" sz="1200" b="1" dirty="0" smtClean="0"/>
              <a:t>$</a:t>
            </a:r>
            <a:r>
              <a:rPr lang="cs-CZ" sz="1200" b="1" dirty="0" err="1" smtClean="0"/>
              <a:t>b</a:t>
            </a:r>
            <a:r>
              <a:rPr lang="cs-CZ" sz="1200" dirty="0" err="1" smtClean="0"/>
              <a:t>nc</a:t>
            </a:r>
            <a:r>
              <a:rPr lang="cs-CZ" sz="1200" dirty="0" smtClean="0"/>
              <a:t> </a:t>
            </a:r>
            <a:r>
              <a:rPr lang="cs-CZ" sz="1200" b="1" dirty="0" smtClean="0"/>
              <a:t>$2</a:t>
            </a:r>
            <a:r>
              <a:rPr lang="cs-CZ" sz="1200" dirty="0" smtClean="0"/>
              <a:t>rdacarrier</a:t>
            </a:r>
          </a:p>
          <a:p>
            <a:r>
              <a:rPr lang="en-US" sz="1200" dirty="0" smtClean="0"/>
              <a:t>504   	</a:t>
            </a:r>
            <a:r>
              <a:rPr lang="en-US" sz="1200" b="1" dirty="0" smtClean="0"/>
              <a:t>$a</a:t>
            </a:r>
            <a:r>
              <a:rPr lang="en-US" sz="1200" dirty="0" smtClean="0"/>
              <a:t> </a:t>
            </a:r>
            <a:r>
              <a:rPr lang="en-US" sz="1200" dirty="0" err="1" smtClean="0"/>
              <a:t>Obsahuje</a:t>
            </a:r>
            <a:r>
              <a:rPr lang="en-US" sz="1200" dirty="0" smtClean="0"/>
              <a:t> </a:t>
            </a:r>
            <a:r>
              <a:rPr lang="en-US" sz="1200" dirty="0" err="1" smtClean="0"/>
              <a:t>bibliografie</a:t>
            </a:r>
            <a:r>
              <a:rPr lang="en-US" sz="1200" dirty="0" smtClean="0"/>
              <a:t> a </a:t>
            </a:r>
            <a:r>
              <a:rPr lang="en-US" sz="1200" dirty="0" err="1" smtClean="0"/>
              <a:t>rejstříky</a:t>
            </a:r>
            <a:r>
              <a:rPr lang="en-US" sz="1200" dirty="0" smtClean="0"/>
              <a:t> </a:t>
            </a:r>
            <a:endParaRPr lang="cs-CZ" sz="1200" dirty="0" smtClean="0"/>
          </a:p>
          <a:p>
            <a:r>
              <a:rPr lang="en-US" sz="1200" dirty="0" smtClean="0"/>
              <a:t>650 07	</a:t>
            </a:r>
            <a:r>
              <a:rPr lang="en-US" sz="1200" b="1" dirty="0" smtClean="0"/>
              <a:t>$a</a:t>
            </a:r>
            <a:r>
              <a:rPr lang="en-US" sz="1200" dirty="0" smtClean="0"/>
              <a:t> </a:t>
            </a:r>
            <a:r>
              <a:rPr lang="en-US" sz="1200" dirty="0" err="1" smtClean="0"/>
              <a:t>sladovnictví</a:t>
            </a:r>
            <a:r>
              <a:rPr lang="en-US" sz="1200" dirty="0" smtClean="0"/>
              <a:t> </a:t>
            </a:r>
            <a:r>
              <a:rPr lang="en-US" sz="1200" b="1" dirty="0" smtClean="0"/>
              <a:t>$7</a:t>
            </a:r>
            <a:r>
              <a:rPr lang="en-US" sz="1200" dirty="0" smtClean="0"/>
              <a:t> </a:t>
            </a:r>
            <a:r>
              <a:rPr lang="en-US" sz="1200" dirty="0" err="1" smtClean="0"/>
              <a:t>kl_us_auth</a:t>
            </a:r>
            <a:r>
              <a:rPr lang="en-US" sz="1200" dirty="0" smtClean="0"/>
              <a:t>*h0009674 </a:t>
            </a:r>
            <a:r>
              <a:rPr lang="en-US" sz="1200" b="1" dirty="0" smtClean="0"/>
              <a:t>$2</a:t>
            </a:r>
            <a:r>
              <a:rPr lang="en-US" sz="1200" dirty="0" smtClean="0"/>
              <a:t> </a:t>
            </a:r>
            <a:r>
              <a:rPr lang="en-US" sz="1200" dirty="0" err="1" smtClean="0"/>
              <a:t>czenas</a:t>
            </a:r>
            <a:r>
              <a:rPr lang="en-US" sz="1200" dirty="0" smtClean="0"/>
              <a:t> </a:t>
            </a:r>
            <a:endParaRPr lang="cs-CZ" sz="1200" dirty="0" smtClean="0"/>
          </a:p>
          <a:p>
            <a:r>
              <a:rPr lang="en-US" sz="1200" dirty="0" smtClean="0"/>
              <a:t>655  7	</a:t>
            </a:r>
            <a:r>
              <a:rPr lang="en-US" sz="1200" b="1" dirty="0" smtClean="0"/>
              <a:t>$a</a:t>
            </a:r>
            <a:r>
              <a:rPr lang="en-US" sz="1200" dirty="0" smtClean="0"/>
              <a:t> </a:t>
            </a:r>
            <a:r>
              <a:rPr lang="en-US" sz="1200" dirty="0" err="1" smtClean="0"/>
              <a:t>kolektivní</a:t>
            </a:r>
            <a:r>
              <a:rPr lang="en-US" sz="1200" dirty="0" smtClean="0"/>
              <a:t> </a:t>
            </a:r>
            <a:r>
              <a:rPr lang="en-US" sz="1200" dirty="0" err="1" smtClean="0"/>
              <a:t>monografie</a:t>
            </a:r>
            <a:r>
              <a:rPr lang="en-US" sz="1200" dirty="0" smtClean="0"/>
              <a:t> </a:t>
            </a:r>
            <a:r>
              <a:rPr lang="en-US" sz="1200" b="1" dirty="0" smtClean="0"/>
              <a:t>$7</a:t>
            </a:r>
            <a:r>
              <a:rPr lang="en-US" sz="1200" dirty="0" smtClean="0"/>
              <a:t> </a:t>
            </a:r>
            <a:r>
              <a:rPr lang="en-US" sz="1200" dirty="0" err="1" smtClean="0"/>
              <a:t>kl_us_auth</a:t>
            </a:r>
            <a:r>
              <a:rPr lang="en-US" sz="1200" dirty="0" smtClean="0"/>
              <a:t>*0271985 </a:t>
            </a:r>
            <a:r>
              <a:rPr lang="en-US" sz="1200" b="1" dirty="0" smtClean="0"/>
              <a:t>$2</a:t>
            </a:r>
            <a:r>
              <a:rPr lang="en-US" sz="1200" dirty="0" smtClean="0"/>
              <a:t> </a:t>
            </a:r>
            <a:r>
              <a:rPr lang="en-US" sz="1200" dirty="0" err="1" smtClean="0"/>
              <a:t>czenas</a:t>
            </a:r>
            <a:r>
              <a:rPr lang="en-US" sz="1200" dirty="0" smtClean="0"/>
              <a:t> </a:t>
            </a:r>
            <a:endParaRPr lang="cs-CZ" sz="1200" dirty="0" smtClean="0"/>
          </a:p>
          <a:p>
            <a:r>
              <a:rPr lang="en-US" sz="1200" dirty="0" smtClean="0"/>
              <a:t>910 2 	</a:t>
            </a:r>
            <a:r>
              <a:rPr lang="en-US" sz="1200" b="1" dirty="0" smtClean="0"/>
              <a:t>$a</a:t>
            </a:r>
            <a:r>
              <a:rPr lang="en-US" sz="1200" dirty="0" smtClean="0"/>
              <a:t> KLG001 </a:t>
            </a:r>
            <a:endParaRPr lang="cs-CZ" sz="1200" dirty="0" smtClean="0"/>
          </a:p>
          <a:p>
            <a:pPr>
              <a:buNone/>
            </a:pPr>
            <a:r>
              <a:rPr lang="en-US" sz="1200" dirty="0" smtClean="0"/>
              <a:t> </a:t>
            </a:r>
            <a:endParaRPr lang="cs-CZ" sz="1200" dirty="0" smtClean="0"/>
          </a:p>
          <a:p>
            <a:pPr>
              <a:buNone/>
            </a:pPr>
            <a:r>
              <a:rPr lang="cs-CZ" sz="1200" dirty="0" smtClean="0"/>
              <a:t> </a:t>
            </a:r>
          </a:p>
          <a:p>
            <a:pPr>
              <a:buNone/>
            </a:pP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020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020   	</a:t>
            </a:r>
            <a:r>
              <a:rPr lang="en-US" b="1" dirty="0" smtClean="0"/>
              <a:t>$a</a:t>
            </a:r>
            <a:r>
              <a:rPr lang="en-US" dirty="0" smtClean="0"/>
              <a:t> 978-80-7363-608-1 </a:t>
            </a:r>
            <a:r>
              <a:rPr lang="en-US" b="1" dirty="0" smtClean="0">
                <a:solidFill>
                  <a:srgbClr val="FF0000"/>
                </a:solidFill>
              </a:rPr>
              <a:t>$q</a:t>
            </a:r>
            <a:r>
              <a:rPr lang="en-US" dirty="0" smtClean="0">
                <a:solidFill>
                  <a:srgbClr val="FF0000"/>
                </a:solidFill>
              </a:rPr>
              <a:t> (</a:t>
            </a:r>
            <a:r>
              <a:rPr lang="en-US" dirty="0" err="1" smtClean="0">
                <a:solidFill>
                  <a:srgbClr val="FF0000"/>
                </a:solidFill>
              </a:rPr>
              <a:t>Dokořán</a:t>
            </a:r>
            <a:r>
              <a:rPr lang="en-US" dirty="0" smtClean="0">
                <a:solidFill>
                  <a:srgbClr val="FF0000"/>
                </a:solidFill>
              </a:rPr>
              <a:t> : </a:t>
            </a:r>
            <a:r>
              <a:rPr lang="en-US" b="1" dirty="0" smtClean="0">
                <a:solidFill>
                  <a:srgbClr val="FF0000"/>
                </a:solidFill>
              </a:rPr>
              <a:t>$q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vázáno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/>
              <a:t>020   	</a:t>
            </a:r>
            <a:r>
              <a:rPr lang="en-US" b="1" dirty="0" smtClean="0"/>
              <a:t>$a</a:t>
            </a:r>
            <a:r>
              <a:rPr lang="en-US" dirty="0" smtClean="0"/>
              <a:t> 978-80-257-1337-2 </a:t>
            </a:r>
            <a:r>
              <a:rPr lang="en-US" b="1" dirty="0" smtClean="0">
                <a:solidFill>
                  <a:srgbClr val="FF0000"/>
                </a:solidFill>
              </a:rPr>
              <a:t>$q</a:t>
            </a:r>
            <a:r>
              <a:rPr lang="en-US" dirty="0" smtClean="0">
                <a:solidFill>
                  <a:srgbClr val="FF0000"/>
                </a:solidFill>
              </a:rPr>
              <a:t> (Argo : </a:t>
            </a:r>
            <a:r>
              <a:rPr lang="en-US" b="1" dirty="0" smtClean="0">
                <a:solidFill>
                  <a:srgbClr val="FF0000"/>
                </a:solidFill>
              </a:rPr>
              <a:t>$q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vázáno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smtClean="0"/>
              <a:t>: </a:t>
            </a:r>
            <a:r>
              <a:rPr lang="en-US" b="1" dirty="0" smtClean="0"/>
              <a:t>$c</a:t>
            </a:r>
            <a:r>
              <a:rPr lang="en-US" dirty="0" smtClean="0"/>
              <a:t> </a:t>
            </a:r>
            <a:r>
              <a:rPr lang="en-US" dirty="0" err="1" smtClean="0"/>
              <a:t>Kč</a:t>
            </a:r>
            <a:r>
              <a:rPr lang="en-US" dirty="0" smtClean="0"/>
              <a:t> 449.00 </a:t>
            </a:r>
            <a:endParaRPr lang="cs-CZ" dirty="0" smtClean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020 ## $a</a:t>
            </a:r>
            <a:r>
              <a:rPr lang="cs-CZ" dirty="0" smtClean="0"/>
              <a:t>978-80-6195-042-8 </a:t>
            </a:r>
            <a:r>
              <a:rPr lang="cs-CZ" dirty="0" smtClean="0">
                <a:solidFill>
                  <a:srgbClr val="FF0000"/>
                </a:solidFill>
              </a:rPr>
              <a:t>$q(svazek 1 :$</a:t>
            </a:r>
            <a:r>
              <a:rPr lang="cs-CZ" dirty="0" err="1" smtClean="0">
                <a:solidFill>
                  <a:srgbClr val="FF0000"/>
                </a:solidFill>
              </a:rPr>
              <a:t>qpdf</a:t>
            </a:r>
            <a:r>
              <a:rPr lang="cs-CZ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en-US" dirty="0" smtClean="0"/>
              <a:t>020   	</a:t>
            </a:r>
            <a:r>
              <a:rPr lang="en-US" b="1" dirty="0" smtClean="0"/>
              <a:t>$a</a:t>
            </a:r>
            <a:r>
              <a:rPr lang="en-US" dirty="0" smtClean="0"/>
              <a:t> 978-80-87222-34-8 </a:t>
            </a:r>
            <a:r>
              <a:rPr lang="en-US" b="1" dirty="0" smtClean="0">
                <a:solidFill>
                  <a:srgbClr val="FF0000"/>
                </a:solidFill>
              </a:rPr>
              <a:t>$q</a:t>
            </a:r>
            <a:r>
              <a:rPr lang="en-US" dirty="0" smtClean="0">
                <a:solidFill>
                  <a:srgbClr val="FF0000"/>
                </a:solidFill>
              </a:rPr>
              <a:t> (</a:t>
            </a:r>
            <a:r>
              <a:rPr lang="en-US" dirty="0" err="1" smtClean="0">
                <a:solidFill>
                  <a:srgbClr val="FF0000"/>
                </a:solidFill>
              </a:rPr>
              <a:t>brožováno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smtClean="0"/>
              <a:t>: </a:t>
            </a:r>
            <a:r>
              <a:rPr lang="en-US" b="1" dirty="0" smtClean="0"/>
              <a:t>$c</a:t>
            </a:r>
            <a:r>
              <a:rPr lang="en-US" dirty="0" smtClean="0"/>
              <a:t> </a:t>
            </a:r>
            <a:r>
              <a:rPr lang="en-US" dirty="0" err="1" smtClean="0"/>
              <a:t>Kč</a:t>
            </a:r>
            <a:r>
              <a:rPr lang="en-US" dirty="0" smtClean="0"/>
              <a:t> 249.00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020 ## </a:t>
            </a:r>
            <a:r>
              <a:rPr lang="cs-CZ" b="1" dirty="0" smtClean="0">
                <a:solidFill>
                  <a:srgbClr val="FF0000"/>
                </a:solidFill>
              </a:rPr>
              <a:t>$q</a:t>
            </a:r>
            <a:r>
              <a:rPr lang="cs-CZ" dirty="0" smtClean="0">
                <a:solidFill>
                  <a:srgbClr val="FF0000"/>
                </a:solidFill>
              </a:rPr>
              <a:t>(svazek 4 :</a:t>
            </a:r>
            <a:r>
              <a:rPr lang="cs-CZ" b="1" dirty="0" smtClean="0">
                <a:solidFill>
                  <a:srgbClr val="FF0000"/>
                </a:solidFill>
              </a:rPr>
              <a:t>$</a:t>
            </a:r>
            <a:r>
              <a:rPr lang="cs-CZ" b="1" dirty="0" err="1" smtClean="0">
                <a:solidFill>
                  <a:srgbClr val="FF0000"/>
                </a:solidFill>
              </a:rPr>
              <a:t>q</a:t>
            </a:r>
            <a:r>
              <a:rPr lang="cs-CZ" dirty="0" err="1" smtClean="0">
                <a:solidFill>
                  <a:srgbClr val="FF0000"/>
                </a:solidFill>
              </a:rPr>
              <a:t>vázáno</a:t>
            </a:r>
            <a:r>
              <a:rPr lang="cs-CZ" dirty="0" smtClean="0">
                <a:solidFill>
                  <a:srgbClr val="FF0000"/>
                </a:solidFill>
              </a:rPr>
              <a:t>) </a:t>
            </a:r>
            <a:r>
              <a:rPr lang="cs-CZ" dirty="0" smtClean="0"/>
              <a:t>:</a:t>
            </a:r>
            <a:r>
              <a:rPr lang="cs-CZ" b="1" dirty="0" smtClean="0"/>
              <a:t>$</a:t>
            </a:r>
            <a:r>
              <a:rPr lang="cs-CZ" b="1" dirty="0" err="1" smtClean="0"/>
              <a:t>c</a:t>
            </a:r>
            <a:r>
              <a:rPr lang="cs-CZ" dirty="0" err="1" smtClean="0"/>
              <a:t>Kč</a:t>
            </a:r>
            <a:r>
              <a:rPr lang="cs-CZ" dirty="0" smtClean="0"/>
              <a:t> 250,00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Scan0032.jpg"/>
          <p:cNvPicPr>
            <a:picLocks noGrp="1" noChangeAspect="1"/>
          </p:cNvPicPr>
          <p:nvPr>
            <p:ph sz="half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0" y="1600200"/>
            <a:ext cx="3190875" cy="4525963"/>
          </a:xfrm>
        </p:spPr>
      </p:pic>
      <p:pic>
        <p:nvPicPr>
          <p:cNvPr id="7" name="Zástupný symbol pro obsah 6" descr="Scan0033.jpg"/>
          <p:cNvPicPr>
            <a:picLocks noGrp="1" noChangeAspect="1"/>
          </p:cNvPicPr>
          <p:nvPr>
            <p:ph sz="half" idx="4294967295"/>
          </p:nvPr>
        </p:nvPicPr>
        <p:blipFill>
          <a:blip r:embed="rId3" cstate="print"/>
          <a:stretch>
            <a:fillRect/>
          </a:stretch>
        </p:blipFill>
        <p:spPr>
          <a:xfrm>
            <a:off x="5845175" y="1600200"/>
            <a:ext cx="3298825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333375"/>
            <a:ext cx="8229600" cy="5792788"/>
          </a:xfrm>
        </p:spPr>
        <p:txBody>
          <a:bodyPr>
            <a:noAutofit/>
          </a:bodyPr>
          <a:lstStyle/>
          <a:p>
            <a:r>
              <a:rPr lang="cs-CZ" sz="2000" dirty="0" smtClean="0"/>
              <a:t>LDR -----</a:t>
            </a:r>
            <a:r>
              <a:rPr lang="cs-CZ" sz="2000" dirty="0" err="1" smtClean="0"/>
              <a:t>nam</a:t>
            </a:r>
            <a:r>
              <a:rPr lang="cs-CZ" sz="2000" dirty="0" smtClean="0"/>
              <a:t>-a22------i-4500 </a:t>
            </a:r>
          </a:p>
          <a:p>
            <a:r>
              <a:rPr lang="cs-CZ" sz="2000" dirty="0" smtClean="0"/>
              <a:t>001 nkc20132528082 </a:t>
            </a:r>
          </a:p>
          <a:p>
            <a:r>
              <a:rPr lang="cs-CZ" sz="2000" dirty="0" smtClean="0"/>
              <a:t>003 CZ-</a:t>
            </a:r>
            <a:r>
              <a:rPr lang="cs-CZ" sz="2000" dirty="0" err="1" smtClean="0"/>
              <a:t>PrNK</a:t>
            </a:r>
            <a:r>
              <a:rPr lang="cs-CZ" sz="2000" dirty="0" smtClean="0"/>
              <a:t> </a:t>
            </a:r>
          </a:p>
          <a:p>
            <a:r>
              <a:rPr lang="cs-CZ" sz="2000" dirty="0" smtClean="0"/>
              <a:t>005 20150124000000.0 </a:t>
            </a:r>
          </a:p>
          <a:p>
            <a:r>
              <a:rPr lang="cs-CZ" sz="2000" dirty="0" smtClean="0"/>
              <a:t>007 ta </a:t>
            </a:r>
          </a:p>
          <a:p>
            <a:r>
              <a:rPr lang="pt-BR" sz="2000" dirty="0" smtClean="0"/>
              <a:t>008 150117s2013----xr-a---e------000-c-cze-d </a:t>
            </a:r>
          </a:p>
          <a:p>
            <a:r>
              <a:rPr lang="cs-CZ" sz="2000" dirty="0" smtClean="0"/>
              <a:t>015 $acnb002528082 </a:t>
            </a:r>
          </a:p>
          <a:p>
            <a:r>
              <a:rPr lang="cs-CZ" sz="2000" dirty="0" smtClean="0"/>
              <a:t>020 $a978-80-87260-58-6$q(brožováno) </a:t>
            </a:r>
          </a:p>
          <a:p>
            <a:r>
              <a:rPr lang="cs-CZ" sz="2000" dirty="0" smtClean="0"/>
              <a:t>040 $aOSA001$</a:t>
            </a:r>
            <a:r>
              <a:rPr lang="cs-CZ" sz="2000" dirty="0" err="1" smtClean="0"/>
              <a:t>bcze</a:t>
            </a:r>
            <a:r>
              <a:rPr lang="cs-CZ" sz="2000" dirty="0" smtClean="0"/>
              <a:t>$dABA001$dCBA001$</a:t>
            </a:r>
            <a:r>
              <a:rPr lang="cs-CZ" sz="2000" dirty="0" err="1" smtClean="0"/>
              <a:t>erda</a:t>
            </a:r>
            <a:r>
              <a:rPr lang="cs-CZ" sz="2000" dirty="0" smtClean="0"/>
              <a:t> </a:t>
            </a:r>
          </a:p>
          <a:p>
            <a:r>
              <a:rPr lang="cs-CZ" sz="2000" dirty="0" smtClean="0"/>
              <a:t>0411 $</a:t>
            </a:r>
            <a:r>
              <a:rPr lang="cs-CZ" sz="2000" dirty="0" err="1" smtClean="0"/>
              <a:t>acze</a:t>
            </a:r>
            <a:r>
              <a:rPr lang="cs-CZ" sz="2000" dirty="0" smtClean="0"/>
              <a:t>$</a:t>
            </a:r>
            <a:r>
              <a:rPr lang="cs-CZ" sz="2000" dirty="0" err="1" smtClean="0"/>
              <a:t>heng</a:t>
            </a:r>
            <a:r>
              <a:rPr lang="cs-CZ" sz="2000" dirty="0" smtClean="0"/>
              <a:t>$</a:t>
            </a:r>
            <a:r>
              <a:rPr lang="cs-CZ" sz="2000" dirty="0" err="1" smtClean="0"/>
              <a:t>hger</a:t>
            </a:r>
            <a:r>
              <a:rPr lang="cs-CZ" sz="2000" dirty="0" smtClean="0"/>
              <a:t> </a:t>
            </a:r>
          </a:p>
          <a:p>
            <a:r>
              <a:rPr lang="cs-CZ" sz="2000" dirty="0" smtClean="0"/>
              <a:t>072 7 $a821.112.2-3$</a:t>
            </a:r>
            <a:r>
              <a:rPr lang="cs-CZ" sz="2000" dirty="0" err="1" smtClean="0"/>
              <a:t>xNěmecká</a:t>
            </a:r>
            <a:r>
              <a:rPr lang="cs-CZ" sz="2000" dirty="0" smtClean="0"/>
              <a:t> próza, německy psaná$2Konspekt </a:t>
            </a:r>
          </a:p>
          <a:p>
            <a:r>
              <a:rPr lang="cs-CZ" sz="2000" dirty="0" smtClean="0"/>
              <a:t>080 $a821.112.2-31$2MRF </a:t>
            </a:r>
          </a:p>
          <a:p>
            <a:r>
              <a:rPr lang="cs-CZ" sz="2000" dirty="0" smtClean="0"/>
              <a:t>080 $a(0.046.6)$2MRF </a:t>
            </a:r>
          </a:p>
          <a:p>
            <a:r>
              <a:rPr lang="cs-CZ" sz="2000" dirty="0" smtClean="0"/>
              <a:t>080 $a(084.1)$2MRF </a:t>
            </a:r>
          </a:p>
          <a:p>
            <a:r>
              <a:rPr lang="cs-CZ" sz="2000" dirty="0" smtClean="0"/>
              <a:t>1001 $</a:t>
            </a:r>
            <a:r>
              <a:rPr lang="cs-CZ" sz="2000" dirty="0" err="1" smtClean="0"/>
              <a:t>aMairowitz</a:t>
            </a:r>
            <a:r>
              <a:rPr lang="cs-CZ" sz="2000" dirty="0" smtClean="0"/>
              <a:t>, David </a:t>
            </a:r>
            <a:r>
              <a:rPr lang="cs-CZ" sz="2000" dirty="0" err="1" smtClean="0"/>
              <a:t>Zane</a:t>
            </a:r>
            <a:r>
              <a:rPr lang="cs-CZ" sz="2000" dirty="0" smtClean="0"/>
              <a:t>,$d1943-$7jn19981001804$4adp$4aut </a:t>
            </a:r>
          </a:p>
          <a:p>
            <a:r>
              <a:rPr lang="cs-CZ" sz="2000" dirty="0" smtClean="0"/>
              <a:t>24510 $</a:t>
            </a:r>
            <a:r>
              <a:rPr lang="cs-CZ" sz="2000" dirty="0" err="1" smtClean="0"/>
              <a:t>aZámek</a:t>
            </a:r>
            <a:r>
              <a:rPr lang="cs-CZ" sz="2000" dirty="0" smtClean="0"/>
              <a:t> /$</a:t>
            </a:r>
            <a:r>
              <a:rPr lang="cs-CZ" sz="2000" dirty="0" err="1" smtClean="0"/>
              <a:t>cpodle</a:t>
            </a:r>
            <a:r>
              <a:rPr lang="cs-CZ" sz="2000" dirty="0" smtClean="0"/>
              <a:t> stejnojmenného románu </a:t>
            </a:r>
            <a:r>
              <a:rPr lang="cs-CZ" sz="2000" dirty="0" err="1" smtClean="0"/>
              <a:t>Franze</a:t>
            </a:r>
            <a:r>
              <a:rPr lang="cs-CZ" sz="2000" dirty="0" smtClean="0"/>
              <a:t> Kafky adaptoval David </a:t>
            </a:r>
            <a:r>
              <a:rPr lang="cs-CZ" sz="2000" dirty="0" err="1" smtClean="0"/>
              <a:t>Zane</a:t>
            </a:r>
            <a:r>
              <a:rPr lang="cs-CZ" sz="2000" dirty="0" smtClean="0"/>
              <a:t> </a:t>
            </a:r>
            <a:r>
              <a:rPr lang="cs-CZ" sz="2000" dirty="0" err="1" smtClean="0"/>
              <a:t>Mairowitz</a:t>
            </a:r>
            <a:r>
              <a:rPr lang="cs-CZ" sz="2000" dirty="0" smtClean="0"/>
              <a:t> ; nakreslil Jaromír 99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333375"/>
            <a:ext cx="8229600" cy="5792788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250 $a1. vydání </a:t>
            </a:r>
          </a:p>
          <a:p>
            <a:r>
              <a:rPr lang="cs-CZ" dirty="0" smtClean="0"/>
              <a:t>264 1 $</a:t>
            </a:r>
            <a:r>
              <a:rPr lang="cs-CZ" dirty="0" err="1" smtClean="0"/>
              <a:t>aV</a:t>
            </a:r>
            <a:r>
              <a:rPr lang="cs-CZ" dirty="0" smtClean="0"/>
              <a:t> Praze :$</a:t>
            </a:r>
            <a:r>
              <a:rPr lang="cs-CZ" dirty="0" err="1" smtClean="0"/>
              <a:t>bČesky</a:t>
            </a:r>
            <a:r>
              <a:rPr lang="cs-CZ" dirty="0" smtClean="0"/>
              <a:t> vydal Labyrint,$c2013 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300 $a144 nečíslovaných stran :$bilustrace ;$c25 cm </a:t>
            </a:r>
          </a:p>
          <a:p>
            <a:r>
              <a:rPr lang="cs-CZ" dirty="0" smtClean="0"/>
              <a:t>336 $</a:t>
            </a:r>
            <a:r>
              <a:rPr lang="cs-CZ" dirty="0" err="1" smtClean="0"/>
              <a:t>atext</a:t>
            </a:r>
            <a:r>
              <a:rPr lang="cs-CZ" dirty="0" smtClean="0"/>
              <a:t>$</a:t>
            </a:r>
            <a:r>
              <a:rPr lang="cs-CZ" dirty="0" err="1" smtClean="0"/>
              <a:t>btxt</a:t>
            </a:r>
            <a:r>
              <a:rPr lang="cs-CZ" dirty="0" smtClean="0"/>
              <a:t>$2rdacontent </a:t>
            </a:r>
          </a:p>
          <a:p>
            <a:r>
              <a:rPr lang="cs-CZ" dirty="0" smtClean="0"/>
              <a:t>336 $astatický obraz$</a:t>
            </a:r>
            <a:r>
              <a:rPr lang="cs-CZ" dirty="0" err="1" smtClean="0"/>
              <a:t>bsti</a:t>
            </a:r>
            <a:r>
              <a:rPr lang="cs-CZ" dirty="0" smtClean="0"/>
              <a:t>$2rdacontent </a:t>
            </a:r>
          </a:p>
          <a:p>
            <a:r>
              <a:rPr lang="cs-CZ" dirty="0" smtClean="0"/>
              <a:t>337 $</a:t>
            </a:r>
            <a:r>
              <a:rPr lang="cs-CZ" dirty="0" err="1" smtClean="0"/>
              <a:t>abez</a:t>
            </a:r>
            <a:r>
              <a:rPr lang="cs-CZ" dirty="0" smtClean="0"/>
              <a:t> média$</a:t>
            </a:r>
            <a:r>
              <a:rPr lang="cs-CZ" dirty="0" err="1" smtClean="0"/>
              <a:t>bn</a:t>
            </a:r>
            <a:r>
              <a:rPr lang="cs-CZ" dirty="0" smtClean="0"/>
              <a:t>$2rdamedia </a:t>
            </a:r>
          </a:p>
          <a:p>
            <a:r>
              <a:rPr lang="cs-CZ" dirty="0" smtClean="0"/>
              <a:t>338 $</a:t>
            </a:r>
            <a:r>
              <a:rPr lang="cs-CZ" dirty="0" err="1" smtClean="0"/>
              <a:t>asvazek</a:t>
            </a:r>
            <a:r>
              <a:rPr lang="cs-CZ" dirty="0" smtClean="0"/>
              <a:t>$</a:t>
            </a:r>
            <a:r>
              <a:rPr lang="cs-CZ" dirty="0" err="1" smtClean="0"/>
              <a:t>bnc</a:t>
            </a:r>
            <a:r>
              <a:rPr lang="cs-CZ" dirty="0" smtClean="0"/>
              <a:t>$2rdacarrier </a:t>
            </a:r>
          </a:p>
          <a:p>
            <a:r>
              <a:rPr lang="cs-CZ" dirty="0" smtClean="0"/>
              <a:t>500 $</a:t>
            </a:r>
            <a:r>
              <a:rPr lang="cs-CZ" dirty="0" err="1" smtClean="0"/>
              <a:t>aPodle</a:t>
            </a:r>
            <a:r>
              <a:rPr lang="cs-CZ" dirty="0" smtClean="0"/>
              <a:t> anglického vydání s použitím překladu Vladimíra Kafky připravil Ondřej Kavalír </a:t>
            </a:r>
          </a:p>
          <a:p>
            <a:r>
              <a:rPr lang="cs-CZ" dirty="0" smtClean="0"/>
              <a:t>655 7 $</a:t>
            </a:r>
            <a:r>
              <a:rPr lang="cs-CZ" dirty="0" err="1" smtClean="0"/>
              <a:t>aněmecky</a:t>
            </a:r>
            <a:r>
              <a:rPr lang="cs-CZ" dirty="0" smtClean="0"/>
              <a:t> psané romány$7fd132937$2czenas </a:t>
            </a:r>
          </a:p>
          <a:p>
            <a:r>
              <a:rPr lang="cs-CZ" dirty="0" smtClean="0"/>
              <a:t>655 7 $</a:t>
            </a:r>
            <a:r>
              <a:rPr lang="cs-CZ" dirty="0" err="1" smtClean="0"/>
              <a:t>aliterární</a:t>
            </a:r>
            <a:r>
              <a:rPr lang="cs-CZ" dirty="0" smtClean="0"/>
              <a:t> adaptace$7fd119387$2czenas </a:t>
            </a:r>
          </a:p>
          <a:p>
            <a:r>
              <a:rPr lang="cs-CZ" dirty="0" smtClean="0"/>
              <a:t>655 7 $</a:t>
            </a:r>
            <a:r>
              <a:rPr lang="cs-CZ" dirty="0" err="1" smtClean="0"/>
              <a:t>akomiksy</a:t>
            </a:r>
            <a:r>
              <a:rPr lang="cs-CZ" dirty="0" smtClean="0"/>
              <a:t>$7fd131978$2czenas </a:t>
            </a:r>
          </a:p>
          <a:p>
            <a:r>
              <a:rPr lang="es-ES" dirty="0" smtClean="0"/>
              <a:t>7000 $aJaromír 99,$d1963-$7xx0013171$4ill </a:t>
            </a:r>
          </a:p>
          <a:p>
            <a:r>
              <a:rPr lang="cs-CZ" dirty="0" smtClean="0"/>
              <a:t>70012 $</a:t>
            </a:r>
            <a:r>
              <a:rPr lang="cs-CZ" dirty="0" err="1" smtClean="0"/>
              <a:t>aKafka</a:t>
            </a:r>
            <a:r>
              <a:rPr lang="cs-CZ" dirty="0" smtClean="0"/>
              <a:t>, </a:t>
            </a:r>
            <a:r>
              <a:rPr lang="cs-CZ" dirty="0" err="1" smtClean="0"/>
              <a:t>Franz</a:t>
            </a:r>
            <a:r>
              <a:rPr lang="cs-CZ" dirty="0" smtClean="0"/>
              <a:t>,$d1883-1924.$</a:t>
            </a:r>
            <a:r>
              <a:rPr lang="cs-CZ" dirty="0" err="1" smtClean="0"/>
              <a:t>tSchloss</a:t>
            </a:r>
            <a:r>
              <a:rPr lang="cs-CZ" dirty="0" smtClean="0"/>
              <a:t>.$</a:t>
            </a:r>
            <a:r>
              <a:rPr lang="cs-CZ" dirty="0" err="1" smtClean="0"/>
              <a:t>lČesky</a:t>
            </a:r>
            <a:r>
              <a:rPr lang="cs-CZ" dirty="0" smtClean="0"/>
              <a:t>$7aun2007417654 </a:t>
            </a:r>
          </a:p>
          <a:p>
            <a:r>
              <a:rPr lang="nl-NL" dirty="0" smtClean="0"/>
              <a:t>7001 $aKavalír, Ondřej,$d1980-$7xx0085764$4edt </a:t>
            </a:r>
          </a:p>
          <a:p>
            <a:r>
              <a:rPr lang="cs-CZ" dirty="0" smtClean="0"/>
              <a:t>7001 $</a:t>
            </a:r>
            <a:r>
              <a:rPr lang="cs-CZ" dirty="0" err="1" smtClean="0"/>
              <a:t>aKafka</a:t>
            </a:r>
            <a:r>
              <a:rPr lang="cs-CZ" dirty="0" smtClean="0"/>
              <a:t>, Vladimír,$d1937-1970$7jk01052518$4trl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88913"/>
            <a:ext cx="8229600" cy="6192837"/>
          </a:xfrm>
        </p:spPr>
        <p:txBody>
          <a:bodyPr>
            <a:noAutofit/>
          </a:bodyPr>
          <a:lstStyle/>
          <a:p>
            <a:r>
              <a:rPr lang="en-US" sz="1800" dirty="0" smtClean="0"/>
              <a:t>000   	00000nam-a22     -i-4500 </a:t>
            </a:r>
            <a:endParaRPr lang="cs-CZ" sz="1800" dirty="0" smtClean="0"/>
          </a:p>
          <a:p>
            <a:r>
              <a:rPr lang="en-US" sz="1800" dirty="0" smtClean="0"/>
              <a:t>001   	1004939 </a:t>
            </a:r>
            <a:endParaRPr lang="cs-CZ" sz="1800" dirty="0" smtClean="0"/>
          </a:p>
          <a:p>
            <a:r>
              <a:rPr lang="en-US" sz="1800" dirty="0" smtClean="0"/>
              <a:t>003   	CZ-</a:t>
            </a:r>
            <a:r>
              <a:rPr lang="en-US" sz="1800" dirty="0" err="1" smtClean="0"/>
              <a:t>KlSVK</a:t>
            </a:r>
            <a:r>
              <a:rPr lang="en-US" sz="1800" dirty="0" smtClean="0"/>
              <a:t> </a:t>
            </a:r>
            <a:endParaRPr lang="cs-CZ" sz="1800" dirty="0" smtClean="0"/>
          </a:p>
          <a:p>
            <a:r>
              <a:rPr lang="en-US" sz="1800" dirty="0" smtClean="0"/>
              <a:t>005   	20150209111141.7 </a:t>
            </a:r>
            <a:endParaRPr lang="cs-CZ" sz="1800" dirty="0" smtClean="0"/>
          </a:p>
          <a:p>
            <a:r>
              <a:rPr lang="en-US" sz="1800" dirty="0" smtClean="0"/>
              <a:t>007   	</a:t>
            </a:r>
            <a:r>
              <a:rPr lang="en-US" sz="1800" dirty="0" err="1" smtClean="0"/>
              <a:t>ta</a:t>
            </a:r>
            <a:r>
              <a:rPr lang="en-US" sz="1800" dirty="0" smtClean="0"/>
              <a:t> </a:t>
            </a:r>
            <a:endParaRPr lang="cs-CZ" sz="1800" dirty="0" smtClean="0"/>
          </a:p>
          <a:p>
            <a:r>
              <a:rPr lang="en-US" sz="1800" dirty="0" smtClean="0"/>
              <a:t>008   	150206s2015----</a:t>
            </a:r>
            <a:r>
              <a:rPr lang="en-US" sz="1800" dirty="0" err="1" smtClean="0"/>
              <a:t>xr</a:t>
            </a:r>
            <a:r>
              <a:rPr lang="en-US" sz="1800" dirty="0" smtClean="0"/>
              <a:t>-a---e------000-f-cze-d </a:t>
            </a:r>
            <a:endParaRPr lang="cs-CZ" sz="1800" dirty="0" smtClean="0"/>
          </a:p>
          <a:p>
            <a:r>
              <a:rPr lang="en-US" sz="1800" dirty="0" smtClean="0"/>
              <a:t>020   	</a:t>
            </a:r>
            <a:r>
              <a:rPr lang="en-US" sz="1800" b="1" dirty="0" smtClean="0"/>
              <a:t>$a</a:t>
            </a:r>
            <a:r>
              <a:rPr lang="en-US" sz="1800" dirty="0" smtClean="0"/>
              <a:t> 978-80-87222-34-8 </a:t>
            </a:r>
            <a:r>
              <a:rPr lang="en-US" sz="1800" b="1" dirty="0" smtClean="0"/>
              <a:t>$q</a:t>
            </a:r>
            <a:r>
              <a:rPr lang="en-US" sz="1800" dirty="0" smtClean="0"/>
              <a:t> (</a:t>
            </a:r>
            <a:r>
              <a:rPr lang="en-US" sz="1800" dirty="0" err="1" smtClean="0"/>
              <a:t>brožováno</a:t>
            </a:r>
            <a:r>
              <a:rPr lang="en-US" sz="1800" dirty="0" smtClean="0"/>
              <a:t>) : </a:t>
            </a:r>
            <a:r>
              <a:rPr lang="en-US" sz="1800" b="1" dirty="0" smtClean="0"/>
              <a:t>$c</a:t>
            </a:r>
            <a:r>
              <a:rPr lang="en-US" sz="1800" dirty="0" smtClean="0"/>
              <a:t> </a:t>
            </a:r>
            <a:r>
              <a:rPr lang="en-US" sz="1800" dirty="0" err="1" smtClean="0"/>
              <a:t>Kč</a:t>
            </a:r>
            <a:r>
              <a:rPr lang="en-US" sz="1800" dirty="0" smtClean="0"/>
              <a:t> 249.00 </a:t>
            </a:r>
            <a:endParaRPr lang="cs-CZ" sz="1800" dirty="0" smtClean="0"/>
          </a:p>
          <a:p>
            <a:r>
              <a:rPr lang="en-US" sz="1800" dirty="0" smtClean="0"/>
              <a:t>040   	</a:t>
            </a:r>
            <a:r>
              <a:rPr lang="en-US" sz="1800" b="1" dirty="0" smtClean="0"/>
              <a:t>$a</a:t>
            </a:r>
            <a:r>
              <a:rPr lang="en-US" sz="1800" dirty="0" smtClean="0"/>
              <a:t> KLG001 </a:t>
            </a:r>
            <a:r>
              <a:rPr lang="en-US" sz="1800" b="1" dirty="0" smtClean="0"/>
              <a:t>$b</a:t>
            </a:r>
            <a:r>
              <a:rPr lang="en-US" sz="1800" dirty="0" smtClean="0"/>
              <a:t> </a:t>
            </a:r>
            <a:r>
              <a:rPr lang="en-US" sz="1800" dirty="0" err="1" smtClean="0"/>
              <a:t>cze</a:t>
            </a:r>
            <a:r>
              <a:rPr lang="en-US" sz="1800" dirty="0" smtClean="0"/>
              <a:t> </a:t>
            </a:r>
            <a:r>
              <a:rPr lang="en-US" sz="1800" b="1" dirty="0" smtClean="0"/>
              <a:t>$e</a:t>
            </a:r>
            <a:r>
              <a:rPr lang="en-US" sz="1800" dirty="0" smtClean="0"/>
              <a:t> </a:t>
            </a:r>
            <a:r>
              <a:rPr lang="en-US" sz="1800" dirty="0" err="1" smtClean="0"/>
              <a:t>rda</a:t>
            </a:r>
            <a:r>
              <a:rPr lang="en-US" sz="1800" dirty="0" smtClean="0"/>
              <a:t> </a:t>
            </a:r>
            <a:endParaRPr lang="cs-CZ" sz="1800" dirty="0" smtClean="0"/>
          </a:p>
          <a:p>
            <a:r>
              <a:rPr lang="en-US" sz="1800" dirty="0" smtClean="0"/>
              <a:t>041 1 	</a:t>
            </a:r>
            <a:r>
              <a:rPr lang="en-US" sz="1800" b="1" dirty="0" smtClean="0"/>
              <a:t>$a</a:t>
            </a:r>
            <a:r>
              <a:rPr lang="en-US" sz="1800" dirty="0" smtClean="0"/>
              <a:t> </a:t>
            </a:r>
            <a:r>
              <a:rPr lang="en-US" sz="1800" dirty="0" err="1" smtClean="0"/>
              <a:t>cze</a:t>
            </a:r>
            <a:r>
              <a:rPr lang="en-US" sz="1800" dirty="0" smtClean="0"/>
              <a:t> </a:t>
            </a:r>
            <a:r>
              <a:rPr lang="en-US" sz="1800" b="1" dirty="0" smtClean="0"/>
              <a:t>$h</a:t>
            </a:r>
            <a:r>
              <a:rPr lang="en-US" sz="1800" dirty="0" smtClean="0"/>
              <a:t> eng </a:t>
            </a:r>
            <a:endParaRPr lang="cs-CZ" sz="1800" dirty="0" smtClean="0"/>
          </a:p>
          <a:p>
            <a:r>
              <a:rPr lang="en-US" sz="1800" dirty="0" smtClean="0"/>
              <a:t>100 1 	</a:t>
            </a:r>
            <a:r>
              <a:rPr lang="en-US" sz="1800" b="1" dirty="0" smtClean="0"/>
              <a:t>$7</a:t>
            </a:r>
            <a:r>
              <a:rPr lang="en-US" sz="1800" dirty="0" smtClean="0"/>
              <a:t> </a:t>
            </a:r>
            <a:r>
              <a:rPr lang="en-US" sz="1800" dirty="0" err="1" smtClean="0"/>
              <a:t>kl_us_auth</a:t>
            </a:r>
            <a:r>
              <a:rPr lang="en-US" sz="1800" dirty="0" smtClean="0"/>
              <a:t>*p0024661 </a:t>
            </a:r>
            <a:r>
              <a:rPr lang="en-US" sz="1800" b="1" dirty="0" smtClean="0"/>
              <a:t>$a</a:t>
            </a:r>
            <a:r>
              <a:rPr lang="en-US" sz="1800" dirty="0" smtClean="0"/>
              <a:t> Stevenson, Robert Louis, </a:t>
            </a:r>
            <a:r>
              <a:rPr lang="en-US" sz="1800" b="1" dirty="0" smtClean="0"/>
              <a:t>$d</a:t>
            </a:r>
            <a:r>
              <a:rPr lang="en-US" sz="1800" dirty="0" smtClean="0"/>
              <a:t> 1850-1894 </a:t>
            </a:r>
            <a:r>
              <a:rPr lang="en-US" sz="1800" b="1" dirty="0" smtClean="0"/>
              <a:t>$4</a:t>
            </a:r>
            <a:r>
              <a:rPr lang="en-US" sz="1800" dirty="0" smtClean="0"/>
              <a:t> </a:t>
            </a:r>
            <a:r>
              <a:rPr lang="en-US" sz="1800" dirty="0" err="1" smtClean="0"/>
              <a:t>aut</a:t>
            </a:r>
            <a:r>
              <a:rPr lang="en-US" sz="1800" dirty="0" smtClean="0"/>
              <a:t> </a:t>
            </a:r>
            <a:endParaRPr lang="cs-CZ" sz="1800" dirty="0" smtClean="0"/>
          </a:p>
          <a:p>
            <a:r>
              <a:rPr lang="en-US" sz="1800" dirty="0" smtClean="0"/>
              <a:t>700 1 	</a:t>
            </a:r>
            <a:r>
              <a:rPr lang="en-US" sz="1800" b="1" dirty="0" smtClean="0"/>
              <a:t>$7</a:t>
            </a:r>
            <a:r>
              <a:rPr lang="en-US" sz="1800" dirty="0" smtClean="0"/>
              <a:t> </a:t>
            </a:r>
            <a:r>
              <a:rPr lang="en-US" sz="1800" dirty="0" err="1" smtClean="0"/>
              <a:t>kl_us_auth</a:t>
            </a:r>
            <a:r>
              <a:rPr lang="en-US" sz="1800" dirty="0" smtClean="0"/>
              <a:t>*0343862 </a:t>
            </a:r>
            <a:r>
              <a:rPr lang="en-US" sz="1800" b="1" dirty="0" smtClean="0"/>
              <a:t>$a</a:t>
            </a:r>
            <a:r>
              <a:rPr lang="en-US" sz="1800" dirty="0" smtClean="0"/>
              <a:t> </a:t>
            </a:r>
            <a:r>
              <a:rPr lang="en-US" sz="1800" dirty="0" err="1" smtClean="0"/>
              <a:t>Cascioli</a:t>
            </a:r>
            <a:r>
              <a:rPr lang="en-US" sz="1800" dirty="0" smtClean="0"/>
              <a:t>, Mauro, </a:t>
            </a:r>
            <a:r>
              <a:rPr lang="en-US" sz="1800" b="1" dirty="0" smtClean="0"/>
              <a:t>$d</a:t>
            </a:r>
            <a:r>
              <a:rPr lang="en-US" sz="1800" dirty="0" smtClean="0"/>
              <a:t> 1978- </a:t>
            </a:r>
            <a:r>
              <a:rPr lang="en-US" sz="1800" b="1" dirty="0" smtClean="0"/>
              <a:t>$4</a:t>
            </a:r>
            <a:r>
              <a:rPr lang="en-US" sz="1800" dirty="0" smtClean="0"/>
              <a:t> ill </a:t>
            </a:r>
            <a:endParaRPr lang="cs-CZ" sz="1800" dirty="0" smtClean="0"/>
          </a:p>
          <a:p>
            <a:r>
              <a:rPr lang="en-US" sz="1800" dirty="0" smtClean="0"/>
              <a:t>700 1 	</a:t>
            </a:r>
            <a:r>
              <a:rPr lang="en-US" sz="1800" b="1" dirty="0" smtClean="0"/>
              <a:t>$7</a:t>
            </a:r>
            <a:r>
              <a:rPr lang="en-US" sz="1800" dirty="0" smtClean="0"/>
              <a:t> </a:t>
            </a:r>
            <a:r>
              <a:rPr lang="en-US" sz="1800" dirty="0" err="1" smtClean="0"/>
              <a:t>kl_us_auth</a:t>
            </a:r>
            <a:r>
              <a:rPr lang="en-US" sz="1800" dirty="0" smtClean="0"/>
              <a:t>*0318606 </a:t>
            </a:r>
            <a:r>
              <a:rPr lang="en-US" sz="1800" b="1" dirty="0" smtClean="0"/>
              <a:t>$a</a:t>
            </a:r>
            <a:r>
              <a:rPr lang="en-US" sz="1800" dirty="0" smtClean="0"/>
              <a:t> </a:t>
            </a:r>
            <a:r>
              <a:rPr lang="en-US" sz="1800" dirty="0" err="1" smtClean="0"/>
              <a:t>Knotková</a:t>
            </a:r>
            <a:r>
              <a:rPr lang="en-US" sz="1800" dirty="0" smtClean="0"/>
              <a:t>, </a:t>
            </a:r>
            <a:r>
              <a:rPr lang="en-US" sz="1800" dirty="0" err="1" smtClean="0"/>
              <a:t>Radka</a:t>
            </a:r>
            <a:r>
              <a:rPr lang="en-US" sz="1800" dirty="0" smtClean="0"/>
              <a:t>, </a:t>
            </a:r>
            <a:r>
              <a:rPr lang="en-US" sz="1800" b="1" dirty="0" smtClean="0"/>
              <a:t>$d</a:t>
            </a:r>
            <a:r>
              <a:rPr lang="en-US" sz="1800" dirty="0" smtClean="0"/>
              <a:t> 1988- </a:t>
            </a:r>
            <a:r>
              <a:rPr lang="en-US" sz="1800" b="1" dirty="0" smtClean="0"/>
              <a:t>$4</a:t>
            </a:r>
            <a:r>
              <a:rPr lang="en-US" sz="1800" dirty="0" smtClean="0"/>
              <a:t> </a:t>
            </a:r>
            <a:r>
              <a:rPr lang="en-US" sz="1800" dirty="0" err="1" smtClean="0"/>
              <a:t>trl</a:t>
            </a:r>
            <a:r>
              <a:rPr lang="en-US" sz="1800" dirty="0" smtClean="0"/>
              <a:t> </a:t>
            </a:r>
            <a:endParaRPr lang="cs-CZ" sz="1800" dirty="0" smtClean="0"/>
          </a:p>
          <a:p>
            <a:r>
              <a:rPr lang="en-US" sz="1800" dirty="0" smtClean="0"/>
              <a:t>240 10</a:t>
            </a:r>
            <a:r>
              <a:rPr lang="en-US" sz="1800" b="1" dirty="0" smtClean="0"/>
              <a:t>$a</a:t>
            </a:r>
            <a:r>
              <a:rPr lang="en-US" sz="1800" dirty="0" smtClean="0"/>
              <a:t> Strange case of Dr. Jekyll and Mr. Hyde. </a:t>
            </a:r>
            <a:r>
              <a:rPr lang="en-US" sz="1800" b="1" dirty="0" smtClean="0"/>
              <a:t>$l</a:t>
            </a:r>
            <a:r>
              <a:rPr lang="en-US" sz="1800" dirty="0" smtClean="0"/>
              <a:t> </a:t>
            </a:r>
            <a:r>
              <a:rPr lang="en-US" sz="1800" dirty="0" err="1" smtClean="0"/>
              <a:t>Česky</a:t>
            </a:r>
            <a:r>
              <a:rPr lang="en-US" sz="1800" dirty="0" smtClean="0"/>
              <a:t> </a:t>
            </a:r>
            <a:endParaRPr lang="cs-CZ" sz="1800" dirty="0" smtClean="0"/>
          </a:p>
          <a:p>
            <a:r>
              <a:rPr lang="en-US" sz="1800" dirty="0" smtClean="0"/>
              <a:t>245 10</a:t>
            </a:r>
            <a:r>
              <a:rPr lang="en-US" sz="1800" b="1" dirty="0" smtClean="0"/>
              <a:t>$a</a:t>
            </a:r>
            <a:r>
              <a:rPr lang="en-US" sz="1800" dirty="0" smtClean="0"/>
              <a:t> </a:t>
            </a:r>
            <a:r>
              <a:rPr lang="en-US" sz="1800" dirty="0" err="1" smtClean="0"/>
              <a:t>Podivný</a:t>
            </a:r>
            <a:r>
              <a:rPr lang="en-US" sz="1800" dirty="0" smtClean="0"/>
              <a:t> </a:t>
            </a:r>
            <a:r>
              <a:rPr lang="en-US" sz="1800" dirty="0" err="1" smtClean="0"/>
              <a:t>případ</a:t>
            </a:r>
            <a:r>
              <a:rPr lang="en-US" sz="1800" dirty="0" smtClean="0"/>
              <a:t> </a:t>
            </a:r>
            <a:r>
              <a:rPr lang="en-US" sz="1800" dirty="0" err="1" smtClean="0"/>
              <a:t>doktora</a:t>
            </a:r>
            <a:r>
              <a:rPr lang="en-US" sz="1800" dirty="0" smtClean="0"/>
              <a:t> </a:t>
            </a:r>
            <a:r>
              <a:rPr lang="en-US" sz="1800" dirty="0" err="1" smtClean="0"/>
              <a:t>Jekylla</a:t>
            </a:r>
            <a:r>
              <a:rPr lang="en-US" sz="1800" dirty="0" smtClean="0"/>
              <a:t> a </a:t>
            </a:r>
            <a:r>
              <a:rPr lang="en-US" sz="1800" dirty="0" err="1" smtClean="0"/>
              <a:t>pana</a:t>
            </a:r>
            <a:r>
              <a:rPr lang="en-US" sz="1800" dirty="0" smtClean="0"/>
              <a:t> </a:t>
            </a:r>
            <a:r>
              <a:rPr lang="en-US" sz="1800" dirty="0" err="1" smtClean="0"/>
              <a:t>Hyda</a:t>
            </a:r>
            <a:r>
              <a:rPr lang="en-US" sz="1800" dirty="0" smtClean="0"/>
              <a:t> / </a:t>
            </a:r>
            <a:r>
              <a:rPr lang="en-US" sz="1800" b="1" dirty="0" smtClean="0"/>
              <a:t>$c</a:t>
            </a:r>
            <a:r>
              <a:rPr lang="en-US" sz="1800" dirty="0" smtClean="0"/>
              <a:t> Robert Louis Stevenson ; </a:t>
            </a:r>
            <a:r>
              <a:rPr lang="en-US" sz="1800" dirty="0" err="1" smtClean="0"/>
              <a:t>ilustrace</a:t>
            </a:r>
            <a:r>
              <a:rPr lang="en-US" sz="1800" dirty="0" smtClean="0"/>
              <a:t> Mauro </a:t>
            </a:r>
            <a:r>
              <a:rPr lang="en-US" sz="1800" dirty="0" err="1" smtClean="0"/>
              <a:t>Cascioli</a:t>
            </a:r>
            <a:r>
              <a:rPr lang="en-US" sz="1800" dirty="0" smtClean="0"/>
              <a:t> ; z </a:t>
            </a:r>
            <a:r>
              <a:rPr lang="en-US" sz="1800" dirty="0" err="1" smtClean="0"/>
              <a:t>anglického</a:t>
            </a:r>
            <a:r>
              <a:rPr lang="en-US" sz="1800" dirty="0" smtClean="0"/>
              <a:t> </a:t>
            </a:r>
            <a:r>
              <a:rPr lang="en-US" sz="1800" dirty="0" err="1" smtClean="0"/>
              <a:t>originálu</a:t>
            </a:r>
            <a:r>
              <a:rPr lang="en-US" sz="1800" dirty="0" smtClean="0"/>
              <a:t> Strange case of Dr. Jekyll and Mr. Hyde </a:t>
            </a:r>
            <a:r>
              <a:rPr lang="en-US" sz="1800" dirty="0" err="1" smtClean="0"/>
              <a:t>přeložila</a:t>
            </a:r>
            <a:r>
              <a:rPr lang="en-US" sz="1800" dirty="0" smtClean="0"/>
              <a:t> </a:t>
            </a:r>
            <a:r>
              <a:rPr lang="en-US" sz="1800" dirty="0" err="1" smtClean="0"/>
              <a:t>Radka</a:t>
            </a:r>
            <a:r>
              <a:rPr lang="en-US" sz="1800" dirty="0" smtClean="0"/>
              <a:t> </a:t>
            </a:r>
            <a:r>
              <a:rPr lang="en-US" sz="1800" dirty="0" err="1" smtClean="0"/>
              <a:t>Knotková</a:t>
            </a:r>
            <a:r>
              <a:rPr lang="en-US" sz="1800" dirty="0" smtClean="0"/>
              <a:t>]</a:t>
            </a:r>
            <a:endParaRPr lang="cs-CZ" sz="1800" dirty="0" smtClean="0"/>
          </a:p>
          <a:p>
            <a:r>
              <a:rPr lang="en-US" sz="1800" dirty="0" smtClean="0"/>
              <a:t>250   	</a:t>
            </a:r>
            <a:r>
              <a:rPr lang="en-US" sz="1800" b="1" dirty="0" smtClean="0"/>
              <a:t>$a</a:t>
            </a:r>
            <a:r>
              <a:rPr lang="en-US" sz="1800" dirty="0" smtClean="0"/>
              <a:t> </a:t>
            </a:r>
            <a:r>
              <a:rPr lang="en-US" sz="1800" dirty="0" err="1" smtClean="0"/>
              <a:t>První</a:t>
            </a:r>
            <a:r>
              <a:rPr lang="en-US" sz="1800" dirty="0" smtClean="0"/>
              <a:t> </a:t>
            </a:r>
            <a:r>
              <a:rPr lang="en-US" sz="1800" dirty="0" err="1" smtClean="0"/>
              <a:t>vydání</a:t>
            </a:r>
            <a:r>
              <a:rPr lang="en-US" sz="1800" dirty="0" smtClean="0"/>
              <a:t> </a:t>
            </a:r>
            <a:endParaRPr lang="cs-CZ" sz="1800" dirty="0" smtClean="0"/>
          </a:p>
          <a:p>
            <a:r>
              <a:rPr lang="en-US" sz="1800" dirty="0" smtClean="0"/>
              <a:t>264  1	</a:t>
            </a:r>
            <a:r>
              <a:rPr lang="en-US" sz="1800" b="1" dirty="0" smtClean="0"/>
              <a:t>$a</a:t>
            </a:r>
            <a:r>
              <a:rPr lang="en-US" sz="1800" dirty="0" smtClean="0"/>
              <a:t> Brno : </a:t>
            </a:r>
            <a:r>
              <a:rPr lang="en-US" sz="1800" b="1" dirty="0" smtClean="0"/>
              <a:t>$b</a:t>
            </a:r>
            <a:r>
              <a:rPr lang="en-US" sz="1800" dirty="0" smtClean="0"/>
              <a:t> B4U Publishing, </a:t>
            </a:r>
            <a:r>
              <a:rPr lang="en-US" sz="1800" b="1" dirty="0" smtClean="0"/>
              <a:t>$c</a:t>
            </a:r>
            <a:r>
              <a:rPr lang="en-US" sz="1800" dirty="0" smtClean="0"/>
              <a:t> 2014 </a:t>
            </a:r>
            <a:endParaRPr lang="cs-CZ" sz="1800" dirty="0" smtClean="0"/>
          </a:p>
          <a:p>
            <a:r>
              <a:rPr lang="en-US" sz="1800" dirty="0" smtClean="0"/>
              <a:t>300   	</a:t>
            </a:r>
            <a:r>
              <a:rPr lang="en-US" sz="1800" b="1" dirty="0" smtClean="0"/>
              <a:t>$a</a:t>
            </a:r>
            <a:r>
              <a:rPr lang="en-US" sz="1800" dirty="0" smtClean="0"/>
              <a:t> 123 </a:t>
            </a:r>
            <a:r>
              <a:rPr lang="en-US" sz="1800" dirty="0" err="1" smtClean="0"/>
              <a:t>stran</a:t>
            </a:r>
            <a:r>
              <a:rPr lang="en-US" sz="1800" dirty="0" smtClean="0"/>
              <a:t> : </a:t>
            </a:r>
            <a:r>
              <a:rPr lang="en-US" sz="1800" b="1" dirty="0" smtClean="0"/>
              <a:t>$b</a:t>
            </a:r>
            <a:r>
              <a:rPr lang="en-US" sz="1800" dirty="0" smtClean="0"/>
              <a:t> </a:t>
            </a:r>
            <a:r>
              <a:rPr lang="en-US" sz="1800" dirty="0" err="1" smtClean="0"/>
              <a:t>barevné</a:t>
            </a:r>
            <a:r>
              <a:rPr lang="en-US" sz="1800" dirty="0" smtClean="0"/>
              <a:t> </a:t>
            </a:r>
            <a:r>
              <a:rPr lang="en-US" sz="1800" dirty="0" err="1" smtClean="0"/>
              <a:t>ilustrace</a:t>
            </a:r>
            <a:r>
              <a:rPr lang="en-US" sz="1800" dirty="0" smtClean="0"/>
              <a:t> ; </a:t>
            </a:r>
            <a:r>
              <a:rPr lang="en-US" sz="1800" b="1" dirty="0" smtClean="0"/>
              <a:t>$c</a:t>
            </a:r>
            <a:r>
              <a:rPr lang="en-US" sz="1800" dirty="0" smtClean="0"/>
              <a:t> 21 cm </a:t>
            </a:r>
            <a:endParaRPr lang="cs-CZ" sz="1800" dirty="0" smtClean="0"/>
          </a:p>
          <a:p>
            <a:r>
              <a:rPr lang="en-US" sz="1800" dirty="0" smtClean="0"/>
              <a:t>336   </a:t>
            </a:r>
            <a:r>
              <a:rPr lang="en-US" sz="1800" b="1" dirty="0" smtClean="0"/>
              <a:t>$</a:t>
            </a:r>
            <a:r>
              <a:rPr lang="en-US" sz="1800" b="1" dirty="0" err="1" smtClean="0"/>
              <a:t>a</a:t>
            </a:r>
            <a:r>
              <a:rPr lang="en-US" sz="1800" dirty="0" err="1" smtClean="0"/>
              <a:t>text</a:t>
            </a:r>
            <a:r>
              <a:rPr lang="en-US" sz="1800" dirty="0" smtClean="0"/>
              <a:t> $</a:t>
            </a:r>
            <a:r>
              <a:rPr lang="en-US" sz="1800" dirty="0" err="1" smtClean="0"/>
              <a:t>btxt</a:t>
            </a:r>
            <a:r>
              <a:rPr lang="en-US" sz="1800" dirty="0" smtClean="0"/>
              <a:t> $2rdacontent</a:t>
            </a:r>
            <a:r>
              <a:rPr lang="cs-CZ" sz="1800" dirty="0" smtClean="0"/>
              <a:t>   </a:t>
            </a:r>
          </a:p>
          <a:p>
            <a:r>
              <a:rPr lang="cs-CZ" sz="1800" dirty="0" smtClean="0"/>
              <a:t>337   </a:t>
            </a:r>
            <a:r>
              <a:rPr lang="cs-CZ" sz="1800" b="1" dirty="0" smtClean="0"/>
              <a:t>$</a:t>
            </a:r>
            <a:r>
              <a:rPr lang="cs-CZ" sz="1800" b="1" dirty="0" err="1" smtClean="0"/>
              <a:t>a</a:t>
            </a:r>
            <a:r>
              <a:rPr lang="cs-CZ" sz="1800" dirty="0" err="1" smtClean="0"/>
              <a:t>bez</a:t>
            </a:r>
            <a:r>
              <a:rPr lang="cs-CZ" sz="1800" dirty="0" smtClean="0"/>
              <a:t> média </a:t>
            </a:r>
            <a:r>
              <a:rPr lang="cs-CZ" sz="1800" b="1" dirty="0" smtClean="0"/>
              <a:t>$</a:t>
            </a:r>
            <a:r>
              <a:rPr lang="cs-CZ" sz="1800" b="1" dirty="0" err="1" smtClean="0"/>
              <a:t>b</a:t>
            </a:r>
            <a:r>
              <a:rPr lang="cs-CZ" sz="1800" dirty="0" err="1" smtClean="0"/>
              <a:t>n</a:t>
            </a:r>
            <a:r>
              <a:rPr lang="cs-CZ" sz="1800" dirty="0" smtClean="0"/>
              <a:t> </a:t>
            </a:r>
            <a:r>
              <a:rPr lang="cs-CZ" sz="1800" b="1" dirty="0" smtClean="0"/>
              <a:t>$2</a:t>
            </a:r>
            <a:r>
              <a:rPr lang="cs-CZ" sz="1800" dirty="0" smtClean="0"/>
              <a:t>rdamedia</a:t>
            </a:r>
          </a:p>
          <a:p>
            <a:r>
              <a:rPr lang="cs-CZ" sz="1800" dirty="0" smtClean="0"/>
              <a:t>338   </a:t>
            </a:r>
            <a:r>
              <a:rPr lang="cs-CZ" sz="1800" b="1" dirty="0" smtClean="0"/>
              <a:t>$</a:t>
            </a:r>
            <a:r>
              <a:rPr lang="cs-CZ" sz="1800" b="1" dirty="0" err="1" smtClean="0"/>
              <a:t>a</a:t>
            </a:r>
            <a:r>
              <a:rPr lang="cs-CZ" sz="1800" dirty="0" err="1" smtClean="0"/>
              <a:t>svazek</a:t>
            </a:r>
            <a:r>
              <a:rPr lang="cs-CZ" sz="1800" dirty="0" smtClean="0"/>
              <a:t> </a:t>
            </a:r>
            <a:r>
              <a:rPr lang="cs-CZ" sz="1800" b="1" dirty="0" smtClean="0"/>
              <a:t>$</a:t>
            </a:r>
            <a:r>
              <a:rPr lang="cs-CZ" sz="1800" b="1" dirty="0" err="1" smtClean="0"/>
              <a:t>b</a:t>
            </a:r>
            <a:r>
              <a:rPr lang="cs-CZ" sz="1800" dirty="0" err="1" smtClean="0"/>
              <a:t>nc</a:t>
            </a:r>
            <a:r>
              <a:rPr lang="cs-CZ" sz="1800" dirty="0" smtClean="0"/>
              <a:t> </a:t>
            </a:r>
            <a:r>
              <a:rPr lang="cs-CZ" sz="1800" b="1" dirty="0" smtClean="0"/>
              <a:t>$2</a:t>
            </a:r>
            <a:r>
              <a:rPr lang="cs-CZ" sz="1800" dirty="0" smtClean="0"/>
              <a:t>rdacarrier</a:t>
            </a:r>
          </a:p>
          <a:p>
            <a:r>
              <a:rPr lang="en-US" sz="1800" dirty="0" smtClean="0"/>
              <a:t>910   	</a:t>
            </a:r>
            <a:r>
              <a:rPr lang="en-US" sz="1800" b="1" dirty="0" smtClean="0"/>
              <a:t>$a</a:t>
            </a:r>
            <a:r>
              <a:rPr lang="en-US" sz="1800" dirty="0" smtClean="0"/>
              <a:t> KLG001 </a:t>
            </a:r>
            <a:endParaRPr lang="cs-CZ" sz="1800" dirty="0" smtClean="0"/>
          </a:p>
          <a:p>
            <a:pPr>
              <a:buNone/>
            </a:pPr>
            <a:r>
              <a:rPr lang="en-US" sz="1800" dirty="0" smtClean="0"/>
              <a:t> </a:t>
            </a:r>
            <a:endParaRPr lang="cs-CZ" sz="1800" dirty="0" smtClean="0"/>
          </a:p>
          <a:p>
            <a:pPr>
              <a:buNone/>
            </a:pPr>
            <a:r>
              <a:rPr lang="en-US" sz="1800" dirty="0" smtClean="0"/>
              <a:t> </a:t>
            </a:r>
            <a:endParaRPr lang="cs-CZ" sz="1800" dirty="0" smtClean="0"/>
          </a:p>
          <a:p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 </a:t>
            </a:r>
          </a:p>
          <a:p>
            <a:pPr>
              <a:buNone/>
            </a:pP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260350"/>
            <a:ext cx="8229600" cy="6597650"/>
          </a:xfrm>
        </p:spPr>
        <p:txBody>
          <a:bodyPr>
            <a:noAutofit/>
          </a:bodyPr>
          <a:lstStyle/>
          <a:p>
            <a:r>
              <a:rPr lang="en-US" sz="1200" dirty="0" smtClean="0"/>
              <a:t>000   	01603nam a2200469 </a:t>
            </a:r>
            <a:r>
              <a:rPr lang="en-US" sz="1200" dirty="0" err="1" smtClean="0"/>
              <a:t>i</a:t>
            </a:r>
            <a:r>
              <a:rPr lang="en-US" sz="1200" dirty="0" smtClean="0"/>
              <a:t> 4500 </a:t>
            </a:r>
            <a:endParaRPr lang="cs-CZ" sz="1200" dirty="0" smtClean="0"/>
          </a:p>
          <a:p>
            <a:r>
              <a:rPr lang="en-US" sz="1200" dirty="0" smtClean="0"/>
              <a:t>001   	1003687 </a:t>
            </a:r>
            <a:endParaRPr lang="cs-CZ" sz="1200" dirty="0" smtClean="0"/>
          </a:p>
          <a:p>
            <a:r>
              <a:rPr lang="en-US" sz="1200" dirty="0" smtClean="0"/>
              <a:t>003   	CZ-</a:t>
            </a:r>
            <a:r>
              <a:rPr lang="en-US" sz="1200" dirty="0" err="1" smtClean="0"/>
              <a:t>KlSVK</a:t>
            </a:r>
            <a:r>
              <a:rPr lang="en-US" sz="1200" dirty="0" smtClean="0"/>
              <a:t> </a:t>
            </a:r>
            <a:endParaRPr lang="cs-CZ" sz="1200" dirty="0" smtClean="0"/>
          </a:p>
          <a:p>
            <a:r>
              <a:rPr lang="en-US" sz="1200" dirty="0" smtClean="0"/>
              <a:t>005   	20150203064034.1 </a:t>
            </a:r>
            <a:endParaRPr lang="cs-CZ" sz="1200" dirty="0" smtClean="0"/>
          </a:p>
          <a:p>
            <a:r>
              <a:rPr lang="en-US" sz="1200" dirty="0" smtClean="0"/>
              <a:t>007   	</a:t>
            </a:r>
            <a:r>
              <a:rPr lang="en-US" sz="1200" dirty="0" err="1" smtClean="0"/>
              <a:t>ta</a:t>
            </a:r>
            <a:r>
              <a:rPr lang="en-US" sz="1200" dirty="0" smtClean="0"/>
              <a:t> </a:t>
            </a:r>
            <a:endParaRPr lang="cs-CZ" sz="1200" dirty="0" smtClean="0"/>
          </a:p>
          <a:p>
            <a:r>
              <a:rPr lang="en-US" sz="1200" dirty="0" smtClean="0"/>
              <a:t>008   	141126s2014    </a:t>
            </a:r>
            <a:r>
              <a:rPr lang="en-US" sz="1200" dirty="0" err="1" smtClean="0"/>
              <a:t>xr</a:t>
            </a:r>
            <a:r>
              <a:rPr lang="en-US" sz="1200" dirty="0" smtClean="0"/>
              <a:t> </a:t>
            </a:r>
            <a:r>
              <a:rPr lang="en-US" sz="1200" dirty="0" err="1" smtClean="0"/>
              <a:t>abcfe</a:t>
            </a:r>
            <a:r>
              <a:rPr lang="en-US" sz="1200" dirty="0" smtClean="0"/>
              <a:t>------001-0acze-d </a:t>
            </a:r>
            <a:endParaRPr lang="cs-CZ" sz="1200" dirty="0" smtClean="0"/>
          </a:p>
          <a:p>
            <a:r>
              <a:rPr lang="en-US" sz="1200" dirty="0" smtClean="0"/>
              <a:t>015   	</a:t>
            </a:r>
            <a:r>
              <a:rPr lang="en-US" sz="1200" b="1" dirty="0" smtClean="0"/>
              <a:t>$a</a:t>
            </a:r>
            <a:r>
              <a:rPr lang="en-US" sz="1200" dirty="0" smtClean="0"/>
              <a:t> cnb002647143 </a:t>
            </a:r>
            <a:endParaRPr lang="cs-CZ" sz="1200" dirty="0" smtClean="0"/>
          </a:p>
          <a:p>
            <a:r>
              <a:rPr lang="en-US" sz="1200" dirty="0" smtClean="0"/>
              <a:t>020   	</a:t>
            </a:r>
            <a:r>
              <a:rPr lang="en-US" sz="1200" b="1" dirty="0" smtClean="0"/>
              <a:t>$a</a:t>
            </a:r>
            <a:r>
              <a:rPr lang="en-US" sz="1200" dirty="0" smtClean="0"/>
              <a:t> 978-80-7363-608-1 </a:t>
            </a:r>
            <a:r>
              <a:rPr lang="en-US" sz="1200" b="1" dirty="0" smtClean="0"/>
              <a:t>$q</a:t>
            </a:r>
            <a:r>
              <a:rPr lang="en-US" sz="1200" dirty="0" smtClean="0"/>
              <a:t> (</a:t>
            </a:r>
            <a:r>
              <a:rPr lang="en-US" sz="1200" dirty="0" err="1" smtClean="0"/>
              <a:t>Dokořán</a:t>
            </a:r>
            <a:r>
              <a:rPr lang="en-US" sz="1200" dirty="0" smtClean="0"/>
              <a:t> : </a:t>
            </a:r>
            <a:r>
              <a:rPr lang="en-US" sz="1200" b="1" dirty="0" smtClean="0"/>
              <a:t>$q</a:t>
            </a:r>
            <a:r>
              <a:rPr lang="en-US" sz="1200" dirty="0" smtClean="0"/>
              <a:t> </a:t>
            </a:r>
            <a:r>
              <a:rPr lang="en-US" sz="1200" dirty="0" err="1" smtClean="0"/>
              <a:t>vázáno</a:t>
            </a:r>
            <a:r>
              <a:rPr lang="en-US" sz="1200" dirty="0" smtClean="0"/>
              <a:t>) </a:t>
            </a:r>
            <a:endParaRPr lang="cs-CZ" sz="1200" dirty="0" smtClean="0"/>
          </a:p>
          <a:p>
            <a:r>
              <a:rPr lang="en-US" sz="1200" dirty="0" smtClean="0"/>
              <a:t>020   	</a:t>
            </a:r>
            <a:r>
              <a:rPr lang="en-US" sz="1200" b="1" dirty="0" smtClean="0"/>
              <a:t>$a</a:t>
            </a:r>
            <a:r>
              <a:rPr lang="en-US" sz="1200" dirty="0" smtClean="0"/>
              <a:t> 978-80-257-1337-2 </a:t>
            </a:r>
            <a:r>
              <a:rPr lang="en-US" sz="1200" b="1" dirty="0" smtClean="0"/>
              <a:t>$q</a:t>
            </a:r>
            <a:r>
              <a:rPr lang="en-US" sz="1200" dirty="0" smtClean="0"/>
              <a:t> (Argo : </a:t>
            </a:r>
            <a:r>
              <a:rPr lang="en-US" sz="1200" b="1" dirty="0" smtClean="0"/>
              <a:t>$q</a:t>
            </a:r>
            <a:r>
              <a:rPr lang="en-US" sz="1200" dirty="0" smtClean="0"/>
              <a:t> </a:t>
            </a:r>
            <a:r>
              <a:rPr lang="en-US" sz="1200" dirty="0" err="1" smtClean="0"/>
              <a:t>vázáno</a:t>
            </a:r>
            <a:r>
              <a:rPr lang="en-US" sz="1200" dirty="0" smtClean="0"/>
              <a:t>) : </a:t>
            </a:r>
            <a:r>
              <a:rPr lang="en-US" sz="1200" b="1" dirty="0" smtClean="0"/>
              <a:t>$c</a:t>
            </a:r>
            <a:r>
              <a:rPr lang="en-US" sz="1200" dirty="0" smtClean="0"/>
              <a:t> </a:t>
            </a:r>
            <a:r>
              <a:rPr lang="en-US" sz="1200" dirty="0" err="1" smtClean="0"/>
              <a:t>Kč</a:t>
            </a:r>
            <a:r>
              <a:rPr lang="en-US" sz="1200" dirty="0" smtClean="0"/>
              <a:t> 449.00 </a:t>
            </a:r>
            <a:endParaRPr lang="cs-CZ" sz="1200" dirty="0" smtClean="0"/>
          </a:p>
          <a:p>
            <a:r>
              <a:rPr lang="en-US" sz="1200" dirty="0" smtClean="0"/>
              <a:t>040   	</a:t>
            </a:r>
            <a:r>
              <a:rPr lang="en-US" sz="1200" b="1" dirty="0" smtClean="0"/>
              <a:t>$a</a:t>
            </a:r>
            <a:r>
              <a:rPr lang="en-US" sz="1200" dirty="0" smtClean="0"/>
              <a:t> BOA001 </a:t>
            </a:r>
            <a:r>
              <a:rPr lang="en-US" sz="1200" b="1" dirty="0" smtClean="0"/>
              <a:t>$b</a:t>
            </a:r>
            <a:r>
              <a:rPr lang="en-US" sz="1200" dirty="0" smtClean="0"/>
              <a:t> </a:t>
            </a:r>
            <a:r>
              <a:rPr lang="en-US" sz="1200" dirty="0" err="1" smtClean="0"/>
              <a:t>cze</a:t>
            </a:r>
            <a:r>
              <a:rPr lang="en-US" sz="1200" dirty="0" smtClean="0"/>
              <a:t> </a:t>
            </a:r>
            <a:r>
              <a:rPr lang="en-US" sz="1200" b="1" dirty="0" smtClean="0"/>
              <a:t>$d</a:t>
            </a:r>
            <a:r>
              <a:rPr lang="en-US" sz="1200" dirty="0" smtClean="0"/>
              <a:t> OLA001 </a:t>
            </a:r>
            <a:r>
              <a:rPr lang="en-US" sz="1200" b="1" dirty="0" smtClean="0"/>
              <a:t>$d</a:t>
            </a:r>
            <a:r>
              <a:rPr lang="en-US" sz="1200" dirty="0" smtClean="0"/>
              <a:t> KLG001 </a:t>
            </a:r>
            <a:r>
              <a:rPr lang="en-US" sz="1200" b="1" dirty="0" smtClean="0"/>
              <a:t>$e </a:t>
            </a:r>
            <a:r>
              <a:rPr lang="en-US" sz="1200" b="1" dirty="0" err="1" smtClean="0"/>
              <a:t>rda</a:t>
            </a:r>
            <a:endParaRPr lang="cs-CZ" sz="1200" dirty="0" smtClean="0"/>
          </a:p>
          <a:p>
            <a:r>
              <a:rPr lang="en-US" sz="1200" dirty="0" smtClean="0"/>
              <a:t>041 1 	</a:t>
            </a:r>
            <a:r>
              <a:rPr lang="en-US" sz="1200" b="1" dirty="0" smtClean="0"/>
              <a:t>$a</a:t>
            </a:r>
            <a:r>
              <a:rPr lang="en-US" sz="1200" dirty="0" smtClean="0"/>
              <a:t> </a:t>
            </a:r>
            <a:r>
              <a:rPr lang="en-US" sz="1200" dirty="0" err="1" smtClean="0"/>
              <a:t>cze</a:t>
            </a:r>
            <a:r>
              <a:rPr lang="en-US" sz="1200" dirty="0" smtClean="0"/>
              <a:t> </a:t>
            </a:r>
            <a:r>
              <a:rPr lang="en-US" sz="1200" b="1" dirty="0" smtClean="0"/>
              <a:t>$h</a:t>
            </a:r>
            <a:r>
              <a:rPr lang="en-US" sz="1200" dirty="0" smtClean="0"/>
              <a:t> eng </a:t>
            </a:r>
            <a:endParaRPr lang="cs-CZ" sz="1200" dirty="0" smtClean="0"/>
          </a:p>
          <a:p>
            <a:r>
              <a:rPr lang="en-US" sz="1200" dirty="0" smtClean="0"/>
              <a:t>043   	</a:t>
            </a:r>
            <a:r>
              <a:rPr lang="en-US" sz="1200" b="1" dirty="0" smtClean="0"/>
              <a:t>$a</a:t>
            </a:r>
            <a:r>
              <a:rPr lang="en-US" sz="1200" dirty="0" smtClean="0"/>
              <a:t> e-</a:t>
            </a:r>
            <a:r>
              <a:rPr lang="en-US" sz="1200" dirty="0" err="1" smtClean="0"/>
              <a:t>fr</a:t>
            </a:r>
            <a:r>
              <a:rPr lang="en-US" sz="1200" dirty="0" smtClean="0"/>
              <a:t>--- </a:t>
            </a:r>
            <a:endParaRPr lang="cs-CZ" sz="1200" dirty="0" smtClean="0"/>
          </a:p>
          <a:p>
            <a:r>
              <a:rPr lang="en-US" sz="1200" dirty="0" smtClean="0"/>
              <a:t>045   	</a:t>
            </a:r>
            <a:r>
              <a:rPr lang="en-US" sz="1200" b="1" dirty="0" smtClean="0"/>
              <a:t>$a</a:t>
            </a:r>
            <a:r>
              <a:rPr lang="en-US" sz="1200" dirty="0" smtClean="0"/>
              <a:t> x-y- </a:t>
            </a:r>
            <a:endParaRPr lang="cs-CZ" sz="1200" dirty="0" smtClean="0"/>
          </a:p>
          <a:p>
            <a:r>
              <a:rPr lang="en-US" sz="1200" dirty="0" smtClean="0"/>
              <a:t>072  7	</a:t>
            </a:r>
            <a:r>
              <a:rPr lang="en-US" sz="1200" b="1" dirty="0" smtClean="0"/>
              <a:t>$a</a:t>
            </a:r>
            <a:r>
              <a:rPr lang="en-US" sz="1200" dirty="0" smtClean="0"/>
              <a:t> 51 </a:t>
            </a:r>
            <a:r>
              <a:rPr lang="en-US" sz="1200" b="1" dirty="0" smtClean="0"/>
              <a:t>$x</a:t>
            </a:r>
            <a:r>
              <a:rPr lang="en-US" sz="1200" dirty="0" smtClean="0"/>
              <a:t> </a:t>
            </a:r>
            <a:r>
              <a:rPr lang="en-US" sz="1200" dirty="0" err="1" smtClean="0"/>
              <a:t>Matematika</a:t>
            </a:r>
            <a:r>
              <a:rPr lang="en-US" sz="1200" dirty="0" smtClean="0"/>
              <a:t> </a:t>
            </a:r>
            <a:r>
              <a:rPr lang="en-US" sz="1200" b="1" dirty="0" smtClean="0"/>
              <a:t>$2</a:t>
            </a:r>
            <a:r>
              <a:rPr lang="en-US" sz="1200" dirty="0" smtClean="0"/>
              <a:t> </a:t>
            </a:r>
            <a:r>
              <a:rPr lang="en-US" sz="1200" dirty="0" err="1" smtClean="0"/>
              <a:t>Konspekt</a:t>
            </a:r>
            <a:r>
              <a:rPr lang="en-US" sz="1200" dirty="0" smtClean="0"/>
              <a:t> </a:t>
            </a:r>
            <a:r>
              <a:rPr lang="en-US" sz="1200" b="1" dirty="0" smtClean="0"/>
              <a:t>$9</a:t>
            </a:r>
            <a:r>
              <a:rPr lang="en-US" sz="1200" dirty="0" smtClean="0"/>
              <a:t> 13 </a:t>
            </a:r>
            <a:endParaRPr lang="cs-CZ" sz="1200" dirty="0" smtClean="0"/>
          </a:p>
          <a:p>
            <a:r>
              <a:rPr lang="en-US" sz="1200" dirty="0" smtClean="0"/>
              <a:t>072  7	</a:t>
            </a:r>
            <a:r>
              <a:rPr lang="en-US" sz="1200" b="1" dirty="0" smtClean="0"/>
              <a:t>$a</a:t>
            </a:r>
            <a:r>
              <a:rPr lang="en-US" sz="1200" dirty="0" smtClean="0"/>
              <a:t> 929 </a:t>
            </a:r>
            <a:r>
              <a:rPr lang="en-US" sz="1200" b="1" dirty="0" smtClean="0"/>
              <a:t>$x</a:t>
            </a:r>
            <a:r>
              <a:rPr lang="en-US" sz="1200" dirty="0" smtClean="0"/>
              <a:t> </a:t>
            </a:r>
            <a:r>
              <a:rPr lang="en-US" sz="1200" dirty="0" err="1" smtClean="0"/>
              <a:t>Biografie</a:t>
            </a:r>
            <a:r>
              <a:rPr lang="en-US" sz="1200" dirty="0" smtClean="0"/>
              <a:t> </a:t>
            </a:r>
            <a:r>
              <a:rPr lang="en-US" sz="1200" b="1" dirty="0" smtClean="0"/>
              <a:t>$2</a:t>
            </a:r>
            <a:r>
              <a:rPr lang="en-US" sz="1200" dirty="0" smtClean="0"/>
              <a:t> </a:t>
            </a:r>
            <a:r>
              <a:rPr lang="en-US" sz="1200" dirty="0" err="1" smtClean="0"/>
              <a:t>Konspekt</a:t>
            </a:r>
            <a:r>
              <a:rPr lang="en-US" sz="1200" dirty="0" smtClean="0"/>
              <a:t> </a:t>
            </a:r>
            <a:r>
              <a:rPr lang="en-US" sz="1200" b="1" dirty="0" smtClean="0"/>
              <a:t>$9</a:t>
            </a:r>
            <a:r>
              <a:rPr lang="en-US" sz="1200" dirty="0" smtClean="0"/>
              <a:t> 8 </a:t>
            </a:r>
            <a:endParaRPr lang="cs-CZ" sz="1200" dirty="0" smtClean="0"/>
          </a:p>
          <a:p>
            <a:r>
              <a:rPr lang="en-US" sz="1200" dirty="0" smtClean="0"/>
              <a:t>080   	</a:t>
            </a:r>
            <a:r>
              <a:rPr lang="en-US" sz="1200" b="1" dirty="0" smtClean="0"/>
              <a:t>$a</a:t>
            </a:r>
            <a:r>
              <a:rPr lang="en-US" sz="1200" dirty="0" smtClean="0"/>
              <a:t> 51-051 </a:t>
            </a:r>
            <a:r>
              <a:rPr lang="en-US" sz="1200" b="1" dirty="0" smtClean="0"/>
              <a:t>$2</a:t>
            </a:r>
            <a:r>
              <a:rPr lang="en-US" sz="1200" dirty="0" smtClean="0"/>
              <a:t> MRF </a:t>
            </a:r>
            <a:endParaRPr lang="cs-CZ" sz="1200" dirty="0" smtClean="0"/>
          </a:p>
          <a:p>
            <a:r>
              <a:rPr lang="en-US" sz="1200" dirty="0" smtClean="0"/>
              <a:t>080   	</a:t>
            </a:r>
            <a:r>
              <a:rPr lang="en-US" sz="1200" b="1" dirty="0" smtClean="0"/>
              <a:t>$a</a:t>
            </a:r>
            <a:r>
              <a:rPr lang="en-US" sz="1200" dirty="0" smtClean="0"/>
              <a:t> 929 </a:t>
            </a:r>
            <a:r>
              <a:rPr lang="en-US" sz="1200" b="1" dirty="0" smtClean="0"/>
              <a:t>$2</a:t>
            </a:r>
            <a:r>
              <a:rPr lang="en-US" sz="1200" dirty="0" smtClean="0"/>
              <a:t> MRF </a:t>
            </a:r>
            <a:endParaRPr lang="cs-CZ" sz="1200" dirty="0" smtClean="0"/>
          </a:p>
          <a:p>
            <a:r>
              <a:rPr lang="en-US" sz="1200" dirty="0" smtClean="0"/>
              <a:t>080   	</a:t>
            </a:r>
            <a:r>
              <a:rPr lang="en-US" sz="1200" b="1" dirty="0" smtClean="0"/>
              <a:t>$a</a:t>
            </a:r>
            <a:r>
              <a:rPr lang="en-US" sz="1200" dirty="0" smtClean="0"/>
              <a:t> (44) </a:t>
            </a:r>
            <a:r>
              <a:rPr lang="en-US" sz="1200" b="1" dirty="0" smtClean="0"/>
              <a:t>$2</a:t>
            </a:r>
            <a:r>
              <a:rPr lang="en-US" sz="1200" dirty="0" smtClean="0"/>
              <a:t> MRF </a:t>
            </a:r>
            <a:endParaRPr lang="cs-CZ" sz="1200" dirty="0" smtClean="0"/>
          </a:p>
          <a:p>
            <a:r>
              <a:rPr lang="en-US" sz="1200" dirty="0" smtClean="0"/>
              <a:t>080   	</a:t>
            </a:r>
            <a:r>
              <a:rPr lang="en-US" sz="1200" b="1" dirty="0" smtClean="0"/>
              <a:t>$a</a:t>
            </a:r>
            <a:r>
              <a:rPr lang="en-US" sz="1200" dirty="0" smtClean="0"/>
              <a:t> (0:82-94) </a:t>
            </a:r>
            <a:r>
              <a:rPr lang="en-US" sz="1200" b="1" dirty="0" smtClean="0"/>
              <a:t>$2</a:t>
            </a:r>
            <a:r>
              <a:rPr lang="en-US" sz="1200" dirty="0" smtClean="0"/>
              <a:t> MRF </a:t>
            </a:r>
            <a:endParaRPr lang="cs-CZ" sz="1200" dirty="0" smtClean="0"/>
          </a:p>
          <a:p>
            <a:r>
              <a:rPr lang="en-US" sz="1200" dirty="0" smtClean="0"/>
              <a:t>080   	</a:t>
            </a:r>
            <a:r>
              <a:rPr lang="en-US" sz="1200" b="1" dirty="0" smtClean="0"/>
              <a:t>$a</a:t>
            </a:r>
            <a:r>
              <a:rPr lang="en-US" sz="1200" dirty="0" smtClean="0"/>
              <a:t> (0:82-94) </a:t>
            </a:r>
            <a:r>
              <a:rPr lang="en-US" sz="1200" b="1" dirty="0" smtClean="0"/>
              <a:t>$2</a:t>
            </a:r>
            <a:r>
              <a:rPr lang="en-US" sz="1200" dirty="0" smtClean="0"/>
              <a:t> MRF </a:t>
            </a:r>
            <a:endParaRPr lang="cs-CZ" sz="1200" dirty="0" smtClean="0"/>
          </a:p>
          <a:p>
            <a:r>
              <a:rPr lang="en-US" sz="1200" dirty="0" smtClean="0"/>
              <a:t>100 1 	</a:t>
            </a:r>
            <a:r>
              <a:rPr lang="en-US" sz="1200" b="1" dirty="0" smtClean="0"/>
              <a:t>$7</a:t>
            </a:r>
            <a:r>
              <a:rPr lang="en-US" sz="1200" dirty="0" smtClean="0"/>
              <a:t> </a:t>
            </a:r>
            <a:r>
              <a:rPr lang="en-US" sz="1200" dirty="0" err="1" smtClean="0"/>
              <a:t>kl_us_auth</a:t>
            </a:r>
            <a:r>
              <a:rPr lang="en-US" sz="1200" dirty="0" smtClean="0"/>
              <a:t>*p0112001 </a:t>
            </a:r>
            <a:r>
              <a:rPr lang="en-US" sz="1200" b="1" dirty="0" smtClean="0"/>
              <a:t>$a</a:t>
            </a:r>
            <a:r>
              <a:rPr lang="en-US" sz="1200" dirty="0" smtClean="0"/>
              <a:t> Mandelbrot, </a:t>
            </a:r>
            <a:r>
              <a:rPr lang="en-US" sz="1200" dirty="0" err="1" smtClean="0"/>
              <a:t>Benoît</a:t>
            </a:r>
            <a:r>
              <a:rPr lang="en-US" sz="1200" dirty="0" smtClean="0"/>
              <a:t> B., </a:t>
            </a:r>
            <a:r>
              <a:rPr lang="en-US" sz="1200" b="1" dirty="0" smtClean="0"/>
              <a:t>$d</a:t>
            </a:r>
            <a:r>
              <a:rPr lang="en-US" sz="1200" dirty="0" smtClean="0"/>
              <a:t> 1924-2010 </a:t>
            </a:r>
            <a:r>
              <a:rPr lang="en-US" sz="1200" b="1" dirty="0" smtClean="0"/>
              <a:t>$4</a:t>
            </a:r>
            <a:r>
              <a:rPr lang="en-US" sz="1200" dirty="0" smtClean="0"/>
              <a:t> </a:t>
            </a:r>
            <a:r>
              <a:rPr lang="en-US" sz="1200" dirty="0" err="1" smtClean="0"/>
              <a:t>aut</a:t>
            </a:r>
            <a:r>
              <a:rPr lang="en-US" sz="1200" dirty="0" smtClean="0"/>
              <a:t> </a:t>
            </a:r>
            <a:endParaRPr lang="cs-CZ" sz="1200" dirty="0" smtClean="0"/>
          </a:p>
          <a:p>
            <a:r>
              <a:rPr lang="en-US" sz="1200" dirty="0" smtClean="0"/>
              <a:t>240 10	</a:t>
            </a:r>
            <a:r>
              <a:rPr lang="en-US" sz="1200" b="1" dirty="0" smtClean="0"/>
              <a:t>$a</a:t>
            </a:r>
            <a:r>
              <a:rPr lang="en-US" sz="1200" dirty="0" smtClean="0"/>
              <a:t> </a:t>
            </a:r>
            <a:r>
              <a:rPr lang="en-US" sz="1200" dirty="0" err="1" smtClean="0"/>
              <a:t>Fractalist</a:t>
            </a:r>
            <a:r>
              <a:rPr lang="en-US" sz="1200" dirty="0" smtClean="0"/>
              <a:t>. </a:t>
            </a:r>
            <a:r>
              <a:rPr lang="en-US" sz="1200" b="1" dirty="0" smtClean="0"/>
              <a:t>$l</a:t>
            </a:r>
            <a:r>
              <a:rPr lang="en-US" sz="1200" dirty="0" smtClean="0"/>
              <a:t> </a:t>
            </a:r>
            <a:r>
              <a:rPr lang="en-US" sz="1200" dirty="0" err="1" smtClean="0"/>
              <a:t>Česky</a:t>
            </a:r>
            <a:endParaRPr lang="cs-CZ" sz="1200" dirty="0" smtClean="0"/>
          </a:p>
          <a:p>
            <a:r>
              <a:rPr lang="en-US" sz="1200" dirty="0" smtClean="0"/>
              <a:t>245 10	</a:t>
            </a:r>
            <a:r>
              <a:rPr lang="en-US" sz="1200" b="1" dirty="0" smtClean="0"/>
              <a:t>$a</a:t>
            </a:r>
            <a:r>
              <a:rPr lang="en-US" sz="1200" dirty="0" smtClean="0"/>
              <a:t> </a:t>
            </a:r>
            <a:r>
              <a:rPr lang="en-US" sz="1200" dirty="0" err="1" smtClean="0"/>
              <a:t>Fraktalista</a:t>
            </a:r>
            <a:r>
              <a:rPr lang="en-US" sz="1200" dirty="0" smtClean="0"/>
              <a:t> : </a:t>
            </a:r>
            <a:r>
              <a:rPr lang="en-US" sz="1200" b="1" dirty="0" smtClean="0"/>
              <a:t>$b</a:t>
            </a:r>
            <a:r>
              <a:rPr lang="en-US" sz="1200" dirty="0" smtClean="0"/>
              <a:t> </a:t>
            </a:r>
            <a:r>
              <a:rPr lang="en-US" sz="1200" dirty="0" err="1" smtClean="0"/>
              <a:t>rebelem</a:t>
            </a:r>
            <a:r>
              <a:rPr lang="en-US" sz="1200" dirty="0" smtClean="0"/>
              <a:t> </a:t>
            </a:r>
            <a:r>
              <a:rPr lang="en-US" sz="1200" dirty="0" err="1" smtClean="0"/>
              <a:t>ve</a:t>
            </a:r>
            <a:r>
              <a:rPr lang="en-US" sz="1200" dirty="0" smtClean="0"/>
              <a:t> </a:t>
            </a:r>
            <a:r>
              <a:rPr lang="en-US" sz="1200" dirty="0" err="1" smtClean="0"/>
              <a:t>vědě</a:t>
            </a:r>
            <a:r>
              <a:rPr lang="en-US" sz="1200" dirty="0" smtClean="0"/>
              <a:t> / </a:t>
            </a:r>
            <a:r>
              <a:rPr lang="en-US" sz="1200" b="1" dirty="0" smtClean="0"/>
              <a:t>$c</a:t>
            </a:r>
            <a:r>
              <a:rPr lang="en-US" sz="1200" dirty="0" smtClean="0"/>
              <a:t> Benoit B. Mandelbrot ; z </a:t>
            </a:r>
            <a:r>
              <a:rPr lang="en-US" sz="1200" dirty="0" err="1" smtClean="0"/>
              <a:t>anglického</a:t>
            </a:r>
            <a:r>
              <a:rPr lang="en-US" sz="1200" dirty="0" smtClean="0"/>
              <a:t> </a:t>
            </a:r>
            <a:r>
              <a:rPr lang="en-US" sz="1200" dirty="0" err="1" smtClean="0"/>
              <a:t>originálu</a:t>
            </a:r>
            <a:r>
              <a:rPr lang="en-US" sz="1200" dirty="0" smtClean="0"/>
              <a:t> </a:t>
            </a:r>
            <a:r>
              <a:rPr lang="en-US" sz="1200" dirty="0" err="1" smtClean="0"/>
              <a:t>Fractalist</a:t>
            </a:r>
            <a:r>
              <a:rPr lang="en-US" sz="1200" dirty="0" smtClean="0"/>
              <a:t> </a:t>
            </a:r>
            <a:r>
              <a:rPr lang="en-US" sz="1200" dirty="0" err="1" smtClean="0"/>
              <a:t>přeložil</a:t>
            </a:r>
            <a:r>
              <a:rPr lang="en-US" sz="1200" dirty="0" smtClean="0"/>
              <a:t> </a:t>
            </a:r>
            <a:r>
              <a:rPr lang="en-US" sz="1200" dirty="0" err="1" smtClean="0"/>
              <a:t>Petr</a:t>
            </a:r>
            <a:r>
              <a:rPr lang="en-US" sz="1200" dirty="0" smtClean="0"/>
              <a:t> </a:t>
            </a:r>
            <a:r>
              <a:rPr lang="en-US" sz="1200" dirty="0" err="1" smtClean="0"/>
              <a:t>Holčák</a:t>
            </a:r>
            <a:endParaRPr lang="cs-CZ" sz="1200" dirty="0" smtClean="0"/>
          </a:p>
          <a:p>
            <a:r>
              <a:rPr lang="en-US" sz="1200" dirty="0" smtClean="0"/>
              <a:t>250   	</a:t>
            </a:r>
            <a:r>
              <a:rPr lang="en-US" sz="1200" b="1" dirty="0" smtClean="0"/>
              <a:t>$a</a:t>
            </a:r>
            <a:r>
              <a:rPr lang="en-US" sz="1200" dirty="0" smtClean="0"/>
              <a:t> </a:t>
            </a:r>
            <a:r>
              <a:rPr lang="en-US" sz="1200" dirty="0" err="1" smtClean="0"/>
              <a:t>První</a:t>
            </a:r>
            <a:r>
              <a:rPr lang="en-US" sz="1200" dirty="0" smtClean="0"/>
              <a:t> </a:t>
            </a:r>
            <a:r>
              <a:rPr lang="en-US" sz="1200" dirty="0" err="1" smtClean="0"/>
              <a:t>vydání</a:t>
            </a:r>
            <a:r>
              <a:rPr lang="en-US" sz="1200" dirty="0" smtClean="0"/>
              <a:t> v </a:t>
            </a:r>
            <a:r>
              <a:rPr lang="en-US" sz="1200" dirty="0" err="1" smtClean="0"/>
              <a:t>českém</a:t>
            </a:r>
            <a:r>
              <a:rPr lang="en-US" sz="1200" dirty="0" smtClean="0"/>
              <a:t> </a:t>
            </a:r>
            <a:r>
              <a:rPr lang="en-US" sz="1200" dirty="0" err="1" smtClean="0"/>
              <a:t>jazyce</a:t>
            </a:r>
            <a:r>
              <a:rPr lang="en-US" sz="1200" dirty="0" smtClean="0"/>
              <a:t> </a:t>
            </a:r>
            <a:endParaRPr lang="cs-CZ" sz="1200" dirty="0" smtClean="0"/>
          </a:p>
          <a:p>
            <a:r>
              <a:rPr lang="en-US" sz="1200" dirty="0" smtClean="0"/>
              <a:t>264  1	</a:t>
            </a:r>
            <a:r>
              <a:rPr lang="en-US" sz="1200" b="1" dirty="0" smtClean="0"/>
              <a:t>$a</a:t>
            </a:r>
            <a:r>
              <a:rPr lang="en-US" sz="1200" dirty="0" smtClean="0"/>
              <a:t> </a:t>
            </a:r>
            <a:r>
              <a:rPr lang="en-US" sz="1200" dirty="0" err="1" smtClean="0"/>
              <a:t>Praha</a:t>
            </a:r>
            <a:r>
              <a:rPr lang="en-US" sz="1200" dirty="0" smtClean="0"/>
              <a:t> : </a:t>
            </a:r>
            <a:r>
              <a:rPr lang="en-US" sz="1200" b="1" dirty="0" smtClean="0"/>
              <a:t>$b</a:t>
            </a:r>
            <a:r>
              <a:rPr lang="en-US" sz="1200" dirty="0" smtClean="0"/>
              <a:t> Argo : </a:t>
            </a:r>
            <a:r>
              <a:rPr lang="en-US" sz="1200" b="1" dirty="0" smtClean="0"/>
              <a:t>$b</a:t>
            </a:r>
            <a:r>
              <a:rPr lang="en-US" sz="1200" dirty="0" smtClean="0"/>
              <a:t> </a:t>
            </a:r>
            <a:r>
              <a:rPr lang="en-US" sz="1200" dirty="0" err="1" smtClean="0"/>
              <a:t>Dokořán</a:t>
            </a:r>
            <a:r>
              <a:rPr lang="en-US" sz="1200" dirty="0" smtClean="0"/>
              <a:t>, </a:t>
            </a:r>
            <a:r>
              <a:rPr lang="en-US" sz="1200" b="1" dirty="0" smtClean="0"/>
              <a:t>$c</a:t>
            </a:r>
            <a:r>
              <a:rPr lang="en-US" sz="1200" dirty="0" smtClean="0"/>
              <a:t> 2014</a:t>
            </a:r>
            <a:endParaRPr lang="cs-CZ" sz="1200" dirty="0" smtClean="0"/>
          </a:p>
          <a:p>
            <a:r>
              <a:rPr lang="en-US" sz="1200" dirty="0" smtClean="0"/>
              <a:t>300   	</a:t>
            </a:r>
            <a:r>
              <a:rPr lang="en-US" sz="1200" b="1" dirty="0" smtClean="0"/>
              <a:t>$a</a:t>
            </a:r>
            <a:r>
              <a:rPr lang="en-US" sz="1200" dirty="0" smtClean="0"/>
              <a:t> 319 </a:t>
            </a:r>
            <a:r>
              <a:rPr lang="en-US" sz="1200" dirty="0" err="1" smtClean="0"/>
              <a:t>stran</a:t>
            </a:r>
            <a:r>
              <a:rPr lang="en-US" sz="1200" dirty="0" smtClean="0"/>
              <a:t>, viii </a:t>
            </a:r>
            <a:r>
              <a:rPr lang="en-US" sz="1200" dirty="0" err="1" smtClean="0"/>
              <a:t>stran</a:t>
            </a:r>
            <a:r>
              <a:rPr lang="en-US" sz="1200" dirty="0" smtClean="0"/>
              <a:t> </a:t>
            </a:r>
            <a:r>
              <a:rPr lang="en-US" sz="1200" dirty="0" err="1" smtClean="0"/>
              <a:t>obrazových</a:t>
            </a:r>
            <a:r>
              <a:rPr lang="en-US" sz="1200" dirty="0" smtClean="0"/>
              <a:t> </a:t>
            </a:r>
            <a:r>
              <a:rPr lang="en-US" sz="1200" dirty="0" err="1" smtClean="0"/>
              <a:t>příloh</a:t>
            </a:r>
            <a:r>
              <a:rPr lang="en-US" sz="1200" dirty="0" smtClean="0"/>
              <a:t>. : </a:t>
            </a:r>
            <a:r>
              <a:rPr lang="en-US" sz="1200" b="1" dirty="0" smtClean="0"/>
              <a:t>$b</a:t>
            </a:r>
            <a:r>
              <a:rPr lang="en-US" sz="1200" dirty="0" smtClean="0"/>
              <a:t> </a:t>
            </a:r>
            <a:r>
              <a:rPr lang="en-US" sz="1200" dirty="0" err="1" smtClean="0"/>
              <a:t>ilustrace</a:t>
            </a:r>
            <a:r>
              <a:rPr lang="en-US" sz="1200" dirty="0" smtClean="0"/>
              <a:t> (</a:t>
            </a:r>
            <a:r>
              <a:rPr lang="en-US" sz="1200" dirty="0" err="1" smtClean="0"/>
              <a:t>některé</a:t>
            </a:r>
            <a:r>
              <a:rPr lang="en-US" sz="1200" dirty="0" smtClean="0"/>
              <a:t> </a:t>
            </a:r>
            <a:r>
              <a:rPr lang="en-US" sz="1200" dirty="0" err="1" smtClean="0"/>
              <a:t>barevné</a:t>
            </a:r>
            <a:r>
              <a:rPr lang="en-US" sz="1200" dirty="0" smtClean="0"/>
              <a:t>), 1 </a:t>
            </a:r>
            <a:r>
              <a:rPr lang="en-US" sz="1200" dirty="0" err="1" smtClean="0"/>
              <a:t>mapa</a:t>
            </a:r>
            <a:r>
              <a:rPr lang="en-US" sz="1200" dirty="0" smtClean="0"/>
              <a:t>, </a:t>
            </a:r>
            <a:r>
              <a:rPr lang="en-US" sz="1200" dirty="0" err="1" smtClean="0"/>
              <a:t>portréty</a:t>
            </a:r>
            <a:r>
              <a:rPr lang="en-US" sz="1200" dirty="0" smtClean="0"/>
              <a:t>, 1 </a:t>
            </a:r>
            <a:r>
              <a:rPr lang="en-US" sz="1200" dirty="0" err="1" smtClean="0"/>
              <a:t>faksimile</a:t>
            </a:r>
            <a:r>
              <a:rPr lang="en-US" sz="1200" dirty="0" smtClean="0"/>
              <a:t>. ; </a:t>
            </a:r>
            <a:r>
              <a:rPr lang="en-US" sz="1200" b="1" dirty="0" smtClean="0"/>
              <a:t>$c</a:t>
            </a:r>
            <a:r>
              <a:rPr lang="en-US" sz="1200" dirty="0" smtClean="0"/>
              <a:t> 24 cm </a:t>
            </a:r>
            <a:endParaRPr lang="cs-CZ" sz="1200" dirty="0" smtClean="0"/>
          </a:p>
          <a:p>
            <a:r>
              <a:rPr lang="en-US" sz="1200" dirty="0" smtClean="0"/>
              <a:t>336   </a:t>
            </a:r>
            <a:r>
              <a:rPr lang="en-US" sz="1200" b="1" dirty="0" smtClean="0"/>
              <a:t>$</a:t>
            </a:r>
            <a:r>
              <a:rPr lang="en-US" sz="1200" b="1" dirty="0" err="1" smtClean="0"/>
              <a:t>a</a:t>
            </a:r>
            <a:r>
              <a:rPr lang="en-US" sz="1200" dirty="0" err="1" smtClean="0"/>
              <a:t>text</a:t>
            </a:r>
            <a:r>
              <a:rPr lang="en-US" sz="1200" dirty="0" smtClean="0"/>
              <a:t> $</a:t>
            </a:r>
            <a:r>
              <a:rPr lang="en-US" sz="1200" dirty="0" err="1" smtClean="0"/>
              <a:t>btxt</a:t>
            </a:r>
            <a:r>
              <a:rPr lang="en-US" sz="1200" dirty="0" smtClean="0"/>
              <a:t> $2rdacontent</a:t>
            </a:r>
            <a:r>
              <a:rPr lang="cs-CZ" sz="1200" dirty="0" smtClean="0"/>
              <a:t>   </a:t>
            </a:r>
          </a:p>
          <a:p>
            <a:r>
              <a:rPr lang="cs-CZ" sz="1200" dirty="0" smtClean="0"/>
              <a:t>337   </a:t>
            </a:r>
            <a:r>
              <a:rPr lang="cs-CZ" sz="1200" b="1" dirty="0" smtClean="0"/>
              <a:t>$</a:t>
            </a:r>
            <a:r>
              <a:rPr lang="cs-CZ" sz="1200" b="1" dirty="0" err="1" smtClean="0"/>
              <a:t>a</a:t>
            </a:r>
            <a:r>
              <a:rPr lang="cs-CZ" sz="1200" dirty="0" err="1" smtClean="0"/>
              <a:t>bez</a:t>
            </a:r>
            <a:r>
              <a:rPr lang="cs-CZ" sz="1200" dirty="0" smtClean="0"/>
              <a:t> média </a:t>
            </a:r>
            <a:r>
              <a:rPr lang="cs-CZ" sz="1200" b="1" dirty="0" smtClean="0"/>
              <a:t>$</a:t>
            </a:r>
            <a:r>
              <a:rPr lang="cs-CZ" sz="1200" b="1" dirty="0" err="1" smtClean="0"/>
              <a:t>b</a:t>
            </a:r>
            <a:r>
              <a:rPr lang="cs-CZ" sz="1200" dirty="0" err="1" smtClean="0"/>
              <a:t>n</a:t>
            </a:r>
            <a:r>
              <a:rPr lang="cs-CZ" sz="1200" dirty="0" smtClean="0"/>
              <a:t> </a:t>
            </a:r>
            <a:r>
              <a:rPr lang="cs-CZ" sz="1200" b="1" dirty="0" smtClean="0"/>
              <a:t>$2</a:t>
            </a:r>
            <a:r>
              <a:rPr lang="cs-CZ" sz="1200" dirty="0" smtClean="0"/>
              <a:t>rdamedia</a:t>
            </a:r>
          </a:p>
          <a:p>
            <a:r>
              <a:rPr lang="cs-CZ" sz="1200" dirty="0" smtClean="0"/>
              <a:t>338   </a:t>
            </a:r>
            <a:r>
              <a:rPr lang="cs-CZ" sz="1200" b="1" dirty="0" smtClean="0"/>
              <a:t>$</a:t>
            </a:r>
            <a:r>
              <a:rPr lang="cs-CZ" sz="1200" b="1" dirty="0" err="1" smtClean="0"/>
              <a:t>a</a:t>
            </a:r>
            <a:r>
              <a:rPr lang="cs-CZ" sz="1200" dirty="0" err="1" smtClean="0"/>
              <a:t>svazek</a:t>
            </a:r>
            <a:r>
              <a:rPr lang="cs-CZ" sz="1200" dirty="0" smtClean="0"/>
              <a:t> </a:t>
            </a:r>
            <a:r>
              <a:rPr lang="cs-CZ" sz="1200" b="1" dirty="0" smtClean="0"/>
              <a:t>$</a:t>
            </a:r>
            <a:r>
              <a:rPr lang="cs-CZ" sz="1200" b="1" dirty="0" err="1" smtClean="0"/>
              <a:t>b</a:t>
            </a:r>
            <a:r>
              <a:rPr lang="cs-CZ" sz="1200" dirty="0" err="1" smtClean="0"/>
              <a:t>nc</a:t>
            </a:r>
            <a:r>
              <a:rPr lang="cs-CZ" sz="1200" dirty="0" smtClean="0"/>
              <a:t> </a:t>
            </a:r>
            <a:r>
              <a:rPr lang="cs-CZ" sz="1200" b="1" dirty="0" smtClean="0"/>
              <a:t>$2</a:t>
            </a:r>
            <a:r>
              <a:rPr lang="cs-CZ" sz="1200" dirty="0" smtClean="0"/>
              <a:t>rdacarrier</a:t>
            </a:r>
          </a:p>
          <a:p>
            <a:r>
              <a:rPr lang="en-US" sz="1200" dirty="0" smtClean="0"/>
              <a:t>490 1 	</a:t>
            </a:r>
            <a:r>
              <a:rPr lang="en-US" sz="1200" b="1" dirty="0" smtClean="0"/>
              <a:t>$a</a:t>
            </a:r>
            <a:r>
              <a:rPr lang="en-US" sz="1200" dirty="0" smtClean="0"/>
              <a:t> Zip ; </a:t>
            </a:r>
            <a:r>
              <a:rPr lang="en-US" sz="1200" b="1" dirty="0" smtClean="0"/>
              <a:t>$v</a:t>
            </a:r>
            <a:r>
              <a:rPr lang="en-US" sz="1200" dirty="0" smtClean="0"/>
              <a:t> </a:t>
            </a:r>
            <a:r>
              <a:rPr lang="en-US" sz="1200" dirty="0" err="1" smtClean="0"/>
              <a:t>sv</a:t>
            </a:r>
            <a:r>
              <a:rPr lang="en-US" sz="1200" dirty="0" smtClean="0"/>
              <a:t>. 45 </a:t>
            </a:r>
            <a:endParaRPr lang="cs-CZ" sz="1200" dirty="0" smtClean="0"/>
          </a:p>
          <a:p>
            <a:r>
              <a:rPr lang="en-US" sz="1200" dirty="0" smtClean="0"/>
              <a:t>830  0	</a:t>
            </a:r>
            <a:r>
              <a:rPr lang="en-US" sz="1200" b="1" dirty="0" smtClean="0"/>
              <a:t>$a</a:t>
            </a:r>
            <a:r>
              <a:rPr lang="en-US" sz="1200" dirty="0" smtClean="0"/>
              <a:t> Zip (Argo : </a:t>
            </a:r>
            <a:r>
              <a:rPr lang="en-US" sz="1200" dirty="0" err="1" smtClean="0"/>
              <a:t>Dokořán</a:t>
            </a:r>
            <a:r>
              <a:rPr lang="en-US" sz="1200" dirty="0" smtClean="0"/>
              <a:t>) </a:t>
            </a:r>
            <a:endParaRPr lang="cs-CZ" sz="1200" dirty="0" smtClean="0"/>
          </a:p>
          <a:p>
            <a:r>
              <a:rPr lang="en-US" sz="1200" dirty="0" smtClean="0"/>
              <a:t>500   	</a:t>
            </a:r>
            <a:r>
              <a:rPr lang="en-US" sz="1200" b="1" dirty="0" smtClean="0"/>
              <a:t>$a</a:t>
            </a:r>
            <a:r>
              <a:rPr lang="en-US" sz="1200" dirty="0" smtClean="0"/>
              <a:t> </a:t>
            </a:r>
            <a:r>
              <a:rPr lang="en-US" sz="1200" dirty="0" err="1" smtClean="0"/>
              <a:t>Obsahuje</a:t>
            </a:r>
            <a:r>
              <a:rPr lang="en-US" sz="1200" dirty="0" smtClean="0"/>
              <a:t> </a:t>
            </a:r>
            <a:r>
              <a:rPr lang="en-US" sz="1200" dirty="0" err="1" smtClean="0"/>
              <a:t>rejstřík</a:t>
            </a:r>
            <a:r>
              <a:rPr lang="en-US" sz="1200" dirty="0" smtClean="0"/>
              <a:t> </a:t>
            </a:r>
            <a:endParaRPr lang="cs-CZ" sz="1200" dirty="0" smtClean="0"/>
          </a:p>
          <a:p>
            <a:r>
              <a:rPr lang="en-US" sz="1200" dirty="0" smtClean="0"/>
              <a:t>600 17	</a:t>
            </a:r>
            <a:r>
              <a:rPr lang="en-US" sz="1200" b="1" dirty="0" smtClean="0"/>
              <a:t>$7</a:t>
            </a:r>
            <a:r>
              <a:rPr lang="en-US" sz="1200" dirty="0" smtClean="0"/>
              <a:t> </a:t>
            </a:r>
            <a:r>
              <a:rPr lang="en-US" sz="1200" dirty="0" err="1" smtClean="0"/>
              <a:t>kl_us_auth</a:t>
            </a:r>
            <a:r>
              <a:rPr lang="en-US" sz="1200" dirty="0" smtClean="0"/>
              <a:t>*p0112001 </a:t>
            </a:r>
            <a:r>
              <a:rPr lang="en-US" sz="1200" b="1" dirty="0" smtClean="0"/>
              <a:t>$a</a:t>
            </a:r>
            <a:r>
              <a:rPr lang="en-US" sz="1200" dirty="0" smtClean="0"/>
              <a:t> Mandelbrot, </a:t>
            </a:r>
            <a:r>
              <a:rPr lang="en-US" sz="1200" dirty="0" err="1" smtClean="0"/>
              <a:t>Benoît</a:t>
            </a:r>
            <a:r>
              <a:rPr lang="en-US" sz="1200" dirty="0" smtClean="0"/>
              <a:t> B., </a:t>
            </a:r>
            <a:r>
              <a:rPr lang="en-US" sz="1200" b="1" dirty="0" smtClean="0"/>
              <a:t>$d</a:t>
            </a:r>
            <a:r>
              <a:rPr lang="en-US" sz="1200" dirty="0" smtClean="0"/>
              <a:t> 1924-2010 </a:t>
            </a:r>
            <a:r>
              <a:rPr lang="en-US" sz="1200" b="1" dirty="0" smtClean="0"/>
              <a:t>$2</a:t>
            </a:r>
            <a:r>
              <a:rPr lang="en-US" sz="1200" dirty="0" smtClean="0"/>
              <a:t> </a:t>
            </a:r>
            <a:r>
              <a:rPr lang="en-US" sz="1200" dirty="0" err="1" smtClean="0"/>
              <a:t>czenas</a:t>
            </a:r>
            <a:r>
              <a:rPr lang="en-US" sz="1200" dirty="0" smtClean="0"/>
              <a:t> </a:t>
            </a:r>
            <a:endParaRPr lang="cs-CZ" sz="1200" dirty="0" smtClean="0"/>
          </a:p>
          <a:p>
            <a:r>
              <a:rPr lang="en-US" sz="1200" dirty="0" smtClean="0"/>
              <a:t>648  7	</a:t>
            </a:r>
            <a:r>
              <a:rPr lang="en-US" sz="1200" b="1" dirty="0" smtClean="0"/>
              <a:t>$7</a:t>
            </a:r>
            <a:r>
              <a:rPr lang="en-US" sz="1200" dirty="0" smtClean="0"/>
              <a:t> </a:t>
            </a:r>
            <a:r>
              <a:rPr lang="en-US" sz="1200" dirty="0" err="1" smtClean="0"/>
              <a:t>kl_us_auth</a:t>
            </a:r>
            <a:r>
              <a:rPr lang="en-US" sz="1200" dirty="0" smtClean="0"/>
              <a:t>*0261230 </a:t>
            </a:r>
            <a:r>
              <a:rPr lang="en-US" sz="1200" b="1" dirty="0" smtClean="0"/>
              <a:t>$a</a:t>
            </a:r>
            <a:r>
              <a:rPr lang="en-US" sz="1200" dirty="0" smtClean="0"/>
              <a:t> 20.-21. </a:t>
            </a:r>
            <a:r>
              <a:rPr lang="en-US" sz="1200" dirty="0" err="1" smtClean="0"/>
              <a:t>stol</a:t>
            </a:r>
            <a:r>
              <a:rPr lang="en-US" sz="1200" dirty="0" smtClean="0"/>
              <a:t>. </a:t>
            </a:r>
            <a:r>
              <a:rPr lang="en-US" sz="1200" b="1" dirty="0" smtClean="0"/>
              <a:t>$2</a:t>
            </a:r>
            <a:r>
              <a:rPr lang="en-US" sz="1200" dirty="0" smtClean="0"/>
              <a:t> </a:t>
            </a:r>
            <a:r>
              <a:rPr lang="en-US" sz="1200" dirty="0" err="1" smtClean="0"/>
              <a:t>czenas</a:t>
            </a:r>
            <a:r>
              <a:rPr lang="en-US" sz="1200" dirty="0" smtClean="0"/>
              <a:t> </a:t>
            </a:r>
            <a:endParaRPr lang="cs-CZ" sz="1200" dirty="0" smtClean="0"/>
          </a:p>
          <a:p>
            <a:r>
              <a:rPr lang="en-US" sz="1200" dirty="0" smtClean="0"/>
              <a:t>650 07	</a:t>
            </a:r>
            <a:r>
              <a:rPr lang="en-US" sz="1200" b="1" dirty="0" smtClean="0"/>
              <a:t>$7</a:t>
            </a:r>
            <a:r>
              <a:rPr lang="en-US" sz="1200" dirty="0" smtClean="0"/>
              <a:t> </a:t>
            </a:r>
            <a:r>
              <a:rPr lang="en-US" sz="1200" dirty="0" err="1" smtClean="0"/>
              <a:t>kl_us_auth</a:t>
            </a:r>
            <a:r>
              <a:rPr lang="en-US" sz="1200" dirty="0" smtClean="0"/>
              <a:t>*h0001841 </a:t>
            </a:r>
            <a:r>
              <a:rPr lang="en-US" sz="1200" b="1" dirty="0" smtClean="0"/>
              <a:t>$a</a:t>
            </a:r>
            <a:r>
              <a:rPr lang="en-US" sz="1200" dirty="0" smtClean="0"/>
              <a:t> </a:t>
            </a:r>
            <a:r>
              <a:rPr lang="en-US" sz="1200" dirty="0" err="1" smtClean="0"/>
              <a:t>matematici</a:t>
            </a:r>
            <a:r>
              <a:rPr lang="en-US" sz="1200" dirty="0" smtClean="0"/>
              <a:t> </a:t>
            </a:r>
            <a:r>
              <a:rPr lang="en-US" sz="1200" b="1" dirty="0" smtClean="0"/>
              <a:t>$z</a:t>
            </a:r>
            <a:r>
              <a:rPr lang="en-US" sz="1200" dirty="0" smtClean="0"/>
              <a:t> </a:t>
            </a:r>
            <a:r>
              <a:rPr lang="en-US" sz="1200" dirty="0" err="1" smtClean="0"/>
              <a:t>Francie</a:t>
            </a:r>
            <a:r>
              <a:rPr lang="en-US" sz="1200" dirty="0" smtClean="0"/>
              <a:t> </a:t>
            </a:r>
            <a:r>
              <a:rPr lang="en-US" sz="1200" b="1" dirty="0" smtClean="0"/>
              <a:t>$y</a:t>
            </a:r>
            <a:r>
              <a:rPr lang="en-US" sz="1200" dirty="0" smtClean="0"/>
              <a:t> 20.-21. </a:t>
            </a:r>
            <a:r>
              <a:rPr lang="en-US" sz="1200" dirty="0" err="1" smtClean="0"/>
              <a:t>stol</a:t>
            </a:r>
            <a:r>
              <a:rPr lang="en-US" sz="1200" dirty="0" smtClean="0"/>
              <a:t>. </a:t>
            </a:r>
            <a:r>
              <a:rPr lang="en-US" sz="1200" b="1" dirty="0" smtClean="0"/>
              <a:t>$2</a:t>
            </a:r>
            <a:r>
              <a:rPr lang="en-US" sz="1200" dirty="0" smtClean="0"/>
              <a:t> </a:t>
            </a:r>
            <a:r>
              <a:rPr lang="en-US" sz="1200" dirty="0" err="1" smtClean="0"/>
              <a:t>czenas</a:t>
            </a:r>
            <a:r>
              <a:rPr lang="en-US" sz="1200" dirty="0" smtClean="0"/>
              <a:t> </a:t>
            </a:r>
            <a:endParaRPr lang="cs-CZ" sz="1200" dirty="0" smtClean="0"/>
          </a:p>
          <a:p>
            <a:r>
              <a:rPr lang="en-US" sz="1200" dirty="0" smtClean="0"/>
              <a:t>655  7	</a:t>
            </a:r>
            <a:r>
              <a:rPr lang="en-US" sz="1200" b="1" dirty="0" smtClean="0"/>
              <a:t>$7</a:t>
            </a:r>
            <a:r>
              <a:rPr lang="en-US" sz="1200" dirty="0" smtClean="0"/>
              <a:t> </a:t>
            </a:r>
            <a:r>
              <a:rPr lang="en-US" sz="1200" dirty="0" err="1" smtClean="0"/>
              <a:t>kl_us_auth</a:t>
            </a:r>
            <a:r>
              <a:rPr lang="en-US" sz="1200" dirty="0" smtClean="0"/>
              <a:t>*u0004580 </a:t>
            </a:r>
            <a:r>
              <a:rPr lang="en-US" sz="1200" b="1" dirty="0" smtClean="0"/>
              <a:t>$a</a:t>
            </a:r>
            <a:r>
              <a:rPr lang="en-US" sz="1200" dirty="0" smtClean="0"/>
              <a:t> </a:t>
            </a:r>
            <a:r>
              <a:rPr lang="en-US" sz="1200" dirty="0" err="1" smtClean="0"/>
              <a:t>autobiografické</a:t>
            </a:r>
            <a:r>
              <a:rPr lang="en-US" sz="1200" dirty="0" smtClean="0"/>
              <a:t> </a:t>
            </a:r>
            <a:r>
              <a:rPr lang="en-US" sz="1200" dirty="0" err="1" smtClean="0"/>
              <a:t>vzpomínky</a:t>
            </a:r>
            <a:r>
              <a:rPr lang="en-US" sz="1200" dirty="0" smtClean="0"/>
              <a:t> </a:t>
            </a:r>
            <a:r>
              <a:rPr lang="en-US" sz="1200" b="1" dirty="0" smtClean="0"/>
              <a:t>$2</a:t>
            </a:r>
            <a:r>
              <a:rPr lang="en-US" sz="1200" dirty="0" smtClean="0"/>
              <a:t> </a:t>
            </a:r>
            <a:r>
              <a:rPr lang="en-US" sz="1200" dirty="0" err="1" smtClean="0"/>
              <a:t>czenas</a:t>
            </a:r>
            <a:r>
              <a:rPr lang="en-US" sz="1200" dirty="0" smtClean="0"/>
              <a:t> </a:t>
            </a:r>
            <a:endParaRPr lang="cs-CZ" sz="1200" dirty="0" smtClean="0"/>
          </a:p>
          <a:p>
            <a:r>
              <a:rPr lang="en-US" sz="1200" dirty="0" smtClean="0"/>
              <a:t>655  7	</a:t>
            </a:r>
            <a:r>
              <a:rPr lang="en-US" sz="1200" b="1" dirty="0" smtClean="0"/>
              <a:t>$7</a:t>
            </a:r>
            <a:r>
              <a:rPr lang="en-US" sz="1200" dirty="0" smtClean="0"/>
              <a:t> </a:t>
            </a:r>
            <a:r>
              <a:rPr lang="en-US" sz="1200" dirty="0" err="1" smtClean="0"/>
              <a:t>kl_us_auth</a:t>
            </a:r>
            <a:r>
              <a:rPr lang="en-US" sz="1200" dirty="0" smtClean="0"/>
              <a:t>*0250175 </a:t>
            </a:r>
            <a:r>
              <a:rPr lang="en-US" sz="1200" b="1" dirty="0" smtClean="0"/>
              <a:t>$a</a:t>
            </a:r>
            <a:r>
              <a:rPr lang="en-US" sz="1200" dirty="0" smtClean="0"/>
              <a:t> </a:t>
            </a:r>
            <a:r>
              <a:rPr lang="en-US" sz="1200" dirty="0" err="1" smtClean="0"/>
              <a:t>paměti</a:t>
            </a:r>
            <a:r>
              <a:rPr lang="en-US" sz="1200" dirty="0" smtClean="0"/>
              <a:t> </a:t>
            </a:r>
            <a:r>
              <a:rPr lang="en-US" sz="1200" b="1" dirty="0" smtClean="0"/>
              <a:t>$2</a:t>
            </a:r>
            <a:r>
              <a:rPr lang="en-US" sz="1200" dirty="0" smtClean="0"/>
              <a:t> </a:t>
            </a:r>
            <a:r>
              <a:rPr lang="en-US" sz="1200" dirty="0" err="1" smtClean="0"/>
              <a:t>czenas</a:t>
            </a:r>
            <a:r>
              <a:rPr lang="en-US" sz="1200" dirty="0" smtClean="0"/>
              <a:t> </a:t>
            </a:r>
            <a:endParaRPr lang="cs-CZ" sz="1200" dirty="0" smtClean="0"/>
          </a:p>
          <a:p>
            <a:r>
              <a:rPr lang="en-US" sz="1200" dirty="0" smtClean="0"/>
              <a:t>910   	</a:t>
            </a:r>
            <a:r>
              <a:rPr lang="en-US" sz="1200" b="1" dirty="0" smtClean="0"/>
              <a:t>$a</a:t>
            </a:r>
            <a:r>
              <a:rPr lang="en-US" sz="1200" dirty="0" smtClean="0"/>
              <a:t> KLG001</a:t>
            </a:r>
            <a:endParaRPr lang="cs-CZ" sz="1200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88913"/>
            <a:ext cx="8229600" cy="6669087"/>
          </a:xfrm>
        </p:spPr>
        <p:txBody>
          <a:bodyPr>
            <a:noAutofit/>
          </a:bodyPr>
          <a:lstStyle/>
          <a:p>
            <a:r>
              <a:rPr lang="en-US" sz="1000" dirty="0" smtClean="0"/>
              <a:t>000   	01750nam a2200469 </a:t>
            </a:r>
            <a:r>
              <a:rPr lang="en-US" sz="1000" dirty="0" err="1" smtClean="0"/>
              <a:t>i</a:t>
            </a:r>
            <a:r>
              <a:rPr lang="en-US" sz="1000" dirty="0" smtClean="0"/>
              <a:t> 4500 </a:t>
            </a:r>
            <a:endParaRPr lang="cs-CZ" sz="1000" dirty="0" smtClean="0"/>
          </a:p>
          <a:p>
            <a:r>
              <a:rPr lang="en-US" sz="1000" dirty="0" smtClean="0"/>
              <a:t>001   	1006270 </a:t>
            </a:r>
            <a:endParaRPr lang="cs-CZ" sz="1000" dirty="0" smtClean="0"/>
          </a:p>
          <a:p>
            <a:r>
              <a:rPr lang="en-US" sz="1000" dirty="0" smtClean="0"/>
              <a:t>003   	CZ-</a:t>
            </a:r>
            <a:r>
              <a:rPr lang="en-US" sz="1000" dirty="0" err="1" smtClean="0"/>
              <a:t>KlSVK</a:t>
            </a:r>
            <a:r>
              <a:rPr lang="en-US" sz="1000" dirty="0" smtClean="0"/>
              <a:t> </a:t>
            </a:r>
            <a:endParaRPr lang="cs-CZ" sz="1000" dirty="0" smtClean="0"/>
          </a:p>
          <a:p>
            <a:r>
              <a:rPr lang="en-US" sz="1000" dirty="0" smtClean="0"/>
              <a:t>005   	20150218085132.1 </a:t>
            </a:r>
            <a:endParaRPr lang="cs-CZ" sz="1000" dirty="0" smtClean="0"/>
          </a:p>
          <a:p>
            <a:r>
              <a:rPr lang="en-US" sz="1000" dirty="0" smtClean="0"/>
              <a:t>007   	</a:t>
            </a:r>
            <a:r>
              <a:rPr lang="en-US" sz="1000" dirty="0" err="1" smtClean="0"/>
              <a:t>ta</a:t>
            </a:r>
            <a:r>
              <a:rPr lang="en-US" sz="1000" dirty="0" smtClean="0"/>
              <a:t> </a:t>
            </a:r>
            <a:endParaRPr lang="cs-CZ" sz="1000" dirty="0" smtClean="0"/>
          </a:p>
          <a:p>
            <a:r>
              <a:rPr lang="en-US" sz="1000" dirty="0" smtClean="0"/>
              <a:t>008   	141205s2014    </a:t>
            </a:r>
            <a:r>
              <a:rPr lang="en-US" sz="1000" dirty="0" err="1" smtClean="0"/>
              <a:t>xr</a:t>
            </a:r>
            <a:r>
              <a:rPr lang="en-US" sz="1000" dirty="0" smtClean="0"/>
              <a:t> </a:t>
            </a:r>
            <a:r>
              <a:rPr lang="en-US" sz="1000" dirty="0" err="1" smtClean="0"/>
              <a:t>abche</a:t>
            </a:r>
            <a:r>
              <a:rPr lang="en-US" sz="1000" dirty="0" smtClean="0"/>
              <a:t>      001 0 </a:t>
            </a:r>
            <a:r>
              <a:rPr lang="en-US" sz="1000" dirty="0" err="1" smtClean="0"/>
              <a:t>cze</a:t>
            </a:r>
            <a:r>
              <a:rPr lang="en-US" sz="1000" dirty="0" smtClean="0"/>
              <a:t> d </a:t>
            </a:r>
            <a:endParaRPr lang="cs-CZ" sz="1000" dirty="0" smtClean="0"/>
          </a:p>
          <a:p>
            <a:r>
              <a:rPr lang="en-US" sz="1000" dirty="0" smtClean="0"/>
              <a:t>015   	</a:t>
            </a:r>
            <a:r>
              <a:rPr lang="en-US" sz="1000" b="1" dirty="0" smtClean="0"/>
              <a:t>$a</a:t>
            </a:r>
            <a:r>
              <a:rPr lang="en-US" sz="1000" dirty="0" smtClean="0"/>
              <a:t> cnb002649128 </a:t>
            </a:r>
            <a:endParaRPr lang="cs-CZ" sz="1000" dirty="0" smtClean="0"/>
          </a:p>
          <a:p>
            <a:r>
              <a:rPr lang="en-US" sz="1000" dirty="0" smtClean="0"/>
              <a:t>020   	</a:t>
            </a:r>
            <a:r>
              <a:rPr lang="en-US" sz="1000" b="1" dirty="0" smtClean="0"/>
              <a:t>$a</a:t>
            </a:r>
            <a:r>
              <a:rPr lang="en-US" sz="1000" dirty="0" smtClean="0"/>
              <a:t> 978-80-7422-277-1 </a:t>
            </a:r>
            <a:r>
              <a:rPr lang="en-US" sz="1000" b="1" dirty="0" smtClean="0"/>
              <a:t>$q</a:t>
            </a:r>
            <a:r>
              <a:rPr lang="en-US" sz="1000" dirty="0" smtClean="0"/>
              <a:t> (</a:t>
            </a:r>
            <a:r>
              <a:rPr lang="en-US" sz="1000" dirty="0" err="1" smtClean="0"/>
              <a:t>vázáno</a:t>
            </a:r>
            <a:r>
              <a:rPr lang="en-US" sz="1000" dirty="0" smtClean="0"/>
              <a:t>) : </a:t>
            </a:r>
            <a:r>
              <a:rPr lang="en-US" sz="1000" b="1" dirty="0" smtClean="0"/>
              <a:t>$c</a:t>
            </a:r>
            <a:r>
              <a:rPr lang="en-US" sz="1000" dirty="0" smtClean="0"/>
              <a:t> </a:t>
            </a:r>
            <a:r>
              <a:rPr lang="en-US" sz="1000" dirty="0" err="1" smtClean="0"/>
              <a:t>Kč</a:t>
            </a:r>
            <a:r>
              <a:rPr lang="en-US" sz="1000" dirty="0" smtClean="0"/>
              <a:t> 1599.00 </a:t>
            </a:r>
            <a:endParaRPr lang="cs-CZ" sz="1000" dirty="0" smtClean="0"/>
          </a:p>
          <a:p>
            <a:r>
              <a:rPr lang="en-US" sz="1000" dirty="0" smtClean="0"/>
              <a:t>040   	</a:t>
            </a:r>
            <a:r>
              <a:rPr lang="en-US" sz="1000" b="1" dirty="0" smtClean="0"/>
              <a:t>$a</a:t>
            </a:r>
            <a:r>
              <a:rPr lang="en-US" sz="1000" dirty="0" smtClean="0"/>
              <a:t> OLA001 </a:t>
            </a:r>
            <a:r>
              <a:rPr lang="en-US" sz="1000" b="1" dirty="0" smtClean="0"/>
              <a:t>$b</a:t>
            </a:r>
            <a:r>
              <a:rPr lang="en-US" sz="1000" dirty="0" smtClean="0"/>
              <a:t> </a:t>
            </a:r>
            <a:r>
              <a:rPr lang="en-US" sz="1000" dirty="0" err="1" smtClean="0"/>
              <a:t>cze</a:t>
            </a:r>
            <a:r>
              <a:rPr lang="en-US" sz="1000" dirty="0" smtClean="0"/>
              <a:t> </a:t>
            </a:r>
            <a:r>
              <a:rPr lang="en-US" sz="1000" b="1" dirty="0" smtClean="0"/>
              <a:t>$d</a:t>
            </a:r>
            <a:r>
              <a:rPr lang="en-US" sz="1000" dirty="0" smtClean="0"/>
              <a:t> KLG001 </a:t>
            </a:r>
            <a:r>
              <a:rPr lang="en-US" sz="1000" b="1" dirty="0" smtClean="0"/>
              <a:t>$e</a:t>
            </a:r>
            <a:r>
              <a:rPr lang="en-US" sz="1000" dirty="0" smtClean="0"/>
              <a:t> </a:t>
            </a:r>
            <a:r>
              <a:rPr lang="en-US" sz="1000" dirty="0" err="1" smtClean="0"/>
              <a:t>rda</a:t>
            </a:r>
            <a:r>
              <a:rPr lang="en-US" sz="1000" dirty="0" smtClean="0"/>
              <a:t> </a:t>
            </a:r>
            <a:endParaRPr lang="cs-CZ" sz="1000" dirty="0" smtClean="0"/>
          </a:p>
          <a:p>
            <a:r>
              <a:rPr lang="en-US" sz="1000" dirty="0" smtClean="0"/>
              <a:t>041 0 	</a:t>
            </a:r>
            <a:r>
              <a:rPr lang="en-US" sz="1000" b="1" dirty="0" smtClean="0"/>
              <a:t>$a</a:t>
            </a:r>
            <a:r>
              <a:rPr lang="en-US" sz="1000" dirty="0" smtClean="0"/>
              <a:t> </a:t>
            </a:r>
            <a:r>
              <a:rPr lang="en-US" sz="1000" dirty="0" err="1" smtClean="0"/>
              <a:t>cze</a:t>
            </a:r>
            <a:r>
              <a:rPr lang="en-US" sz="1000" dirty="0" smtClean="0"/>
              <a:t> </a:t>
            </a:r>
            <a:r>
              <a:rPr lang="en-US" sz="1000" b="1" dirty="0" smtClean="0"/>
              <a:t>$b</a:t>
            </a:r>
            <a:r>
              <a:rPr lang="en-US" sz="1000" dirty="0" smtClean="0"/>
              <a:t> eng </a:t>
            </a:r>
            <a:endParaRPr lang="cs-CZ" sz="1000" dirty="0" smtClean="0"/>
          </a:p>
          <a:p>
            <a:r>
              <a:rPr lang="en-US" sz="1000" dirty="0" smtClean="0"/>
              <a:t>043   	</a:t>
            </a:r>
            <a:r>
              <a:rPr lang="en-US" sz="1000" b="1" dirty="0" smtClean="0"/>
              <a:t>$a</a:t>
            </a:r>
            <a:r>
              <a:rPr lang="en-US" sz="1000" dirty="0" smtClean="0"/>
              <a:t> e-</a:t>
            </a:r>
            <a:r>
              <a:rPr lang="en-US" sz="1000" dirty="0" err="1" smtClean="0"/>
              <a:t>xr</a:t>
            </a:r>
            <a:r>
              <a:rPr lang="en-US" sz="1000" dirty="0" smtClean="0"/>
              <a:t>--- </a:t>
            </a:r>
            <a:endParaRPr lang="cs-CZ" sz="1000" dirty="0" smtClean="0"/>
          </a:p>
          <a:p>
            <a:r>
              <a:rPr lang="en-US" sz="1000" dirty="0" smtClean="0"/>
              <a:t>045   	</a:t>
            </a:r>
            <a:r>
              <a:rPr lang="en-US" sz="1000" b="1" dirty="0" smtClean="0"/>
              <a:t>$a</a:t>
            </a:r>
            <a:r>
              <a:rPr lang="en-US" sz="1000" dirty="0" smtClean="0"/>
              <a:t> s-s- </a:t>
            </a:r>
            <a:endParaRPr lang="cs-CZ" sz="1000" dirty="0" smtClean="0"/>
          </a:p>
          <a:p>
            <a:r>
              <a:rPr lang="en-US" sz="1000" dirty="0" smtClean="0"/>
              <a:t>100 1 	</a:t>
            </a:r>
            <a:r>
              <a:rPr lang="en-US" sz="1000" b="1" dirty="0" smtClean="0"/>
              <a:t>$7</a:t>
            </a:r>
            <a:r>
              <a:rPr lang="en-US" sz="1000" dirty="0" smtClean="0"/>
              <a:t> </a:t>
            </a:r>
            <a:r>
              <a:rPr lang="en-US" sz="1000" dirty="0" err="1" smtClean="0"/>
              <a:t>kl_us_auth</a:t>
            </a:r>
            <a:r>
              <a:rPr lang="en-US" sz="1000" dirty="0" smtClean="0"/>
              <a:t>*p0017684 </a:t>
            </a:r>
            <a:r>
              <a:rPr lang="en-US" sz="1000" b="1" dirty="0" smtClean="0"/>
              <a:t>$a</a:t>
            </a:r>
            <a:r>
              <a:rPr lang="en-US" sz="1000" dirty="0" smtClean="0"/>
              <a:t> </a:t>
            </a:r>
            <a:r>
              <a:rPr lang="en-US" sz="1000" dirty="0" err="1" smtClean="0"/>
              <a:t>Bartlová</a:t>
            </a:r>
            <a:r>
              <a:rPr lang="en-US" sz="1000" dirty="0" smtClean="0"/>
              <a:t>, </a:t>
            </a:r>
            <a:r>
              <a:rPr lang="en-US" sz="1000" dirty="0" err="1" smtClean="0"/>
              <a:t>Milena</a:t>
            </a:r>
            <a:r>
              <a:rPr lang="en-US" sz="1000" dirty="0" smtClean="0"/>
              <a:t>, </a:t>
            </a:r>
            <a:r>
              <a:rPr lang="en-US" sz="1000" b="1" dirty="0" smtClean="0"/>
              <a:t>$d</a:t>
            </a:r>
            <a:r>
              <a:rPr lang="en-US" sz="1000" dirty="0" smtClean="0"/>
              <a:t> 1958- </a:t>
            </a:r>
            <a:r>
              <a:rPr lang="en-US" sz="1000" b="1" dirty="0" smtClean="0"/>
              <a:t>$4</a:t>
            </a:r>
            <a:r>
              <a:rPr lang="en-US" sz="1000" dirty="0" smtClean="0"/>
              <a:t> </a:t>
            </a:r>
            <a:r>
              <a:rPr lang="en-US" sz="1000" dirty="0" err="1" smtClean="0"/>
              <a:t>aut</a:t>
            </a:r>
            <a:r>
              <a:rPr lang="en-US" sz="1000" dirty="0" smtClean="0"/>
              <a:t> </a:t>
            </a:r>
            <a:endParaRPr lang="cs-CZ" sz="1000" dirty="0" smtClean="0"/>
          </a:p>
          <a:p>
            <a:r>
              <a:rPr lang="en-US" sz="1000" dirty="0" smtClean="0"/>
              <a:t>700 1 	</a:t>
            </a:r>
            <a:r>
              <a:rPr lang="en-US" sz="1000" b="1" dirty="0" smtClean="0"/>
              <a:t>$7</a:t>
            </a:r>
            <a:r>
              <a:rPr lang="en-US" sz="1000" dirty="0" smtClean="0"/>
              <a:t> </a:t>
            </a:r>
            <a:r>
              <a:rPr lang="en-US" sz="1000" dirty="0" err="1" smtClean="0"/>
              <a:t>kl_us_auth</a:t>
            </a:r>
            <a:r>
              <a:rPr lang="en-US" sz="1000" dirty="0" smtClean="0"/>
              <a:t>*0331985 </a:t>
            </a:r>
            <a:r>
              <a:rPr lang="en-US" sz="1000" b="1" dirty="0" smtClean="0"/>
              <a:t>$a</a:t>
            </a:r>
            <a:r>
              <a:rPr lang="en-US" sz="1000" dirty="0" smtClean="0"/>
              <a:t> </a:t>
            </a:r>
            <a:r>
              <a:rPr lang="en-US" sz="1000" dirty="0" err="1" smtClean="0"/>
              <a:t>Biederman</a:t>
            </a:r>
            <a:r>
              <a:rPr lang="en-US" sz="1000" dirty="0" smtClean="0"/>
              <a:t>, Jan, </a:t>
            </a:r>
            <a:r>
              <a:rPr lang="en-US" sz="1000" b="1" dirty="0" smtClean="0"/>
              <a:t>$d</a:t>
            </a:r>
            <a:r>
              <a:rPr lang="en-US" sz="1000" dirty="0" smtClean="0"/>
              <a:t> 1982- </a:t>
            </a:r>
            <a:r>
              <a:rPr lang="en-US" sz="1000" b="1" dirty="0" smtClean="0"/>
              <a:t>$4</a:t>
            </a:r>
            <a:r>
              <a:rPr lang="en-US" sz="1000" dirty="0" smtClean="0"/>
              <a:t> </a:t>
            </a:r>
            <a:r>
              <a:rPr lang="en-US" sz="1000" dirty="0" err="1" smtClean="0"/>
              <a:t>aut</a:t>
            </a:r>
            <a:r>
              <a:rPr lang="en-US" sz="1000" dirty="0" smtClean="0"/>
              <a:t> </a:t>
            </a:r>
            <a:endParaRPr lang="cs-CZ" sz="1000" dirty="0" smtClean="0"/>
          </a:p>
          <a:p>
            <a:r>
              <a:rPr lang="en-US" sz="1000" dirty="0" smtClean="0"/>
              <a:t>700 1 	</a:t>
            </a:r>
            <a:r>
              <a:rPr lang="en-US" sz="1000" b="1" dirty="0" smtClean="0"/>
              <a:t>$7</a:t>
            </a:r>
            <a:r>
              <a:rPr lang="en-US" sz="1000" dirty="0" smtClean="0"/>
              <a:t> </a:t>
            </a:r>
            <a:r>
              <a:rPr lang="en-US" sz="1000" dirty="0" err="1" smtClean="0"/>
              <a:t>kl_us_auth</a:t>
            </a:r>
            <a:r>
              <a:rPr lang="en-US" sz="1000" dirty="0" smtClean="0"/>
              <a:t>*p0012720 </a:t>
            </a:r>
            <a:r>
              <a:rPr lang="en-US" sz="1000" b="1" dirty="0" smtClean="0"/>
              <a:t>$a</a:t>
            </a:r>
            <a:r>
              <a:rPr lang="en-US" sz="1000" dirty="0" smtClean="0"/>
              <a:t> </a:t>
            </a:r>
            <a:r>
              <a:rPr lang="en-US" sz="1000" dirty="0" err="1" smtClean="0"/>
              <a:t>Bobková</a:t>
            </a:r>
            <a:r>
              <a:rPr lang="en-US" sz="1000" dirty="0" smtClean="0"/>
              <a:t>, </a:t>
            </a:r>
            <a:r>
              <a:rPr lang="en-US" sz="1000" dirty="0" err="1" smtClean="0"/>
              <a:t>Lenka</a:t>
            </a:r>
            <a:r>
              <a:rPr lang="en-US" sz="1000" dirty="0" smtClean="0"/>
              <a:t>, </a:t>
            </a:r>
            <a:r>
              <a:rPr lang="en-US" sz="1000" b="1" dirty="0" smtClean="0"/>
              <a:t>$d</a:t>
            </a:r>
            <a:r>
              <a:rPr lang="en-US" sz="1000" dirty="0" smtClean="0"/>
              <a:t> 1947- </a:t>
            </a:r>
            <a:r>
              <a:rPr lang="en-US" sz="1000" b="1" dirty="0" smtClean="0"/>
              <a:t>$4</a:t>
            </a:r>
            <a:r>
              <a:rPr lang="en-US" sz="1000" dirty="0" smtClean="0"/>
              <a:t> </a:t>
            </a:r>
            <a:r>
              <a:rPr lang="en-US" sz="1000" dirty="0" err="1" smtClean="0"/>
              <a:t>aut</a:t>
            </a:r>
            <a:r>
              <a:rPr lang="en-US" sz="1000" dirty="0" smtClean="0"/>
              <a:t> </a:t>
            </a:r>
            <a:endParaRPr lang="cs-CZ" sz="1000" dirty="0" smtClean="0"/>
          </a:p>
          <a:p>
            <a:r>
              <a:rPr lang="en-US" sz="1000" dirty="0" smtClean="0"/>
              <a:t>700 1 	</a:t>
            </a:r>
            <a:r>
              <a:rPr lang="en-US" sz="1000" b="1" dirty="0" smtClean="0"/>
              <a:t>$7</a:t>
            </a:r>
            <a:r>
              <a:rPr lang="en-US" sz="1000" dirty="0" smtClean="0"/>
              <a:t> </a:t>
            </a:r>
            <a:r>
              <a:rPr lang="en-US" sz="1000" dirty="0" err="1" smtClean="0"/>
              <a:t>kl_us_auth</a:t>
            </a:r>
            <a:r>
              <a:rPr lang="en-US" sz="1000" dirty="0" smtClean="0"/>
              <a:t>*0204792 </a:t>
            </a:r>
            <a:r>
              <a:rPr lang="en-US" sz="1000" b="1" dirty="0" smtClean="0"/>
              <a:t>$a</a:t>
            </a:r>
            <a:r>
              <a:rPr lang="en-US" sz="1000" dirty="0" smtClean="0"/>
              <a:t> </a:t>
            </a:r>
            <a:r>
              <a:rPr lang="en-US" sz="1000" dirty="0" err="1" smtClean="0"/>
              <a:t>Borovský</a:t>
            </a:r>
            <a:r>
              <a:rPr lang="en-US" sz="1000" dirty="0" smtClean="0"/>
              <a:t>, </a:t>
            </a:r>
            <a:r>
              <a:rPr lang="en-US" sz="1000" dirty="0" err="1" smtClean="0"/>
              <a:t>Tomáš</a:t>
            </a:r>
            <a:r>
              <a:rPr lang="en-US" sz="1000" dirty="0" smtClean="0"/>
              <a:t>, </a:t>
            </a:r>
            <a:r>
              <a:rPr lang="en-US" sz="1000" b="1" dirty="0" smtClean="0"/>
              <a:t>$d</a:t>
            </a:r>
            <a:r>
              <a:rPr lang="en-US" sz="1000" dirty="0" smtClean="0"/>
              <a:t> 1972- </a:t>
            </a:r>
            <a:r>
              <a:rPr lang="en-US" sz="1000" b="1" dirty="0" smtClean="0"/>
              <a:t>$4</a:t>
            </a:r>
            <a:r>
              <a:rPr lang="en-US" sz="1000" dirty="0" smtClean="0"/>
              <a:t> </a:t>
            </a:r>
            <a:r>
              <a:rPr lang="en-US" sz="1000" dirty="0" err="1" smtClean="0"/>
              <a:t>aut</a:t>
            </a:r>
            <a:r>
              <a:rPr lang="en-US" sz="1000" dirty="0" smtClean="0"/>
              <a:t> </a:t>
            </a:r>
            <a:endParaRPr lang="cs-CZ" sz="1000" dirty="0" smtClean="0"/>
          </a:p>
          <a:p>
            <a:r>
              <a:rPr lang="en-US" sz="1000" dirty="0" smtClean="0"/>
              <a:t>700 1 	</a:t>
            </a:r>
            <a:r>
              <a:rPr lang="en-US" sz="1000" b="1" dirty="0" smtClean="0"/>
              <a:t>$7</a:t>
            </a:r>
            <a:r>
              <a:rPr lang="en-US" sz="1000" dirty="0" smtClean="0"/>
              <a:t> </a:t>
            </a:r>
            <a:r>
              <a:rPr lang="en-US" sz="1000" dirty="0" err="1" smtClean="0"/>
              <a:t>kl_us_auth</a:t>
            </a:r>
            <a:r>
              <a:rPr lang="en-US" sz="1000" dirty="0" smtClean="0"/>
              <a:t>*p0000851 </a:t>
            </a:r>
            <a:r>
              <a:rPr lang="en-US" sz="1000" b="1" dirty="0" smtClean="0"/>
              <a:t>$a</a:t>
            </a:r>
            <a:r>
              <a:rPr lang="en-US" sz="1000" dirty="0" smtClean="0"/>
              <a:t> </a:t>
            </a:r>
            <a:r>
              <a:rPr lang="en-US" sz="1000" dirty="0" err="1" smtClean="0"/>
              <a:t>Boubín</a:t>
            </a:r>
            <a:r>
              <a:rPr lang="en-US" sz="1000" dirty="0" smtClean="0"/>
              <a:t>, </a:t>
            </a:r>
            <a:r>
              <a:rPr lang="en-US" sz="1000" dirty="0" err="1" smtClean="0"/>
              <a:t>Jaroslav</a:t>
            </a:r>
            <a:r>
              <a:rPr lang="en-US" sz="1000" dirty="0" smtClean="0"/>
              <a:t>, </a:t>
            </a:r>
            <a:r>
              <a:rPr lang="en-US" sz="1000" b="1" dirty="0" smtClean="0"/>
              <a:t>$d</a:t>
            </a:r>
            <a:r>
              <a:rPr lang="en-US" sz="1000" dirty="0" smtClean="0"/>
              <a:t> 1954- </a:t>
            </a:r>
            <a:r>
              <a:rPr lang="en-US" sz="1000" b="1" dirty="0" smtClean="0"/>
              <a:t>$4</a:t>
            </a:r>
            <a:r>
              <a:rPr lang="en-US" sz="1000" dirty="0" smtClean="0"/>
              <a:t> </a:t>
            </a:r>
            <a:r>
              <a:rPr lang="en-US" sz="1000" dirty="0" err="1" smtClean="0"/>
              <a:t>aut</a:t>
            </a:r>
            <a:r>
              <a:rPr lang="en-US" sz="1000" dirty="0" smtClean="0"/>
              <a:t> </a:t>
            </a:r>
            <a:endParaRPr lang="cs-CZ" sz="1000" dirty="0" smtClean="0"/>
          </a:p>
          <a:p>
            <a:r>
              <a:rPr lang="en-US" sz="1000" dirty="0" smtClean="0"/>
              <a:t>700 1 	</a:t>
            </a:r>
            <a:r>
              <a:rPr lang="en-US" sz="1000" b="1" dirty="0" smtClean="0"/>
              <a:t>$7</a:t>
            </a:r>
            <a:r>
              <a:rPr lang="en-US" sz="1000" dirty="0" smtClean="0"/>
              <a:t> </a:t>
            </a:r>
            <a:r>
              <a:rPr lang="en-US" sz="1000" dirty="0" err="1" smtClean="0"/>
              <a:t>kl_us_auth</a:t>
            </a:r>
            <a:r>
              <a:rPr lang="en-US" sz="1000" dirty="0" smtClean="0"/>
              <a:t>*0301360 </a:t>
            </a:r>
            <a:r>
              <a:rPr lang="en-US" sz="1000" b="1" dirty="0" smtClean="0"/>
              <a:t>$a</a:t>
            </a:r>
            <a:r>
              <a:rPr lang="en-US" sz="1000" dirty="0" smtClean="0"/>
              <a:t> </a:t>
            </a:r>
            <a:r>
              <a:rPr lang="en-US" sz="1000" dirty="0" err="1" smtClean="0"/>
              <a:t>Cermanová</a:t>
            </a:r>
            <a:r>
              <a:rPr lang="en-US" sz="1000" dirty="0" smtClean="0"/>
              <a:t>, </a:t>
            </a:r>
            <a:r>
              <a:rPr lang="en-US" sz="1000" dirty="0" err="1" smtClean="0"/>
              <a:t>Pavlína</a:t>
            </a:r>
            <a:r>
              <a:rPr lang="en-US" sz="1000" dirty="0" smtClean="0"/>
              <a:t>, </a:t>
            </a:r>
            <a:r>
              <a:rPr lang="en-US" sz="1000" b="1" dirty="0" smtClean="0"/>
              <a:t>$d</a:t>
            </a:r>
            <a:r>
              <a:rPr lang="en-US" sz="1000" dirty="0" smtClean="0"/>
              <a:t> 1977- </a:t>
            </a:r>
            <a:r>
              <a:rPr lang="en-US" sz="1000" b="1" dirty="0" smtClean="0"/>
              <a:t>$4</a:t>
            </a:r>
            <a:r>
              <a:rPr lang="en-US" sz="1000" dirty="0" smtClean="0"/>
              <a:t> </a:t>
            </a:r>
            <a:r>
              <a:rPr lang="en-US" sz="1000" dirty="0" err="1" smtClean="0"/>
              <a:t>edt</a:t>
            </a:r>
            <a:r>
              <a:rPr lang="en-US" sz="1000" dirty="0" smtClean="0"/>
              <a:t> </a:t>
            </a:r>
            <a:r>
              <a:rPr lang="en-US" sz="1000" b="1" dirty="0" smtClean="0"/>
              <a:t>$4</a:t>
            </a:r>
            <a:r>
              <a:rPr lang="en-US" sz="1000" dirty="0" smtClean="0"/>
              <a:t> </a:t>
            </a:r>
            <a:r>
              <a:rPr lang="en-US" sz="1000" dirty="0" err="1" smtClean="0"/>
              <a:t>aut</a:t>
            </a:r>
            <a:r>
              <a:rPr lang="en-US" sz="1000" dirty="0" smtClean="0"/>
              <a:t> </a:t>
            </a:r>
            <a:endParaRPr lang="cs-CZ" sz="1000" dirty="0" smtClean="0"/>
          </a:p>
          <a:p>
            <a:r>
              <a:rPr lang="en-US" sz="1000" dirty="0" smtClean="0"/>
              <a:t>700 1 	</a:t>
            </a:r>
            <a:r>
              <a:rPr lang="en-US" sz="1000" b="1" dirty="0" smtClean="0"/>
              <a:t>$7</a:t>
            </a:r>
            <a:r>
              <a:rPr lang="en-US" sz="1000" dirty="0" smtClean="0"/>
              <a:t> </a:t>
            </a:r>
            <a:r>
              <a:rPr lang="en-US" sz="1000" dirty="0" err="1" smtClean="0"/>
              <a:t>kl_us_auth</a:t>
            </a:r>
            <a:r>
              <a:rPr lang="en-US" sz="1000" dirty="0" smtClean="0"/>
              <a:t>*0236937 </a:t>
            </a:r>
            <a:r>
              <a:rPr lang="en-US" sz="1000" b="1" dirty="0" smtClean="0"/>
              <a:t>$a</a:t>
            </a:r>
            <a:r>
              <a:rPr lang="en-US" sz="1000" dirty="0" smtClean="0"/>
              <a:t> </a:t>
            </a:r>
            <a:r>
              <a:rPr lang="en-US" sz="1000" dirty="0" err="1" smtClean="0"/>
              <a:t>Čapský</a:t>
            </a:r>
            <a:r>
              <a:rPr lang="en-US" sz="1000" dirty="0" smtClean="0"/>
              <a:t>, Martin, </a:t>
            </a:r>
            <a:r>
              <a:rPr lang="en-US" sz="1000" b="1" dirty="0" smtClean="0"/>
              <a:t>$d</a:t>
            </a:r>
            <a:r>
              <a:rPr lang="en-US" sz="1000" dirty="0" smtClean="0"/>
              <a:t> 1974- </a:t>
            </a:r>
            <a:r>
              <a:rPr lang="en-US" sz="1000" b="1" dirty="0" smtClean="0"/>
              <a:t>$4</a:t>
            </a:r>
            <a:r>
              <a:rPr lang="en-US" sz="1000" dirty="0" smtClean="0"/>
              <a:t> </a:t>
            </a:r>
            <a:r>
              <a:rPr lang="en-US" sz="1000" dirty="0" err="1" smtClean="0"/>
              <a:t>aut</a:t>
            </a:r>
            <a:r>
              <a:rPr lang="en-US" sz="1000" dirty="0" smtClean="0"/>
              <a:t> </a:t>
            </a:r>
            <a:endParaRPr lang="cs-CZ" sz="1000" dirty="0" smtClean="0"/>
          </a:p>
          <a:p>
            <a:r>
              <a:rPr lang="en-US" sz="1000" dirty="0" smtClean="0"/>
              <a:t>700 1 	</a:t>
            </a:r>
            <a:r>
              <a:rPr lang="en-US" sz="1000" b="1" dirty="0" smtClean="0"/>
              <a:t>$7</a:t>
            </a:r>
            <a:r>
              <a:rPr lang="en-US" sz="1000" dirty="0" smtClean="0"/>
              <a:t> </a:t>
            </a:r>
            <a:r>
              <a:rPr lang="en-US" sz="1000" dirty="0" err="1" smtClean="0"/>
              <a:t>kl_us_auth</a:t>
            </a:r>
            <a:r>
              <a:rPr lang="en-US" sz="1000" dirty="0" smtClean="0"/>
              <a:t>*0319578 </a:t>
            </a:r>
            <a:r>
              <a:rPr lang="en-US" sz="1000" b="1" dirty="0" smtClean="0"/>
              <a:t>$a</a:t>
            </a:r>
            <a:r>
              <a:rPr lang="en-US" sz="1000" dirty="0" smtClean="0"/>
              <a:t> </a:t>
            </a:r>
            <a:r>
              <a:rPr lang="en-US" sz="1000" dirty="0" err="1" smtClean="0"/>
              <a:t>Čechura</a:t>
            </a:r>
            <a:r>
              <a:rPr lang="en-US" sz="1000" dirty="0" smtClean="0"/>
              <a:t>, Martin </a:t>
            </a:r>
            <a:r>
              <a:rPr lang="en-US" sz="1000" b="1" dirty="0" smtClean="0"/>
              <a:t>$4</a:t>
            </a:r>
            <a:r>
              <a:rPr lang="en-US" sz="1000" dirty="0" smtClean="0"/>
              <a:t> </a:t>
            </a:r>
            <a:r>
              <a:rPr lang="en-US" sz="1000" dirty="0" err="1" smtClean="0"/>
              <a:t>aut</a:t>
            </a:r>
            <a:r>
              <a:rPr lang="en-US" sz="1000" dirty="0" smtClean="0"/>
              <a:t> </a:t>
            </a:r>
            <a:endParaRPr lang="cs-CZ" sz="1000" dirty="0" smtClean="0"/>
          </a:p>
          <a:p>
            <a:r>
              <a:rPr lang="en-US" sz="1000" dirty="0" smtClean="0"/>
              <a:t>700 1 	</a:t>
            </a:r>
            <a:r>
              <a:rPr lang="en-US" sz="1000" b="1" dirty="0" smtClean="0"/>
              <a:t>$7</a:t>
            </a:r>
            <a:r>
              <a:rPr lang="en-US" sz="1000" dirty="0" smtClean="0"/>
              <a:t> </a:t>
            </a:r>
            <a:r>
              <a:rPr lang="en-US" sz="1000" dirty="0" err="1" smtClean="0"/>
              <a:t>kl_us_auth</a:t>
            </a:r>
            <a:r>
              <a:rPr lang="en-US" sz="1000" dirty="0" smtClean="0"/>
              <a:t>*p0009630 </a:t>
            </a:r>
            <a:r>
              <a:rPr lang="en-US" sz="1000" b="1" dirty="0" smtClean="0"/>
              <a:t>$a</a:t>
            </a:r>
            <a:r>
              <a:rPr lang="en-US" sz="1000" dirty="0" smtClean="0"/>
              <a:t> </a:t>
            </a:r>
            <a:r>
              <a:rPr lang="en-US" sz="1000" dirty="0" err="1" smtClean="0"/>
              <a:t>Čornej</a:t>
            </a:r>
            <a:r>
              <a:rPr lang="en-US" sz="1000" dirty="0" smtClean="0"/>
              <a:t>, </a:t>
            </a:r>
            <a:r>
              <a:rPr lang="en-US" sz="1000" dirty="0" err="1" smtClean="0"/>
              <a:t>Petr</a:t>
            </a:r>
            <a:r>
              <a:rPr lang="en-US" sz="1000" dirty="0" smtClean="0"/>
              <a:t>, </a:t>
            </a:r>
            <a:r>
              <a:rPr lang="en-US" sz="1000" b="1" dirty="0" smtClean="0"/>
              <a:t>$d</a:t>
            </a:r>
            <a:r>
              <a:rPr lang="en-US" sz="1000" dirty="0" smtClean="0"/>
              <a:t> 1951- </a:t>
            </a:r>
            <a:r>
              <a:rPr lang="en-US" sz="1000" b="1" dirty="0" smtClean="0"/>
              <a:t>4</a:t>
            </a:r>
            <a:r>
              <a:rPr lang="en-US" sz="1000" dirty="0" smtClean="0"/>
              <a:t> </a:t>
            </a:r>
            <a:r>
              <a:rPr lang="en-US" sz="1000" dirty="0" err="1" smtClean="0"/>
              <a:t>aut</a:t>
            </a:r>
            <a:r>
              <a:rPr lang="en-US" sz="1000" dirty="0" smtClean="0"/>
              <a:t> </a:t>
            </a:r>
            <a:endParaRPr lang="cs-CZ" sz="1000" dirty="0" smtClean="0"/>
          </a:p>
          <a:p>
            <a:r>
              <a:rPr lang="en-US" sz="1000" dirty="0" smtClean="0"/>
              <a:t>700 1 	</a:t>
            </a:r>
            <a:r>
              <a:rPr lang="en-US" sz="1000" b="1" dirty="0" smtClean="0"/>
              <a:t>$7</a:t>
            </a:r>
            <a:r>
              <a:rPr lang="en-US" sz="1000" dirty="0" smtClean="0"/>
              <a:t> </a:t>
            </a:r>
            <a:r>
              <a:rPr lang="en-US" sz="1000" dirty="0" err="1" smtClean="0"/>
              <a:t>kl_us_auth</a:t>
            </a:r>
            <a:r>
              <a:rPr lang="en-US" sz="1000" dirty="0" smtClean="0"/>
              <a:t>*0344217 </a:t>
            </a:r>
            <a:r>
              <a:rPr lang="en-US" sz="1000" b="1" dirty="0" smtClean="0"/>
              <a:t>$a</a:t>
            </a:r>
            <a:r>
              <a:rPr lang="en-US" sz="1000" dirty="0" smtClean="0"/>
              <a:t> </a:t>
            </a:r>
            <a:r>
              <a:rPr lang="en-US" sz="1000" dirty="0" err="1" smtClean="0"/>
              <a:t>Elbel</a:t>
            </a:r>
            <a:r>
              <a:rPr lang="en-US" sz="1000" dirty="0" smtClean="0"/>
              <a:t>, </a:t>
            </a:r>
            <a:r>
              <a:rPr lang="en-US" sz="1000" dirty="0" err="1" smtClean="0"/>
              <a:t>Petr</a:t>
            </a:r>
            <a:r>
              <a:rPr lang="en-US" sz="1000" dirty="0" smtClean="0"/>
              <a:t>, </a:t>
            </a:r>
            <a:r>
              <a:rPr lang="en-US" sz="1000" b="1" dirty="0" smtClean="0"/>
              <a:t>$d</a:t>
            </a:r>
            <a:r>
              <a:rPr lang="en-US" sz="1000" dirty="0" smtClean="0"/>
              <a:t> 1977- </a:t>
            </a:r>
            <a:r>
              <a:rPr lang="en-US" sz="1000" b="1" dirty="0" smtClean="0"/>
              <a:t>$4</a:t>
            </a:r>
            <a:r>
              <a:rPr lang="en-US" sz="1000" dirty="0" smtClean="0"/>
              <a:t> </a:t>
            </a:r>
            <a:r>
              <a:rPr lang="en-US" sz="1000" dirty="0" err="1" smtClean="0"/>
              <a:t>aut</a:t>
            </a:r>
            <a:r>
              <a:rPr lang="en-US" sz="1000" dirty="0" smtClean="0"/>
              <a:t> </a:t>
            </a:r>
            <a:endParaRPr lang="cs-CZ" sz="1000" dirty="0" smtClean="0"/>
          </a:p>
          <a:p>
            <a:r>
              <a:rPr lang="en-US" sz="1000" dirty="0" smtClean="0"/>
              <a:t>700 1 	</a:t>
            </a:r>
            <a:r>
              <a:rPr lang="en-US" sz="1000" b="1" dirty="0" smtClean="0"/>
              <a:t>$7</a:t>
            </a:r>
            <a:r>
              <a:rPr lang="en-US" sz="1000" dirty="0" smtClean="0"/>
              <a:t> </a:t>
            </a:r>
            <a:r>
              <a:rPr lang="en-US" sz="1000" dirty="0" err="1" smtClean="0"/>
              <a:t>kl_us_auth</a:t>
            </a:r>
            <a:r>
              <a:rPr lang="en-US" sz="1000" dirty="0" smtClean="0"/>
              <a:t>*p0102285 </a:t>
            </a:r>
            <a:r>
              <a:rPr lang="en-US" sz="1000" b="1" dirty="0" smtClean="0"/>
              <a:t>$a</a:t>
            </a:r>
            <a:r>
              <a:rPr lang="en-US" sz="1000" dirty="0" smtClean="0"/>
              <a:t> </a:t>
            </a:r>
            <a:r>
              <a:rPr lang="en-US" sz="1000" dirty="0" err="1" smtClean="0"/>
              <a:t>Halama</a:t>
            </a:r>
            <a:r>
              <a:rPr lang="en-US" sz="1000" dirty="0" smtClean="0"/>
              <a:t>, Ota, </a:t>
            </a:r>
            <a:r>
              <a:rPr lang="en-US" sz="1000" b="1" dirty="0" smtClean="0"/>
              <a:t>$d</a:t>
            </a:r>
            <a:r>
              <a:rPr lang="en-US" sz="1000" dirty="0" smtClean="0"/>
              <a:t> 1974- </a:t>
            </a:r>
            <a:r>
              <a:rPr lang="en-US" sz="1000" b="1" dirty="0" smtClean="0"/>
              <a:t>$4</a:t>
            </a:r>
            <a:r>
              <a:rPr lang="en-US" sz="1000" dirty="0" smtClean="0"/>
              <a:t> </a:t>
            </a:r>
            <a:r>
              <a:rPr lang="en-US" sz="1000" dirty="0" err="1" smtClean="0"/>
              <a:t>aut</a:t>
            </a:r>
            <a:r>
              <a:rPr lang="en-US" sz="1000" dirty="0" smtClean="0"/>
              <a:t> </a:t>
            </a:r>
            <a:endParaRPr lang="cs-CZ" sz="1000" dirty="0" smtClean="0"/>
          </a:p>
          <a:p>
            <a:r>
              <a:rPr lang="en-US" sz="1000" dirty="0" smtClean="0"/>
              <a:t>700 1 	</a:t>
            </a:r>
            <a:r>
              <a:rPr lang="en-US" sz="1000" b="1" dirty="0" smtClean="0"/>
              <a:t>$7</a:t>
            </a:r>
            <a:r>
              <a:rPr lang="en-US" sz="1000" dirty="0" smtClean="0"/>
              <a:t> </a:t>
            </a:r>
            <a:r>
              <a:rPr lang="en-US" sz="1000" dirty="0" err="1" smtClean="0"/>
              <a:t>kl_us_auth</a:t>
            </a:r>
            <a:r>
              <a:rPr lang="en-US" sz="1000" dirty="0" smtClean="0"/>
              <a:t>*0303703 </a:t>
            </a:r>
            <a:r>
              <a:rPr lang="en-US" sz="1000" b="1" dirty="0" smtClean="0"/>
              <a:t>$a</a:t>
            </a:r>
            <a:r>
              <a:rPr lang="en-US" sz="1000" dirty="0" smtClean="0"/>
              <a:t> </a:t>
            </a:r>
            <a:r>
              <a:rPr lang="en-US" sz="1000" dirty="0" err="1" smtClean="0"/>
              <a:t>Hlávková</a:t>
            </a:r>
            <a:r>
              <a:rPr lang="en-US" sz="1000" dirty="0" smtClean="0"/>
              <a:t>, </a:t>
            </a:r>
            <a:r>
              <a:rPr lang="en-US" sz="1000" dirty="0" err="1" smtClean="0"/>
              <a:t>Lenka</a:t>
            </a:r>
            <a:r>
              <a:rPr lang="en-US" sz="1000" dirty="0" smtClean="0"/>
              <a:t>, </a:t>
            </a:r>
            <a:r>
              <a:rPr lang="en-US" sz="1000" b="1" dirty="0" smtClean="0"/>
              <a:t>$d</a:t>
            </a:r>
            <a:r>
              <a:rPr lang="en-US" sz="1000" dirty="0" smtClean="0"/>
              <a:t> 1974- </a:t>
            </a:r>
            <a:r>
              <a:rPr lang="en-US" sz="1000" b="1" dirty="0" smtClean="0"/>
              <a:t>$4</a:t>
            </a:r>
            <a:r>
              <a:rPr lang="en-US" sz="1000" dirty="0" smtClean="0"/>
              <a:t> </a:t>
            </a:r>
            <a:r>
              <a:rPr lang="en-US" sz="1000" dirty="0" err="1" smtClean="0"/>
              <a:t>aut</a:t>
            </a:r>
            <a:r>
              <a:rPr lang="en-US" sz="1000" dirty="0" smtClean="0"/>
              <a:t> </a:t>
            </a:r>
            <a:endParaRPr lang="cs-CZ" sz="1000" dirty="0" smtClean="0"/>
          </a:p>
          <a:p>
            <a:r>
              <a:rPr lang="en-US" sz="1000" dirty="0" smtClean="0"/>
              <a:t>700 1 	</a:t>
            </a:r>
            <a:r>
              <a:rPr lang="en-US" sz="1000" b="1" dirty="0" smtClean="0"/>
              <a:t>$7</a:t>
            </a:r>
            <a:r>
              <a:rPr lang="en-US" sz="1000" dirty="0" smtClean="0"/>
              <a:t> </a:t>
            </a:r>
            <a:r>
              <a:rPr lang="en-US" sz="1000" dirty="0" err="1" smtClean="0"/>
              <a:t>kl_us_auth</a:t>
            </a:r>
            <a:r>
              <a:rPr lang="en-US" sz="1000" dirty="0" smtClean="0"/>
              <a:t>*p0085221 </a:t>
            </a:r>
            <a:r>
              <a:rPr lang="en-US" sz="1000" b="1" dirty="0" smtClean="0"/>
              <a:t>$a</a:t>
            </a:r>
            <a:r>
              <a:rPr lang="en-US" sz="1000" dirty="0" smtClean="0"/>
              <a:t> </a:t>
            </a:r>
            <a:r>
              <a:rPr lang="en-US" sz="1000" dirty="0" err="1" smtClean="0"/>
              <a:t>Hrdina</a:t>
            </a:r>
            <a:r>
              <a:rPr lang="en-US" sz="1000" dirty="0" smtClean="0"/>
              <a:t>, Jan, </a:t>
            </a:r>
            <a:r>
              <a:rPr lang="en-US" sz="1000" b="1" dirty="0" smtClean="0"/>
              <a:t>$d</a:t>
            </a:r>
            <a:r>
              <a:rPr lang="en-US" sz="1000" dirty="0" smtClean="0"/>
              <a:t> 1970- </a:t>
            </a:r>
            <a:r>
              <a:rPr lang="en-US" sz="1000" b="1" dirty="0" smtClean="0"/>
              <a:t>$4</a:t>
            </a:r>
            <a:r>
              <a:rPr lang="en-US" sz="1000" dirty="0" smtClean="0"/>
              <a:t> </a:t>
            </a:r>
            <a:r>
              <a:rPr lang="en-US" sz="1000" dirty="0" err="1" smtClean="0"/>
              <a:t>aut</a:t>
            </a:r>
            <a:r>
              <a:rPr lang="en-US" sz="1000" dirty="0" smtClean="0"/>
              <a:t> </a:t>
            </a:r>
            <a:endParaRPr lang="cs-CZ" sz="1000" dirty="0" smtClean="0"/>
          </a:p>
          <a:p>
            <a:r>
              <a:rPr lang="en-US" sz="1000" dirty="0" smtClean="0"/>
              <a:t>700 1 	</a:t>
            </a:r>
            <a:r>
              <a:rPr lang="en-US" sz="1000" b="1" dirty="0" smtClean="0"/>
              <a:t>$7</a:t>
            </a:r>
            <a:r>
              <a:rPr lang="en-US" sz="1000" dirty="0" smtClean="0"/>
              <a:t> </a:t>
            </a:r>
            <a:r>
              <a:rPr lang="en-US" sz="1000" dirty="0" err="1" smtClean="0"/>
              <a:t>kl_us_auth</a:t>
            </a:r>
            <a:r>
              <a:rPr lang="en-US" sz="1000" dirty="0" smtClean="0"/>
              <a:t>*0279789 </a:t>
            </a:r>
            <a:r>
              <a:rPr lang="en-US" sz="1000" b="1" dirty="0" smtClean="0"/>
              <a:t>$a</a:t>
            </a:r>
            <a:r>
              <a:rPr lang="en-US" sz="1000" dirty="0" smtClean="0"/>
              <a:t> </a:t>
            </a:r>
            <a:r>
              <a:rPr lang="en-US" sz="1000" dirty="0" err="1" smtClean="0"/>
              <a:t>Kalous</a:t>
            </a:r>
            <a:r>
              <a:rPr lang="en-US" sz="1000" dirty="0" smtClean="0"/>
              <a:t>, </a:t>
            </a:r>
            <a:r>
              <a:rPr lang="en-US" sz="1000" dirty="0" err="1" smtClean="0"/>
              <a:t>Antonín</a:t>
            </a:r>
            <a:r>
              <a:rPr lang="en-US" sz="1000" dirty="0" smtClean="0"/>
              <a:t>, </a:t>
            </a:r>
            <a:r>
              <a:rPr lang="en-US" sz="1000" b="1" dirty="0" smtClean="0"/>
              <a:t>$d</a:t>
            </a:r>
            <a:r>
              <a:rPr lang="en-US" sz="1000" dirty="0" smtClean="0"/>
              <a:t> 1977- </a:t>
            </a:r>
            <a:r>
              <a:rPr lang="en-US" sz="1000" b="1" dirty="0" smtClean="0"/>
              <a:t>4</a:t>
            </a:r>
            <a:r>
              <a:rPr lang="en-US" sz="1000" dirty="0" smtClean="0"/>
              <a:t> </a:t>
            </a:r>
            <a:r>
              <a:rPr lang="en-US" sz="1000" dirty="0" err="1" smtClean="0"/>
              <a:t>aut</a:t>
            </a:r>
            <a:r>
              <a:rPr lang="en-US" sz="1000" dirty="0" smtClean="0"/>
              <a:t> </a:t>
            </a:r>
            <a:endParaRPr lang="cs-CZ" sz="1000" dirty="0" smtClean="0"/>
          </a:p>
          <a:p>
            <a:r>
              <a:rPr lang="en-US" sz="1000" dirty="0" smtClean="0"/>
              <a:t>700 1 	</a:t>
            </a:r>
            <a:r>
              <a:rPr lang="en-US" sz="1000" b="1" dirty="0" smtClean="0"/>
              <a:t>$7</a:t>
            </a:r>
            <a:r>
              <a:rPr lang="en-US" sz="1000" dirty="0" smtClean="0"/>
              <a:t> </a:t>
            </a:r>
            <a:r>
              <a:rPr lang="en-US" sz="1000" dirty="0" err="1" smtClean="0"/>
              <a:t>kl_us_auth</a:t>
            </a:r>
            <a:r>
              <a:rPr lang="en-US" sz="1000" dirty="0" smtClean="0"/>
              <a:t>*0283020 </a:t>
            </a:r>
            <a:r>
              <a:rPr lang="en-US" sz="1000" b="1" dirty="0" smtClean="0"/>
              <a:t>$a</a:t>
            </a:r>
            <a:r>
              <a:rPr lang="en-US" sz="1000" dirty="0" smtClean="0"/>
              <a:t> </a:t>
            </a:r>
            <a:r>
              <a:rPr lang="en-US" sz="1000" dirty="0" err="1" smtClean="0"/>
              <a:t>Musílek</a:t>
            </a:r>
            <a:r>
              <a:rPr lang="en-US" sz="1000" dirty="0" smtClean="0"/>
              <a:t>, Martin </a:t>
            </a:r>
            <a:r>
              <a:rPr lang="en-US" sz="1000" b="1" dirty="0" smtClean="0"/>
              <a:t>$4</a:t>
            </a:r>
            <a:r>
              <a:rPr lang="en-US" sz="1000" dirty="0" smtClean="0"/>
              <a:t> </a:t>
            </a:r>
            <a:r>
              <a:rPr lang="en-US" sz="1000" dirty="0" err="1" smtClean="0"/>
              <a:t>aut</a:t>
            </a:r>
            <a:r>
              <a:rPr lang="en-US" sz="1000" dirty="0" smtClean="0"/>
              <a:t> </a:t>
            </a:r>
            <a:endParaRPr lang="cs-CZ" sz="1000" dirty="0" smtClean="0"/>
          </a:p>
          <a:p>
            <a:r>
              <a:rPr lang="en-US" sz="1000" dirty="0" smtClean="0"/>
              <a:t>700 1 	</a:t>
            </a:r>
            <a:r>
              <a:rPr lang="en-US" sz="1000" b="1" dirty="0" smtClean="0"/>
              <a:t>$7</a:t>
            </a:r>
            <a:r>
              <a:rPr lang="en-US" sz="1000" dirty="0" smtClean="0"/>
              <a:t> </a:t>
            </a:r>
            <a:r>
              <a:rPr lang="en-US" sz="1000" dirty="0" err="1" smtClean="0"/>
              <a:t>kl_us_auth</a:t>
            </a:r>
            <a:r>
              <a:rPr lang="en-US" sz="1000" dirty="0" smtClean="0"/>
              <a:t>*p0105334 </a:t>
            </a:r>
            <a:r>
              <a:rPr lang="en-US" sz="1000" b="1" dirty="0" smtClean="0"/>
              <a:t>$a</a:t>
            </a:r>
            <a:r>
              <a:rPr lang="en-US" sz="1000" dirty="0" smtClean="0"/>
              <a:t> </a:t>
            </a:r>
            <a:r>
              <a:rPr lang="en-US" sz="1000" dirty="0" err="1" smtClean="0"/>
              <a:t>Nodl</a:t>
            </a:r>
            <a:r>
              <a:rPr lang="en-US" sz="1000" dirty="0" smtClean="0"/>
              <a:t>, Martin, </a:t>
            </a:r>
            <a:r>
              <a:rPr lang="en-US" sz="1000" b="1" dirty="0" smtClean="0"/>
              <a:t>$d</a:t>
            </a:r>
            <a:r>
              <a:rPr lang="en-US" sz="1000" dirty="0" smtClean="0"/>
              <a:t> 1968- </a:t>
            </a:r>
            <a:r>
              <a:rPr lang="en-US" sz="1000" b="1" dirty="0" smtClean="0"/>
              <a:t>$4</a:t>
            </a:r>
            <a:r>
              <a:rPr lang="en-US" sz="1000" dirty="0" smtClean="0"/>
              <a:t> </a:t>
            </a:r>
            <a:r>
              <a:rPr lang="en-US" sz="1000" dirty="0" err="1" smtClean="0"/>
              <a:t>aut</a:t>
            </a:r>
            <a:r>
              <a:rPr lang="en-US" sz="1000" dirty="0" smtClean="0"/>
              <a:t> </a:t>
            </a:r>
            <a:endParaRPr lang="cs-CZ" sz="1000" dirty="0" smtClean="0"/>
          </a:p>
          <a:p>
            <a:r>
              <a:rPr lang="en-US" sz="1000" dirty="0" smtClean="0"/>
              <a:t>700 1 	</a:t>
            </a:r>
            <a:r>
              <a:rPr lang="en-US" sz="1000" b="1" dirty="0" smtClean="0"/>
              <a:t>$7</a:t>
            </a:r>
            <a:r>
              <a:rPr lang="en-US" sz="1000" dirty="0" smtClean="0"/>
              <a:t> </a:t>
            </a:r>
            <a:r>
              <a:rPr lang="en-US" sz="1000" dirty="0" err="1" smtClean="0"/>
              <a:t>kl_us_auth</a:t>
            </a:r>
            <a:r>
              <a:rPr lang="en-US" sz="1000" dirty="0" smtClean="0"/>
              <a:t>*0278445 </a:t>
            </a:r>
            <a:r>
              <a:rPr lang="en-US" sz="1000" b="1" dirty="0" smtClean="0"/>
              <a:t>$a</a:t>
            </a:r>
            <a:r>
              <a:rPr lang="en-US" sz="1000" dirty="0" smtClean="0"/>
              <a:t> </a:t>
            </a:r>
            <a:r>
              <a:rPr lang="en-US" sz="1000" dirty="0" err="1" smtClean="0"/>
              <a:t>Svátek</a:t>
            </a:r>
            <a:r>
              <a:rPr lang="en-US" sz="1000" dirty="0" smtClean="0"/>
              <a:t>, </a:t>
            </a:r>
            <a:r>
              <a:rPr lang="en-US" sz="1000" dirty="0" err="1" smtClean="0"/>
              <a:t>Jaroslav</a:t>
            </a:r>
            <a:r>
              <a:rPr lang="en-US" sz="1000" dirty="0" smtClean="0"/>
              <a:t>, </a:t>
            </a:r>
            <a:r>
              <a:rPr lang="en-US" sz="1000" b="1" dirty="0" smtClean="0"/>
              <a:t>$d</a:t>
            </a:r>
            <a:r>
              <a:rPr lang="en-US" sz="1000" dirty="0" smtClean="0"/>
              <a:t> 1982- </a:t>
            </a:r>
            <a:r>
              <a:rPr lang="en-US" sz="1000" b="1" dirty="0" smtClean="0"/>
              <a:t>$4</a:t>
            </a:r>
            <a:r>
              <a:rPr lang="en-US" sz="1000" dirty="0" smtClean="0"/>
              <a:t> </a:t>
            </a:r>
            <a:r>
              <a:rPr lang="en-US" sz="1000" dirty="0" err="1" smtClean="0"/>
              <a:t>aut</a:t>
            </a:r>
            <a:r>
              <a:rPr lang="en-US" sz="1000" dirty="0" smtClean="0"/>
              <a:t> </a:t>
            </a:r>
            <a:endParaRPr lang="cs-CZ" sz="1000" dirty="0" smtClean="0"/>
          </a:p>
          <a:p>
            <a:r>
              <a:rPr lang="en-US" sz="1000" dirty="0" smtClean="0"/>
              <a:t>700 1 	</a:t>
            </a:r>
            <a:r>
              <a:rPr lang="en-US" sz="1000" b="1" dirty="0" smtClean="0"/>
              <a:t>$7</a:t>
            </a:r>
            <a:r>
              <a:rPr lang="en-US" sz="1000" dirty="0" smtClean="0"/>
              <a:t> </a:t>
            </a:r>
            <a:r>
              <a:rPr lang="en-US" sz="1000" dirty="0" err="1" smtClean="0"/>
              <a:t>kl_us_auth</a:t>
            </a:r>
            <a:r>
              <a:rPr lang="en-US" sz="1000" dirty="0" smtClean="0"/>
              <a:t>*0218027 </a:t>
            </a:r>
            <a:r>
              <a:rPr lang="en-US" sz="1000" b="1" dirty="0" smtClean="0"/>
              <a:t>$a</a:t>
            </a:r>
            <a:r>
              <a:rPr lang="en-US" sz="1000" dirty="0" smtClean="0"/>
              <a:t> </a:t>
            </a:r>
            <a:r>
              <a:rPr lang="en-US" sz="1000" dirty="0" err="1" smtClean="0"/>
              <a:t>Vlhová-Wörner</a:t>
            </a:r>
            <a:r>
              <a:rPr lang="en-US" sz="1000" dirty="0" smtClean="0"/>
              <a:t>, </a:t>
            </a:r>
            <a:r>
              <a:rPr lang="en-US" sz="1000" dirty="0" err="1" smtClean="0"/>
              <a:t>Hana</a:t>
            </a:r>
            <a:r>
              <a:rPr lang="en-US" sz="1000" dirty="0" smtClean="0"/>
              <a:t>, </a:t>
            </a:r>
            <a:r>
              <a:rPr lang="en-US" sz="1000" b="1" dirty="0" smtClean="0"/>
              <a:t>$d</a:t>
            </a:r>
            <a:r>
              <a:rPr lang="en-US" sz="1000" dirty="0" smtClean="0"/>
              <a:t> 1966- </a:t>
            </a:r>
            <a:r>
              <a:rPr lang="en-US" sz="1000" b="1" dirty="0" smtClean="0"/>
              <a:t>$4</a:t>
            </a:r>
            <a:r>
              <a:rPr lang="en-US" sz="1000" dirty="0" smtClean="0"/>
              <a:t> </a:t>
            </a:r>
            <a:r>
              <a:rPr lang="en-US" sz="1000" dirty="0" err="1" smtClean="0"/>
              <a:t>aut</a:t>
            </a:r>
            <a:r>
              <a:rPr lang="en-US" sz="1000" dirty="0" smtClean="0"/>
              <a:t> </a:t>
            </a:r>
            <a:endParaRPr lang="cs-CZ" sz="1000" dirty="0" smtClean="0"/>
          </a:p>
          <a:p>
            <a:r>
              <a:rPr lang="en-US" sz="1000" dirty="0" smtClean="0"/>
              <a:t>700 1 	</a:t>
            </a:r>
            <a:r>
              <a:rPr lang="en-US" sz="1000" b="1" dirty="0" smtClean="0"/>
              <a:t>$7</a:t>
            </a:r>
            <a:r>
              <a:rPr lang="en-US" sz="1000" dirty="0" smtClean="0"/>
              <a:t> </a:t>
            </a:r>
            <a:r>
              <a:rPr lang="en-US" sz="1000" dirty="0" err="1" smtClean="0"/>
              <a:t>kl_us_auth</a:t>
            </a:r>
            <a:r>
              <a:rPr lang="en-US" sz="1000" dirty="0" smtClean="0"/>
              <a:t>*0344219 </a:t>
            </a:r>
            <a:r>
              <a:rPr lang="en-US" sz="1000" b="1" dirty="0" smtClean="0"/>
              <a:t>$a</a:t>
            </a:r>
            <a:r>
              <a:rPr lang="en-US" sz="1000" dirty="0" smtClean="0"/>
              <a:t> </a:t>
            </a:r>
            <a:r>
              <a:rPr lang="en-US" sz="1000" dirty="0" err="1" smtClean="0"/>
              <a:t>Zilynská</a:t>
            </a:r>
            <a:r>
              <a:rPr lang="en-US" sz="1000" dirty="0" smtClean="0"/>
              <a:t>, </a:t>
            </a:r>
            <a:r>
              <a:rPr lang="en-US" sz="1000" dirty="0" err="1" smtClean="0"/>
              <a:t>Blanka</a:t>
            </a:r>
            <a:r>
              <a:rPr lang="en-US" sz="1000" dirty="0" smtClean="0"/>
              <a:t>, </a:t>
            </a:r>
            <a:r>
              <a:rPr lang="en-US" sz="1000" b="1" dirty="0" smtClean="0"/>
              <a:t>$d</a:t>
            </a:r>
            <a:r>
              <a:rPr lang="en-US" sz="1000" dirty="0" smtClean="0"/>
              <a:t> 1956- </a:t>
            </a:r>
            <a:r>
              <a:rPr lang="en-US" sz="1000" b="1" dirty="0" smtClean="0"/>
              <a:t>$4</a:t>
            </a:r>
            <a:r>
              <a:rPr lang="en-US" sz="1000" dirty="0" smtClean="0"/>
              <a:t> </a:t>
            </a:r>
            <a:r>
              <a:rPr lang="en-US" sz="1000" dirty="0" err="1" smtClean="0"/>
              <a:t>aut</a:t>
            </a:r>
            <a:r>
              <a:rPr lang="en-US" sz="1000" dirty="0" smtClean="0"/>
              <a:t> </a:t>
            </a:r>
            <a:endParaRPr lang="cs-CZ" sz="1000" dirty="0" smtClean="0"/>
          </a:p>
          <a:p>
            <a:r>
              <a:rPr lang="en-US" sz="1000" dirty="0" smtClean="0"/>
              <a:t>700 1 	</a:t>
            </a:r>
            <a:r>
              <a:rPr lang="en-US" sz="1000" b="1" dirty="0" smtClean="0"/>
              <a:t>$7</a:t>
            </a:r>
            <a:r>
              <a:rPr lang="en-US" sz="1000" dirty="0" smtClean="0"/>
              <a:t> </a:t>
            </a:r>
            <a:r>
              <a:rPr lang="en-US" sz="1000" dirty="0" err="1" smtClean="0"/>
              <a:t>kl_us_auth</a:t>
            </a:r>
            <a:r>
              <a:rPr lang="en-US" sz="1000" dirty="0" smtClean="0"/>
              <a:t>*0201568 </a:t>
            </a:r>
            <a:r>
              <a:rPr lang="en-US" sz="1000" b="1" dirty="0" smtClean="0"/>
              <a:t>$a</a:t>
            </a:r>
            <a:r>
              <a:rPr lang="en-US" sz="1000" dirty="0" smtClean="0"/>
              <a:t> </a:t>
            </a:r>
            <a:r>
              <a:rPr lang="en-US" sz="1000" dirty="0" err="1" smtClean="0"/>
              <a:t>Novotný</a:t>
            </a:r>
            <a:r>
              <a:rPr lang="en-US" sz="1000" dirty="0" smtClean="0"/>
              <a:t>, Robert, </a:t>
            </a:r>
            <a:r>
              <a:rPr lang="en-US" sz="1000" b="1" dirty="0" smtClean="0"/>
              <a:t>$d</a:t>
            </a:r>
            <a:r>
              <a:rPr lang="en-US" sz="1000" dirty="0" smtClean="0"/>
              <a:t> 1974- </a:t>
            </a:r>
            <a:r>
              <a:rPr lang="en-US" sz="1000" b="1" dirty="0" smtClean="0"/>
              <a:t>$4</a:t>
            </a:r>
            <a:r>
              <a:rPr lang="en-US" sz="1000" dirty="0" smtClean="0"/>
              <a:t> </a:t>
            </a:r>
            <a:r>
              <a:rPr lang="en-US" sz="1000" dirty="0" err="1" smtClean="0"/>
              <a:t>edt</a:t>
            </a:r>
            <a:r>
              <a:rPr lang="en-US" sz="1000" dirty="0" smtClean="0"/>
              <a:t> </a:t>
            </a:r>
            <a:r>
              <a:rPr lang="en-US" sz="1000" b="1" dirty="0" smtClean="0"/>
              <a:t>$4</a:t>
            </a:r>
            <a:r>
              <a:rPr lang="en-US" sz="1000" dirty="0" smtClean="0"/>
              <a:t> </a:t>
            </a:r>
            <a:r>
              <a:rPr lang="en-US" sz="1000" dirty="0" err="1" smtClean="0"/>
              <a:t>aut</a:t>
            </a:r>
            <a:r>
              <a:rPr lang="en-US" sz="1000" dirty="0" smtClean="0"/>
              <a:t> </a:t>
            </a:r>
            <a:endParaRPr lang="cs-CZ" sz="1000" dirty="0" smtClean="0"/>
          </a:p>
          <a:p>
            <a:r>
              <a:rPr lang="en-US" sz="1000" dirty="0" smtClean="0"/>
              <a:t>700 1 	</a:t>
            </a:r>
            <a:r>
              <a:rPr lang="en-US" sz="1000" b="1" dirty="0" smtClean="0"/>
              <a:t>$7</a:t>
            </a:r>
            <a:r>
              <a:rPr lang="en-US" sz="1000" dirty="0" smtClean="0"/>
              <a:t> </a:t>
            </a:r>
            <a:r>
              <a:rPr lang="en-US" sz="1000" dirty="0" err="1" smtClean="0"/>
              <a:t>kl_us_auth</a:t>
            </a:r>
            <a:r>
              <a:rPr lang="en-US" sz="1000" dirty="0" smtClean="0"/>
              <a:t>*0201569 </a:t>
            </a:r>
            <a:r>
              <a:rPr lang="en-US" sz="1000" b="1" dirty="0" smtClean="0"/>
              <a:t>$a</a:t>
            </a:r>
            <a:r>
              <a:rPr lang="en-US" sz="1000" dirty="0" smtClean="0"/>
              <a:t> </a:t>
            </a:r>
            <a:r>
              <a:rPr lang="en-US" sz="1000" dirty="0" err="1" smtClean="0"/>
              <a:t>Soukup</a:t>
            </a:r>
            <a:r>
              <a:rPr lang="en-US" sz="1000" dirty="0" smtClean="0"/>
              <a:t>, </a:t>
            </a:r>
            <a:r>
              <a:rPr lang="en-US" sz="1000" dirty="0" err="1" smtClean="0"/>
              <a:t>Pavel</a:t>
            </a:r>
            <a:r>
              <a:rPr lang="en-US" sz="1000" dirty="0" smtClean="0"/>
              <a:t>, </a:t>
            </a:r>
            <a:r>
              <a:rPr lang="en-US" sz="1000" b="1" dirty="0" smtClean="0"/>
              <a:t>$d</a:t>
            </a:r>
            <a:r>
              <a:rPr lang="en-US" sz="1000" dirty="0" smtClean="0"/>
              <a:t> 1976- </a:t>
            </a:r>
            <a:r>
              <a:rPr lang="en-US" sz="1000" b="1" dirty="0" smtClean="0"/>
              <a:t>$4</a:t>
            </a:r>
            <a:r>
              <a:rPr lang="en-US" sz="1000" dirty="0" smtClean="0"/>
              <a:t> </a:t>
            </a:r>
            <a:r>
              <a:rPr lang="en-US" sz="1000" dirty="0" err="1" smtClean="0"/>
              <a:t>edt</a:t>
            </a:r>
            <a:r>
              <a:rPr lang="en-US" sz="1000" dirty="0" smtClean="0"/>
              <a:t> </a:t>
            </a:r>
            <a:r>
              <a:rPr lang="en-US" sz="1000" b="1" dirty="0" smtClean="0"/>
              <a:t>$4</a:t>
            </a:r>
            <a:r>
              <a:rPr lang="en-US" sz="1000" dirty="0" smtClean="0"/>
              <a:t> </a:t>
            </a:r>
            <a:r>
              <a:rPr lang="en-US" sz="1000" dirty="0" err="1" smtClean="0"/>
              <a:t>aut</a:t>
            </a:r>
            <a:r>
              <a:rPr lang="en-US" sz="1000" dirty="0" smtClean="0"/>
              <a:t> </a:t>
            </a:r>
            <a:endParaRPr lang="cs-CZ" sz="1000" dirty="0" smtClean="0"/>
          </a:p>
          <a:p>
            <a:r>
              <a:rPr lang="en-US" sz="1000" dirty="0" smtClean="0"/>
              <a:t>245 10	</a:t>
            </a:r>
            <a:r>
              <a:rPr lang="en-US" sz="1000" b="1" dirty="0" smtClean="0"/>
              <a:t>$a</a:t>
            </a:r>
            <a:r>
              <a:rPr lang="en-US" sz="1000" dirty="0" smtClean="0"/>
              <a:t> </a:t>
            </a:r>
            <a:r>
              <a:rPr lang="en-US" sz="1000" dirty="0" err="1" smtClean="0"/>
              <a:t>Husitské</a:t>
            </a:r>
            <a:r>
              <a:rPr lang="en-US" sz="1000" dirty="0" smtClean="0"/>
              <a:t> </a:t>
            </a:r>
            <a:r>
              <a:rPr lang="en-US" sz="1000" dirty="0" err="1" smtClean="0"/>
              <a:t>století</a:t>
            </a:r>
            <a:r>
              <a:rPr lang="en-US" sz="1000" dirty="0" smtClean="0"/>
              <a:t> / </a:t>
            </a:r>
            <a:r>
              <a:rPr lang="en-US" sz="1000" b="1" dirty="0" smtClean="0"/>
              <a:t>$c</a:t>
            </a:r>
            <a:r>
              <a:rPr lang="en-US" sz="1000" dirty="0" smtClean="0"/>
              <a:t> Jan </a:t>
            </a:r>
            <a:r>
              <a:rPr lang="en-US" sz="1000" dirty="0" err="1" smtClean="0"/>
              <a:t>Biederman</a:t>
            </a:r>
            <a:r>
              <a:rPr lang="en-US" sz="1000" dirty="0" smtClean="0"/>
              <a:t>, </a:t>
            </a:r>
            <a:r>
              <a:rPr lang="en-US" sz="1000" dirty="0" err="1" smtClean="0"/>
              <a:t>Lenka</a:t>
            </a:r>
            <a:r>
              <a:rPr lang="en-US" sz="1000" dirty="0" smtClean="0"/>
              <a:t> </a:t>
            </a:r>
            <a:r>
              <a:rPr lang="en-US" sz="1000" dirty="0" err="1" smtClean="0"/>
              <a:t>Bobková</a:t>
            </a:r>
            <a:r>
              <a:rPr lang="en-US" sz="1000" dirty="0" smtClean="0"/>
              <a:t>, </a:t>
            </a:r>
            <a:r>
              <a:rPr lang="en-US" sz="1000" dirty="0" err="1" smtClean="0"/>
              <a:t>Tomáš</a:t>
            </a:r>
            <a:r>
              <a:rPr lang="en-US" sz="1000" dirty="0" smtClean="0"/>
              <a:t> </a:t>
            </a:r>
            <a:r>
              <a:rPr lang="en-US" sz="1000" dirty="0" err="1" smtClean="0"/>
              <a:t>Borovský</a:t>
            </a:r>
            <a:r>
              <a:rPr lang="en-US" sz="1000" dirty="0" smtClean="0"/>
              <a:t>, </a:t>
            </a:r>
            <a:r>
              <a:rPr lang="en-US" sz="1000" dirty="0" err="1" smtClean="0"/>
              <a:t>Jaroslav</a:t>
            </a:r>
            <a:r>
              <a:rPr lang="en-US" sz="1000" dirty="0" smtClean="0"/>
              <a:t> </a:t>
            </a:r>
            <a:r>
              <a:rPr lang="en-US" sz="1000" dirty="0" err="1" smtClean="0"/>
              <a:t>Boubín</a:t>
            </a:r>
            <a:r>
              <a:rPr lang="en-US" sz="1000" dirty="0" smtClean="0"/>
              <a:t>, </a:t>
            </a:r>
            <a:r>
              <a:rPr lang="en-US" sz="1000" dirty="0" err="1" smtClean="0"/>
              <a:t>Pavlína</a:t>
            </a:r>
            <a:r>
              <a:rPr lang="en-US" sz="1000" dirty="0" smtClean="0"/>
              <a:t> </a:t>
            </a:r>
            <a:r>
              <a:rPr lang="en-US" sz="1000" dirty="0" err="1" smtClean="0"/>
              <a:t>Cermanová</a:t>
            </a:r>
            <a:r>
              <a:rPr lang="en-US" sz="1000" dirty="0" smtClean="0"/>
              <a:t>, Martin </a:t>
            </a:r>
            <a:r>
              <a:rPr lang="en-US" sz="1000" dirty="0" err="1" smtClean="0"/>
              <a:t>Čapský</a:t>
            </a:r>
            <a:r>
              <a:rPr lang="en-US" sz="1000" dirty="0" smtClean="0"/>
              <a:t>, Martin </a:t>
            </a:r>
            <a:r>
              <a:rPr lang="en-US" sz="1000" dirty="0" err="1" smtClean="0"/>
              <a:t>Čechura</a:t>
            </a:r>
            <a:r>
              <a:rPr lang="en-US" sz="1000" dirty="0" smtClean="0"/>
              <a:t>, </a:t>
            </a:r>
            <a:r>
              <a:rPr lang="en-US" sz="1000" dirty="0" err="1" smtClean="0"/>
              <a:t>Petr</a:t>
            </a:r>
            <a:r>
              <a:rPr lang="en-US" sz="1000" dirty="0" smtClean="0"/>
              <a:t> </a:t>
            </a:r>
            <a:r>
              <a:rPr lang="en-US" sz="1000" dirty="0" err="1" smtClean="0"/>
              <a:t>Čornej</a:t>
            </a:r>
            <a:r>
              <a:rPr lang="en-US" sz="1000" dirty="0" smtClean="0"/>
              <a:t>, </a:t>
            </a:r>
            <a:r>
              <a:rPr lang="en-US" sz="1000" dirty="0" err="1" smtClean="0"/>
              <a:t>Petr</a:t>
            </a:r>
            <a:r>
              <a:rPr lang="en-US" sz="1000" dirty="0" smtClean="0"/>
              <a:t> </a:t>
            </a:r>
            <a:r>
              <a:rPr lang="en-US" sz="1000" dirty="0" err="1" smtClean="0"/>
              <a:t>Elbel</a:t>
            </a:r>
            <a:r>
              <a:rPr lang="en-US" sz="1000" dirty="0" smtClean="0"/>
              <a:t>, Ota </a:t>
            </a:r>
            <a:r>
              <a:rPr lang="en-US" sz="1000" dirty="0" err="1" smtClean="0"/>
              <a:t>Halama</a:t>
            </a:r>
            <a:r>
              <a:rPr lang="en-US" sz="1000" dirty="0" smtClean="0"/>
              <a:t>, </a:t>
            </a:r>
            <a:r>
              <a:rPr lang="en-US" sz="1000" dirty="0" err="1" smtClean="0"/>
              <a:t>Lenka</a:t>
            </a:r>
            <a:r>
              <a:rPr lang="en-US" sz="1000" dirty="0" smtClean="0"/>
              <a:t> </a:t>
            </a:r>
            <a:r>
              <a:rPr lang="en-US" sz="1000" dirty="0" err="1" smtClean="0"/>
              <a:t>Hlávková</a:t>
            </a:r>
            <a:r>
              <a:rPr lang="en-US" sz="1000" dirty="0" smtClean="0"/>
              <a:t>, Jan </a:t>
            </a:r>
            <a:r>
              <a:rPr lang="en-US" sz="1000" dirty="0" err="1" smtClean="0"/>
              <a:t>Hrdina</a:t>
            </a:r>
            <a:r>
              <a:rPr lang="en-US" sz="1000" dirty="0" smtClean="0"/>
              <a:t>, </a:t>
            </a:r>
            <a:r>
              <a:rPr lang="en-US" sz="1000" dirty="0" err="1" smtClean="0"/>
              <a:t>Antonín</a:t>
            </a:r>
            <a:r>
              <a:rPr lang="en-US" sz="1000" dirty="0" smtClean="0"/>
              <a:t> </a:t>
            </a:r>
            <a:r>
              <a:rPr lang="en-US" sz="1000" dirty="0" err="1" smtClean="0"/>
              <a:t>Kalous</a:t>
            </a:r>
            <a:r>
              <a:rPr lang="en-US" sz="1000" dirty="0" smtClean="0"/>
              <a:t>, Martin </a:t>
            </a:r>
            <a:r>
              <a:rPr lang="en-US" sz="1000" dirty="0" err="1" smtClean="0"/>
              <a:t>Musílek</a:t>
            </a:r>
            <a:r>
              <a:rPr lang="en-US" sz="1000" dirty="0" smtClean="0"/>
              <a:t>, Martin </a:t>
            </a:r>
            <a:r>
              <a:rPr lang="en-US" sz="1000" dirty="0" err="1" smtClean="0"/>
              <a:t>Nodl</a:t>
            </a:r>
            <a:r>
              <a:rPr lang="en-US" sz="1000" dirty="0" smtClean="0"/>
              <a:t>, Robert </a:t>
            </a:r>
            <a:r>
              <a:rPr lang="en-US" sz="1000" dirty="0" err="1" smtClean="0"/>
              <a:t>Novotný</a:t>
            </a:r>
            <a:r>
              <a:rPr lang="en-US" sz="1000" dirty="0" smtClean="0"/>
              <a:t>, </a:t>
            </a:r>
            <a:r>
              <a:rPr lang="en-US" sz="1000" dirty="0" err="1" smtClean="0"/>
              <a:t>Pavel</a:t>
            </a:r>
            <a:r>
              <a:rPr lang="en-US" sz="1000" dirty="0" smtClean="0"/>
              <a:t> </a:t>
            </a:r>
            <a:r>
              <a:rPr lang="en-US" sz="1000" dirty="0" err="1" smtClean="0"/>
              <a:t>Soukup</a:t>
            </a:r>
            <a:r>
              <a:rPr lang="en-US" sz="1000" dirty="0" smtClean="0"/>
              <a:t>, </a:t>
            </a:r>
            <a:r>
              <a:rPr lang="en-US" sz="1000" dirty="0" err="1" smtClean="0"/>
              <a:t>Jaroslav</a:t>
            </a:r>
            <a:r>
              <a:rPr lang="en-US" sz="1000" dirty="0" smtClean="0"/>
              <a:t> </a:t>
            </a:r>
            <a:r>
              <a:rPr lang="en-US" sz="1000" dirty="0" err="1" smtClean="0"/>
              <a:t>Svátek</a:t>
            </a:r>
            <a:r>
              <a:rPr lang="en-US" sz="1000" dirty="0" smtClean="0"/>
              <a:t>, </a:t>
            </a:r>
            <a:r>
              <a:rPr lang="en-US" sz="1000" dirty="0" err="1" smtClean="0"/>
              <a:t>Hana</a:t>
            </a:r>
            <a:r>
              <a:rPr lang="en-US" sz="1000" dirty="0" smtClean="0"/>
              <a:t> </a:t>
            </a:r>
            <a:r>
              <a:rPr lang="en-US" sz="1000" dirty="0" err="1" smtClean="0"/>
              <a:t>Vlhová-Wörner</a:t>
            </a:r>
            <a:r>
              <a:rPr lang="en-US" sz="1000" dirty="0" smtClean="0"/>
              <a:t>, </a:t>
            </a:r>
            <a:r>
              <a:rPr lang="en-US" sz="1000" dirty="0" err="1" smtClean="0"/>
              <a:t>Blanka</a:t>
            </a:r>
            <a:r>
              <a:rPr lang="en-US" sz="1000" dirty="0" smtClean="0"/>
              <a:t> </a:t>
            </a:r>
            <a:r>
              <a:rPr lang="en-US" sz="1000" dirty="0" err="1" smtClean="0"/>
              <a:t>Zilynská</a:t>
            </a:r>
            <a:r>
              <a:rPr lang="en-US" sz="1000" dirty="0" smtClean="0"/>
              <a:t> ; </a:t>
            </a:r>
            <a:r>
              <a:rPr lang="en-US" sz="1000" dirty="0" err="1" smtClean="0"/>
              <a:t>Pavlína</a:t>
            </a:r>
            <a:r>
              <a:rPr lang="en-US" sz="1000" dirty="0" smtClean="0"/>
              <a:t> </a:t>
            </a:r>
            <a:r>
              <a:rPr lang="en-US" sz="1000" dirty="0" err="1" smtClean="0"/>
              <a:t>Cermanová</a:t>
            </a:r>
            <a:r>
              <a:rPr lang="en-US" sz="1000" dirty="0" smtClean="0"/>
              <a:t>, Robert </a:t>
            </a:r>
            <a:r>
              <a:rPr lang="en-US" sz="1000" dirty="0" err="1" smtClean="0"/>
              <a:t>Novotný</a:t>
            </a:r>
            <a:r>
              <a:rPr lang="en-US" sz="1000" dirty="0" smtClean="0"/>
              <a:t>, </a:t>
            </a:r>
            <a:r>
              <a:rPr lang="en-US" sz="1000" dirty="0" err="1" smtClean="0"/>
              <a:t>Pavel</a:t>
            </a:r>
            <a:r>
              <a:rPr lang="en-US" sz="1000" dirty="0" smtClean="0"/>
              <a:t> </a:t>
            </a:r>
            <a:r>
              <a:rPr lang="en-US" sz="1000" dirty="0" err="1" smtClean="0"/>
              <a:t>Soukup</a:t>
            </a:r>
            <a:r>
              <a:rPr lang="en-US" sz="1000" dirty="0" smtClean="0"/>
              <a:t> eds. </a:t>
            </a:r>
            <a:endParaRPr lang="cs-CZ" sz="1000" dirty="0" smtClean="0"/>
          </a:p>
          <a:p>
            <a:pPr>
              <a:buNone/>
            </a:pPr>
            <a:endParaRPr lang="cs-CZ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333375"/>
            <a:ext cx="8229600" cy="5792788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250   	</a:t>
            </a:r>
            <a:r>
              <a:rPr lang="en-US" b="1" dirty="0" smtClean="0"/>
              <a:t>$a</a:t>
            </a:r>
            <a:r>
              <a:rPr lang="en-US" dirty="0" smtClean="0"/>
              <a:t> </a:t>
            </a:r>
            <a:r>
              <a:rPr lang="en-US" dirty="0" err="1" smtClean="0"/>
              <a:t>Vydání</a:t>
            </a:r>
            <a:r>
              <a:rPr lang="en-US" dirty="0" smtClean="0"/>
              <a:t> </a:t>
            </a:r>
            <a:r>
              <a:rPr lang="en-US" dirty="0" err="1" smtClean="0"/>
              <a:t>první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dirty="0" smtClean="0"/>
              <a:t>264  1	</a:t>
            </a:r>
            <a:r>
              <a:rPr lang="en-US" b="1" dirty="0" smtClean="0"/>
              <a:t>$a</a:t>
            </a:r>
            <a:r>
              <a:rPr lang="en-US" dirty="0" smtClean="0"/>
              <a:t> </a:t>
            </a:r>
            <a:r>
              <a:rPr lang="en-US" dirty="0" err="1" smtClean="0"/>
              <a:t>Praha</a:t>
            </a:r>
            <a:r>
              <a:rPr lang="en-US" dirty="0" smtClean="0"/>
              <a:t> : </a:t>
            </a:r>
            <a:r>
              <a:rPr lang="en-US" b="1" dirty="0" smtClean="0"/>
              <a:t>$b</a:t>
            </a:r>
            <a:r>
              <a:rPr lang="en-US" dirty="0" smtClean="0"/>
              <a:t> </a:t>
            </a:r>
            <a:r>
              <a:rPr lang="en-US" dirty="0" err="1" smtClean="0"/>
              <a:t>Nakladatelství</a:t>
            </a:r>
            <a:r>
              <a:rPr lang="en-US" dirty="0" smtClean="0"/>
              <a:t> </a:t>
            </a:r>
            <a:r>
              <a:rPr lang="en-US" dirty="0" err="1" smtClean="0"/>
              <a:t>Lidové</a:t>
            </a:r>
            <a:r>
              <a:rPr lang="en-US" dirty="0" smtClean="0"/>
              <a:t> </a:t>
            </a:r>
            <a:r>
              <a:rPr lang="en-US" dirty="0" err="1" smtClean="0"/>
              <a:t>noviny</a:t>
            </a:r>
            <a:r>
              <a:rPr lang="en-US" dirty="0" smtClean="0"/>
              <a:t>, </a:t>
            </a:r>
            <a:r>
              <a:rPr lang="en-US" b="1" dirty="0" smtClean="0"/>
              <a:t>$c</a:t>
            </a:r>
            <a:r>
              <a:rPr lang="en-US" dirty="0" smtClean="0"/>
              <a:t> 2014 </a:t>
            </a:r>
            <a:endParaRPr lang="cs-CZ" dirty="0" smtClean="0"/>
          </a:p>
          <a:p>
            <a:r>
              <a:rPr lang="en-US" dirty="0" smtClean="0"/>
              <a:t>300   	</a:t>
            </a:r>
            <a:r>
              <a:rPr lang="en-US" b="1" dirty="0" smtClean="0"/>
              <a:t>$a</a:t>
            </a:r>
            <a:r>
              <a:rPr lang="en-US" dirty="0" smtClean="0"/>
              <a:t> 789 </a:t>
            </a:r>
            <a:r>
              <a:rPr lang="en-US" dirty="0" err="1" smtClean="0"/>
              <a:t>stran</a:t>
            </a:r>
            <a:r>
              <a:rPr lang="en-US" dirty="0" smtClean="0"/>
              <a:t> : </a:t>
            </a:r>
            <a:r>
              <a:rPr lang="en-US" b="1" dirty="0" smtClean="0"/>
              <a:t>$b</a:t>
            </a:r>
            <a:r>
              <a:rPr lang="en-US" dirty="0" smtClean="0"/>
              <a:t> </a:t>
            </a:r>
            <a:r>
              <a:rPr lang="en-US" dirty="0" err="1" smtClean="0"/>
              <a:t>ilustrace</a:t>
            </a:r>
            <a:r>
              <a:rPr lang="en-US" dirty="0" smtClean="0"/>
              <a:t> (</a:t>
            </a:r>
            <a:r>
              <a:rPr lang="en-US" dirty="0" err="1" smtClean="0"/>
              <a:t>převážně</a:t>
            </a:r>
            <a:r>
              <a:rPr lang="en-US" dirty="0" smtClean="0"/>
              <a:t> </a:t>
            </a:r>
            <a:r>
              <a:rPr lang="en-US" dirty="0" err="1" smtClean="0"/>
              <a:t>barevné</a:t>
            </a:r>
            <a:r>
              <a:rPr lang="en-US" dirty="0" smtClean="0"/>
              <a:t>), </a:t>
            </a:r>
            <a:r>
              <a:rPr lang="en-US" dirty="0" err="1" smtClean="0"/>
              <a:t>mapy</a:t>
            </a:r>
            <a:r>
              <a:rPr lang="en-US" dirty="0" smtClean="0"/>
              <a:t>, </a:t>
            </a:r>
            <a:r>
              <a:rPr lang="en-US" dirty="0" err="1" smtClean="0"/>
              <a:t>portréty</a:t>
            </a:r>
            <a:r>
              <a:rPr lang="en-US" dirty="0" smtClean="0"/>
              <a:t>, </a:t>
            </a:r>
            <a:r>
              <a:rPr lang="en-US" dirty="0" err="1" smtClean="0"/>
              <a:t>faksimile</a:t>
            </a:r>
            <a:r>
              <a:rPr lang="en-US" dirty="0" smtClean="0"/>
              <a:t> ; </a:t>
            </a:r>
            <a:r>
              <a:rPr lang="en-US" b="1" dirty="0" smtClean="0"/>
              <a:t>$c</a:t>
            </a:r>
            <a:r>
              <a:rPr lang="en-US" dirty="0" smtClean="0"/>
              <a:t> 28 cm</a:t>
            </a:r>
            <a:endParaRPr lang="cs-CZ" dirty="0" smtClean="0"/>
          </a:p>
          <a:p>
            <a:r>
              <a:rPr lang="en-US" dirty="0" smtClean="0"/>
              <a:t>336   </a:t>
            </a:r>
            <a:r>
              <a:rPr lang="en-US" b="1" dirty="0" smtClean="0"/>
              <a:t>$</a:t>
            </a:r>
            <a:r>
              <a:rPr lang="en-US" b="1" dirty="0" err="1" smtClean="0"/>
              <a:t>a</a:t>
            </a:r>
            <a:r>
              <a:rPr lang="en-US" dirty="0" err="1" smtClean="0"/>
              <a:t>text</a:t>
            </a:r>
            <a:r>
              <a:rPr lang="en-US" dirty="0" smtClean="0"/>
              <a:t> $</a:t>
            </a:r>
            <a:r>
              <a:rPr lang="en-US" dirty="0" err="1" smtClean="0"/>
              <a:t>btxt</a:t>
            </a:r>
            <a:r>
              <a:rPr lang="en-US" dirty="0" smtClean="0"/>
              <a:t> $2rdacontent</a:t>
            </a:r>
            <a:r>
              <a:rPr lang="cs-CZ" dirty="0" smtClean="0"/>
              <a:t>   </a:t>
            </a:r>
          </a:p>
          <a:p>
            <a:r>
              <a:rPr lang="cs-CZ" dirty="0" smtClean="0"/>
              <a:t>337   </a:t>
            </a:r>
            <a:r>
              <a:rPr lang="cs-CZ" b="1" dirty="0" smtClean="0"/>
              <a:t>$</a:t>
            </a:r>
            <a:r>
              <a:rPr lang="cs-CZ" b="1" dirty="0" err="1" smtClean="0"/>
              <a:t>a</a:t>
            </a:r>
            <a:r>
              <a:rPr lang="cs-CZ" dirty="0" err="1" smtClean="0"/>
              <a:t>bez</a:t>
            </a:r>
            <a:r>
              <a:rPr lang="cs-CZ" dirty="0" smtClean="0"/>
              <a:t> média </a:t>
            </a:r>
            <a:r>
              <a:rPr lang="cs-CZ" b="1" dirty="0" smtClean="0"/>
              <a:t>$</a:t>
            </a:r>
            <a:r>
              <a:rPr lang="cs-CZ" b="1" dirty="0" err="1" smtClean="0"/>
              <a:t>b</a:t>
            </a:r>
            <a:r>
              <a:rPr lang="cs-CZ" dirty="0" err="1" smtClean="0"/>
              <a:t>n</a:t>
            </a:r>
            <a:r>
              <a:rPr lang="cs-CZ" dirty="0" smtClean="0"/>
              <a:t> </a:t>
            </a:r>
            <a:r>
              <a:rPr lang="cs-CZ" b="1" dirty="0" smtClean="0"/>
              <a:t>$2</a:t>
            </a:r>
            <a:r>
              <a:rPr lang="cs-CZ" dirty="0" smtClean="0"/>
              <a:t>rdamedia</a:t>
            </a:r>
          </a:p>
          <a:p>
            <a:r>
              <a:rPr lang="cs-CZ" dirty="0" smtClean="0"/>
              <a:t>338   </a:t>
            </a:r>
            <a:r>
              <a:rPr lang="cs-CZ" b="1" dirty="0" smtClean="0"/>
              <a:t>$</a:t>
            </a:r>
            <a:r>
              <a:rPr lang="cs-CZ" b="1" dirty="0" err="1" smtClean="0"/>
              <a:t>a</a:t>
            </a:r>
            <a:r>
              <a:rPr lang="cs-CZ" dirty="0" err="1" smtClean="0"/>
              <a:t>svazek</a:t>
            </a:r>
            <a:r>
              <a:rPr lang="cs-CZ" dirty="0" smtClean="0"/>
              <a:t> </a:t>
            </a:r>
            <a:r>
              <a:rPr lang="cs-CZ" b="1" dirty="0" smtClean="0"/>
              <a:t>$</a:t>
            </a:r>
            <a:r>
              <a:rPr lang="cs-CZ" b="1" dirty="0" err="1" smtClean="0"/>
              <a:t>b</a:t>
            </a:r>
            <a:r>
              <a:rPr lang="cs-CZ" dirty="0" err="1" smtClean="0"/>
              <a:t>nc</a:t>
            </a:r>
            <a:r>
              <a:rPr lang="cs-CZ" dirty="0" smtClean="0"/>
              <a:t> </a:t>
            </a:r>
            <a:r>
              <a:rPr lang="cs-CZ" b="1" dirty="0" smtClean="0"/>
              <a:t>$2</a:t>
            </a:r>
            <a:r>
              <a:rPr lang="cs-CZ" dirty="0" smtClean="0"/>
              <a:t>rdacarrier</a:t>
            </a:r>
          </a:p>
          <a:p>
            <a:r>
              <a:rPr lang="en-US" dirty="0" smtClean="0"/>
              <a:t>504   	</a:t>
            </a:r>
            <a:r>
              <a:rPr lang="en-US" b="1" dirty="0" smtClean="0"/>
              <a:t>$a</a:t>
            </a:r>
            <a:r>
              <a:rPr lang="en-US" dirty="0" smtClean="0"/>
              <a:t> </a:t>
            </a:r>
            <a:r>
              <a:rPr lang="en-US" dirty="0" err="1" smtClean="0"/>
              <a:t>Obsahuje</a:t>
            </a:r>
            <a:r>
              <a:rPr lang="en-US" dirty="0" smtClean="0"/>
              <a:t> </a:t>
            </a:r>
            <a:r>
              <a:rPr lang="en-US" dirty="0" err="1" smtClean="0"/>
              <a:t>bibliografii</a:t>
            </a:r>
            <a:r>
              <a:rPr lang="en-US" dirty="0" smtClean="0"/>
              <a:t>, </a:t>
            </a:r>
            <a:r>
              <a:rPr lang="en-US" dirty="0" err="1" smtClean="0"/>
              <a:t>bibliografické</a:t>
            </a:r>
            <a:r>
              <a:rPr lang="en-US" dirty="0" smtClean="0"/>
              <a:t> </a:t>
            </a:r>
            <a:r>
              <a:rPr lang="en-US" dirty="0" err="1" smtClean="0"/>
              <a:t>odkazy</a:t>
            </a:r>
            <a:r>
              <a:rPr lang="en-US" dirty="0" smtClean="0"/>
              <a:t> a </a:t>
            </a:r>
            <a:r>
              <a:rPr lang="en-US" dirty="0" err="1" smtClean="0"/>
              <a:t>rejstřík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dirty="0" smtClean="0"/>
              <a:t>546   	</a:t>
            </a:r>
            <a:r>
              <a:rPr lang="en-US" b="1" dirty="0" smtClean="0"/>
              <a:t>$a</a:t>
            </a:r>
            <a:r>
              <a:rPr lang="en-US" dirty="0" smtClean="0"/>
              <a:t> </a:t>
            </a:r>
            <a:r>
              <a:rPr lang="en-US" dirty="0" err="1" smtClean="0"/>
              <a:t>Anglické</a:t>
            </a:r>
            <a:r>
              <a:rPr lang="en-US" dirty="0" smtClean="0"/>
              <a:t> </a:t>
            </a:r>
            <a:r>
              <a:rPr lang="en-US" dirty="0" err="1" smtClean="0"/>
              <a:t>resumé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dirty="0" smtClean="0"/>
              <a:t>648  7	</a:t>
            </a:r>
            <a:r>
              <a:rPr lang="en-US" b="1" dirty="0" smtClean="0"/>
              <a:t>$7</a:t>
            </a:r>
            <a:r>
              <a:rPr lang="en-US" dirty="0" smtClean="0"/>
              <a:t> </a:t>
            </a:r>
            <a:r>
              <a:rPr lang="en-US" dirty="0" err="1" smtClean="0"/>
              <a:t>kl_us_auth</a:t>
            </a:r>
            <a:r>
              <a:rPr lang="en-US" dirty="0" smtClean="0"/>
              <a:t>*0266080 </a:t>
            </a:r>
            <a:r>
              <a:rPr lang="en-US" b="1" dirty="0" smtClean="0"/>
              <a:t>$a</a:t>
            </a:r>
            <a:r>
              <a:rPr lang="en-US" dirty="0" smtClean="0"/>
              <a:t> 15. </a:t>
            </a:r>
            <a:r>
              <a:rPr lang="en-US" dirty="0" err="1" smtClean="0"/>
              <a:t>stol</a:t>
            </a:r>
            <a:r>
              <a:rPr lang="en-US" dirty="0" smtClean="0"/>
              <a:t>. </a:t>
            </a:r>
            <a:r>
              <a:rPr lang="en-US" b="1" dirty="0" smtClean="0"/>
              <a:t>$2</a:t>
            </a:r>
            <a:r>
              <a:rPr lang="en-US" dirty="0" smtClean="0"/>
              <a:t> </a:t>
            </a:r>
            <a:r>
              <a:rPr lang="en-US" dirty="0" err="1" smtClean="0"/>
              <a:t>czenas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dirty="0" smtClean="0"/>
              <a:t>650 07</a:t>
            </a:r>
            <a:r>
              <a:rPr lang="en-US" b="1" dirty="0" smtClean="0"/>
              <a:t>$7</a:t>
            </a:r>
            <a:r>
              <a:rPr lang="en-US" dirty="0" smtClean="0"/>
              <a:t> </a:t>
            </a:r>
            <a:r>
              <a:rPr lang="en-US" dirty="0" err="1" smtClean="0"/>
              <a:t>kl_us_auth</a:t>
            </a:r>
            <a:r>
              <a:rPr lang="en-US" dirty="0" smtClean="0"/>
              <a:t>*h0001687 </a:t>
            </a:r>
            <a:r>
              <a:rPr lang="en-US" b="1" dirty="0" smtClean="0"/>
              <a:t>$a</a:t>
            </a:r>
            <a:r>
              <a:rPr lang="en-US" dirty="0" smtClean="0"/>
              <a:t> </a:t>
            </a:r>
            <a:r>
              <a:rPr lang="en-US" dirty="0" err="1" smtClean="0"/>
              <a:t>husitství</a:t>
            </a:r>
            <a:r>
              <a:rPr lang="en-US" dirty="0" smtClean="0"/>
              <a:t> </a:t>
            </a:r>
            <a:r>
              <a:rPr lang="en-US" b="1" dirty="0" smtClean="0"/>
              <a:t>$z</a:t>
            </a:r>
            <a:r>
              <a:rPr lang="en-US" dirty="0" smtClean="0"/>
              <a:t> </a:t>
            </a:r>
            <a:r>
              <a:rPr lang="en-US" dirty="0" err="1" smtClean="0"/>
              <a:t>Česko</a:t>
            </a:r>
            <a:r>
              <a:rPr lang="en-US" dirty="0" smtClean="0"/>
              <a:t> </a:t>
            </a:r>
            <a:r>
              <a:rPr lang="en-US" b="1" dirty="0" smtClean="0"/>
              <a:t>$y</a:t>
            </a:r>
            <a:r>
              <a:rPr lang="en-US" dirty="0" smtClean="0"/>
              <a:t> 15. </a:t>
            </a:r>
            <a:r>
              <a:rPr lang="en-US" dirty="0" err="1" smtClean="0"/>
              <a:t>stol</a:t>
            </a:r>
            <a:r>
              <a:rPr lang="en-US" dirty="0" smtClean="0"/>
              <a:t>. </a:t>
            </a:r>
            <a:r>
              <a:rPr lang="en-US" b="1" dirty="0" smtClean="0"/>
              <a:t>$2</a:t>
            </a:r>
            <a:r>
              <a:rPr lang="en-US" dirty="0" smtClean="0"/>
              <a:t> </a:t>
            </a:r>
            <a:r>
              <a:rPr lang="en-US" dirty="0" err="1" smtClean="0"/>
              <a:t>czenas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dirty="0" smtClean="0"/>
              <a:t>651  7	</a:t>
            </a:r>
            <a:r>
              <a:rPr lang="en-US" b="1" dirty="0" smtClean="0"/>
              <a:t>$7</a:t>
            </a:r>
            <a:r>
              <a:rPr lang="en-US" dirty="0" smtClean="0"/>
              <a:t> </a:t>
            </a:r>
            <a:r>
              <a:rPr lang="en-US" dirty="0" err="1" smtClean="0"/>
              <a:t>kl_us_auth</a:t>
            </a:r>
            <a:r>
              <a:rPr lang="en-US" dirty="0" smtClean="0"/>
              <a:t>*g0001405 </a:t>
            </a:r>
            <a:r>
              <a:rPr lang="en-US" b="1" dirty="0" smtClean="0"/>
              <a:t>$a</a:t>
            </a:r>
            <a:r>
              <a:rPr lang="en-US" dirty="0" smtClean="0"/>
              <a:t> </a:t>
            </a:r>
            <a:r>
              <a:rPr lang="en-US" dirty="0" err="1" smtClean="0"/>
              <a:t>Česko</a:t>
            </a:r>
            <a:r>
              <a:rPr lang="en-US" dirty="0" smtClean="0"/>
              <a:t> </a:t>
            </a:r>
            <a:r>
              <a:rPr lang="en-US" b="1" dirty="0" smtClean="0"/>
              <a:t>$x</a:t>
            </a:r>
            <a:r>
              <a:rPr lang="en-US" dirty="0" smtClean="0"/>
              <a:t> </a:t>
            </a:r>
            <a:r>
              <a:rPr lang="en-US" dirty="0" err="1" smtClean="0"/>
              <a:t>dějiny</a:t>
            </a:r>
            <a:r>
              <a:rPr lang="en-US" dirty="0" smtClean="0"/>
              <a:t> </a:t>
            </a:r>
            <a:r>
              <a:rPr lang="en-US" b="1" dirty="0" smtClean="0"/>
              <a:t>$y</a:t>
            </a:r>
            <a:r>
              <a:rPr lang="en-US" dirty="0" smtClean="0"/>
              <a:t> 15. </a:t>
            </a:r>
            <a:r>
              <a:rPr lang="en-US" dirty="0" err="1" smtClean="0"/>
              <a:t>stol</a:t>
            </a:r>
            <a:r>
              <a:rPr lang="en-US" dirty="0" smtClean="0"/>
              <a:t>. </a:t>
            </a:r>
            <a:r>
              <a:rPr lang="en-US" b="1" dirty="0" smtClean="0"/>
              <a:t>$2</a:t>
            </a:r>
            <a:r>
              <a:rPr lang="en-US" dirty="0" smtClean="0"/>
              <a:t> </a:t>
            </a:r>
            <a:r>
              <a:rPr lang="en-US" dirty="0" err="1" smtClean="0"/>
              <a:t>czenas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dirty="0" smtClean="0"/>
              <a:t>655  7	</a:t>
            </a:r>
            <a:r>
              <a:rPr lang="en-US" b="1" dirty="0" smtClean="0"/>
              <a:t>$7</a:t>
            </a:r>
            <a:r>
              <a:rPr lang="en-US" dirty="0" smtClean="0"/>
              <a:t> </a:t>
            </a:r>
            <a:r>
              <a:rPr lang="en-US" dirty="0" err="1" smtClean="0"/>
              <a:t>kl_us_auth</a:t>
            </a:r>
            <a:r>
              <a:rPr lang="en-US" dirty="0" smtClean="0"/>
              <a:t>*0271985 </a:t>
            </a:r>
            <a:r>
              <a:rPr lang="en-US" b="1" dirty="0" smtClean="0"/>
              <a:t>$a</a:t>
            </a:r>
            <a:r>
              <a:rPr lang="en-US" dirty="0" smtClean="0"/>
              <a:t> </a:t>
            </a:r>
            <a:r>
              <a:rPr lang="en-US" dirty="0" err="1" smtClean="0"/>
              <a:t>kolektivní</a:t>
            </a:r>
            <a:r>
              <a:rPr lang="en-US" dirty="0" smtClean="0"/>
              <a:t> </a:t>
            </a:r>
            <a:r>
              <a:rPr lang="en-US" dirty="0" err="1" smtClean="0"/>
              <a:t>monografie</a:t>
            </a:r>
            <a:r>
              <a:rPr lang="en-US" dirty="0" smtClean="0"/>
              <a:t> </a:t>
            </a:r>
            <a:r>
              <a:rPr lang="en-US" b="1" dirty="0" smtClean="0"/>
              <a:t>$2</a:t>
            </a:r>
            <a:r>
              <a:rPr lang="en-US" dirty="0" smtClean="0"/>
              <a:t> </a:t>
            </a:r>
            <a:r>
              <a:rPr lang="en-US" dirty="0" err="1" smtClean="0"/>
              <a:t>czenas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dirty="0" smtClean="0"/>
              <a:t>072  7	</a:t>
            </a:r>
            <a:r>
              <a:rPr lang="en-US" b="1" dirty="0" smtClean="0"/>
              <a:t>$a</a:t>
            </a:r>
            <a:r>
              <a:rPr lang="en-US" dirty="0" smtClean="0"/>
              <a:t> 94(437) </a:t>
            </a:r>
            <a:r>
              <a:rPr lang="en-US" b="1" dirty="0" smtClean="0"/>
              <a:t>$x</a:t>
            </a:r>
            <a:r>
              <a:rPr lang="en-US" dirty="0" smtClean="0"/>
              <a:t> </a:t>
            </a:r>
            <a:r>
              <a:rPr lang="en-US" dirty="0" err="1" smtClean="0"/>
              <a:t>Dějiny</a:t>
            </a:r>
            <a:r>
              <a:rPr lang="en-US" dirty="0" smtClean="0"/>
              <a:t> </a:t>
            </a:r>
            <a:r>
              <a:rPr lang="en-US" dirty="0" err="1" smtClean="0"/>
              <a:t>Česka</a:t>
            </a:r>
            <a:r>
              <a:rPr lang="en-US" dirty="0" smtClean="0"/>
              <a:t> a </a:t>
            </a:r>
            <a:r>
              <a:rPr lang="en-US" dirty="0" err="1" smtClean="0"/>
              <a:t>Slovenska</a:t>
            </a:r>
            <a:r>
              <a:rPr lang="en-US" dirty="0" smtClean="0"/>
              <a:t> </a:t>
            </a:r>
            <a:r>
              <a:rPr lang="en-US" b="1" dirty="0" smtClean="0"/>
              <a:t>$2</a:t>
            </a:r>
            <a:r>
              <a:rPr lang="en-US" dirty="0" smtClean="0"/>
              <a:t> </a:t>
            </a:r>
            <a:r>
              <a:rPr lang="en-US" dirty="0" err="1" smtClean="0"/>
              <a:t>Konspekt</a:t>
            </a:r>
            <a:r>
              <a:rPr lang="en-US" dirty="0" smtClean="0"/>
              <a:t> </a:t>
            </a:r>
            <a:r>
              <a:rPr lang="en-US" b="1" dirty="0" smtClean="0"/>
              <a:t>$9</a:t>
            </a:r>
            <a:r>
              <a:rPr lang="en-US" dirty="0" smtClean="0"/>
              <a:t> 8 </a:t>
            </a:r>
            <a:endParaRPr lang="cs-CZ" dirty="0" smtClean="0"/>
          </a:p>
          <a:p>
            <a:r>
              <a:rPr lang="en-US" dirty="0" smtClean="0"/>
              <a:t>080   	</a:t>
            </a:r>
            <a:r>
              <a:rPr lang="en-US" b="1" dirty="0" smtClean="0"/>
              <a:t>$a</a:t>
            </a:r>
            <a:r>
              <a:rPr lang="en-US" dirty="0" smtClean="0"/>
              <a:t> 27-878.4 </a:t>
            </a:r>
            <a:r>
              <a:rPr lang="en-US" b="1" dirty="0" smtClean="0"/>
              <a:t>$2</a:t>
            </a:r>
            <a:r>
              <a:rPr lang="en-US" dirty="0" smtClean="0"/>
              <a:t> MRF </a:t>
            </a:r>
            <a:endParaRPr lang="cs-CZ" dirty="0" smtClean="0"/>
          </a:p>
          <a:p>
            <a:r>
              <a:rPr lang="en-US" dirty="0" smtClean="0"/>
              <a:t>080   	</a:t>
            </a:r>
            <a:r>
              <a:rPr lang="en-US" b="1" dirty="0" smtClean="0"/>
              <a:t>$a</a:t>
            </a:r>
            <a:r>
              <a:rPr lang="en-US" dirty="0" smtClean="0"/>
              <a:t> 94(437.3)"14" </a:t>
            </a:r>
            <a:r>
              <a:rPr lang="en-US" b="1" dirty="0" smtClean="0"/>
              <a:t>$2</a:t>
            </a:r>
            <a:r>
              <a:rPr lang="en-US" dirty="0" smtClean="0"/>
              <a:t> MRF </a:t>
            </a:r>
            <a:endParaRPr lang="cs-CZ" dirty="0" smtClean="0"/>
          </a:p>
          <a:p>
            <a:r>
              <a:rPr lang="en-US" dirty="0" smtClean="0"/>
              <a:t>080   	</a:t>
            </a:r>
            <a:r>
              <a:rPr lang="en-US" b="1" dirty="0" smtClean="0"/>
              <a:t>$a</a:t>
            </a:r>
            <a:r>
              <a:rPr lang="en-US" dirty="0" smtClean="0"/>
              <a:t> (048.8:082) </a:t>
            </a:r>
            <a:r>
              <a:rPr lang="en-US" b="1" dirty="0" smtClean="0"/>
              <a:t>$2</a:t>
            </a:r>
            <a:r>
              <a:rPr lang="en-US" dirty="0" smtClean="0"/>
              <a:t> MRF </a:t>
            </a:r>
            <a:endParaRPr lang="cs-CZ" dirty="0" smtClean="0"/>
          </a:p>
          <a:p>
            <a:r>
              <a:rPr lang="en-US" dirty="0" smtClean="0"/>
              <a:t>910   	</a:t>
            </a:r>
            <a:r>
              <a:rPr lang="en-US" b="1" dirty="0" smtClean="0"/>
              <a:t>$a</a:t>
            </a:r>
            <a:r>
              <a:rPr lang="en-US" dirty="0" smtClean="0"/>
              <a:t> KLG001 </a:t>
            </a:r>
            <a:endParaRPr lang="cs-CZ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sz="3600" dirty="0" smtClean="0"/>
              <a:t>Domácí úkol č. 1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1600" dirty="0" smtClean="0"/>
              <a:t>000   00790nam a2200253 i 4500 </a:t>
            </a:r>
            <a:endParaRPr lang="cs-CZ" sz="1600" dirty="0" smtClean="0"/>
          </a:p>
          <a:p>
            <a:pPr>
              <a:buNone/>
            </a:pPr>
            <a:r>
              <a:rPr lang="pl-PL" sz="1600" dirty="0" smtClean="0"/>
              <a:t>003   CZ-KlSVK </a:t>
            </a:r>
            <a:endParaRPr lang="cs-CZ" sz="1600" dirty="0" smtClean="0"/>
          </a:p>
          <a:p>
            <a:pPr>
              <a:buNone/>
            </a:pPr>
            <a:r>
              <a:rPr lang="pl-PL" sz="1600" dirty="0" smtClean="0"/>
              <a:t>005   20150218131424.4 </a:t>
            </a:r>
            <a:endParaRPr lang="cs-CZ" sz="1600" dirty="0" smtClean="0"/>
          </a:p>
          <a:p>
            <a:pPr>
              <a:buNone/>
            </a:pPr>
            <a:r>
              <a:rPr lang="pl-PL" sz="1600" dirty="0" smtClean="0"/>
              <a:t>007   ta </a:t>
            </a:r>
            <a:endParaRPr lang="cs-CZ" sz="1600" dirty="0" smtClean="0"/>
          </a:p>
          <a:p>
            <a:pPr>
              <a:buNone/>
            </a:pPr>
            <a:r>
              <a:rPr lang="pl-PL" sz="1600" dirty="0" smtClean="0"/>
              <a:t>008   150119s2014    xr bc  e------000-0-cze-d </a:t>
            </a:r>
            <a:endParaRPr lang="cs-CZ" sz="1600" dirty="0" smtClean="0"/>
          </a:p>
          <a:p>
            <a:pPr>
              <a:buNone/>
            </a:pPr>
            <a:r>
              <a:rPr lang="pl-PL" sz="1600" dirty="0" smtClean="0"/>
              <a:t>015   </a:t>
            </a:r>
            <a:r>
              <a:rPr lang="pl-PL" sz="1600" b="1" dirty="0" smtClean="0"/>
              <a:t>$a</a:t>
            </a:r>
            <a:r>
              <a:rPr lang="pl-PL" sz="1600" dirty="0" smtClean="0"/>
              <a:t> cnb002651360 </a:t>
            </a:r>
            <a:endParaRPr lang="cs-CZ" sz="1600" dirty="0" smtClean="0"/>
          </a:p>
          <a:p>
            <a:pPr>
              <a:buNone/>
            </a:pPr>
            <a:r>
              <a:rPr lang="pl-PL" sz="1600" dirty="0" smtClean="0"/>
              <a:t>020   </a:t>
            </a:r>
            <a:r>
              <a:rPr lang="pl-PL" sz="1600" b="1" dirty="0" smtClean="0"/>
              <a:t>$a</a:t>
            </a:r>
            <a:r>
              <a:rPr lang="pl-PL" sz="1600" dirty="0" smtClean="0"/>
              <a:t> 978-80-86105-73-4 </a:t>
            </a:r>
            <a:r>
              <a:rPr lang="pl-PL" sz="1600" b="1" dirty="0" smtClean="0"/>
              <a:t>$q</a:t>
            </a:r>
            <a:r>
              <a:rPr lang="pl-PL" sz="1600" dirty="0" smtClean="0"/>
              <a:t> (vázáno) : </a:t>
            </a:r>
            <a:r>
              <a:rPr lang="pl-PL" sz="1600" b="1" dirty="0" smtClean="0"/>
              <a:t>$c</a:t>
            </a:r>
            <a:r>
              <a:rPr lang="pl-PL" sz="1600" dirty="0" smtClean="0"/>
              <a:t> Kč 259.00 </a:t>
            </a:r>
            <a:endParaRPr lang="cs-CZ" sz="1600" dirty="0" smtClean="0"/>
          </a:p>
          <a:p>
            <a:pPr>
              <a:buNone/>
            </a:pPr>
            <a:r>
              <a:rPr lang="pl-PL" sz="1600" dirty="0" smtClean="0"/>
              <a:t>040   </a:t>
            </a:r>
            <a:r>
              <a:rPr lang="pl-PL" sz="1600" b="1" dirty="0" smtClean="0"/>
              <a:t>$a</a:t>
            </a:r>
            <a:r>
              <a:rPr lang="pl-PL" sz="1600" dirty="0" smtClean="0"/>
              <a:t> ABA001 </a:t>
            </a:r>
            <a:r>
              <a:rPr lang="pl-PL" sz="1600" b="1" dirty="0" smtClean="0"/>
              <a:t>$b</a:t>
            </a:r>
            <a:r>
              <a:rPr lang="pl-PL" sz="1600" dirty="0" smtClean="0"/>
              <a:t> cze </a:t>
            </a:r>
            <a:r>
              <a:rPr lang="pl-PL" sz="1600" b="1" dirty="0" smtClean="0"/>
              <a:t>$d</a:t>
            </a:r>
            <a:r>
              <a:rPr lang="pl-PL" sz="1600" dirty="0" smtClean="0"/>
              <a:t> KLG001</a:t>
            </a:r>
            <a:r>
              <a:rPr lang="pl-PL" sz="1600" b="1" dirty="0" smtClean="0"/>
              <a:t>$e</a:t>
            </a:r>
            <a:r>
              <a:rPr lang="pl-PL" sz="1600" dirty="0" smtClean="0"/>
              <a:t> rda </a:t>
            </a:r>
            <a:endParaRPr lang="cs-CZ" sz="1600" dirty="0" smtClean="0"/>
          </a:p>
          <a:p>
            <a:pPr>
              <a:buNone/>
            </a:pPr>
            <a:r>
              <a:rPr lang="pl-PL" sz="1600" dirty="0" smtClean="0"/>
              <a:t>072 7	</a:t>
            </a:r>
            <a:r>
              <a:rPr lang="pl-PL" sz="1600" b="1" dirty="0" smtClean="0"/>
              <a:t>$a</a:t>
            </a:r>
            <a:r>
              <a:rPr lang="pl-PL" sz="1600" dirty="0" smtClean="0"/>
              <a:t> 271/279 </a:t>
            </a:r>
            <a:r>
              <a:rPr lang="pl-PL" sz="1600" b="1" dirty="0" smtClean="0"/>
              <a:t>$x</a:t>
            </a:r>
            <a:r>
              <a:rPr lang="pl-PL" sz="1600" dirty="0" smtClean="0"/>
              <a:t> Křesťanské církve, </a:t>
            </a:r>
            <a:r>
              <a:rPr lang="pl-PL" sz="1400" dirty="0" smtClean="0"/>
              <a:t>sekty</a:t>
            </a:r>
            <a:r>
              <a:rPr lang="pl-PL" sz="1600" dirty="0" smtClean="0"/>
              <a:t>, denominace </a:t>
            </a:r>
            <a:r>
              <a:rPr lang="pl-PL" sz="1600" b="1" dirty="0" smtClean="0"/>
              <a:t>$9</a:t>
            </a:r>
            <a:r>
              <a:rPr lang="pl-PL" sz="1600" dirty="0" smtClean="0"/>
              <a:t> 5 </a:t>
            </a:r>
            <a:r>
              <a:rPr lang="pl-PL" sz="1600" b="1" dirty="0" smtClean="0"/>
              <a:t>$2</a:t>
            </a:r>
            <a:r>
              <a:rPr lang="pl-PL" sz="1600" dirty="0" smtClean="0"/>
              <a:t> Konspekt </a:t>
            </a:r>
            <a:endParaRPr lang="cs-CZ" sz="1600" dirty="0" smtClean="0"/>
          </a:p>
          <a:p>
            <a:pPr>
              <a:buNone/>
            </a:pPr>
            <a:r>
              <a:rPr lang="pl-PL" sz="1600" dirty="0" smtClean="0"/>
              <a:t>072 7	</a:t>
            </a:r>
            <a:r>
              <a:rPr lang="pl-PL" sz="1600" b="1" dirty="0" smtClean="0"/>
              <a:t>$a</a:t>
            </a:r>
            <a:r>
              <a:rPr lang="pl-PL" sz="1600" dirty="0" smtClean="0"/>
              <a:t> 929 </a:t>
            </a:r>
            <a:r>
              <a:rPr lang="pl-PL" sz="1600" b="1" dirty="0" smtClean="0"/>
              <a:t>$x</a:t>
            </a:r>
            <a:r>
              <a:rPr lang="pl-PL" sz="1600" dirty="0" smtClean="0"/>
              <a:t> Biografie </a:t>
            </a:r>
            <a:r>
              <a:rPr lang="pl-PL" sz="1600" b="1" dirty="0" smtClean="0"/>
              <a:t>$9</a:t>
            </a:r>
            <a:r>
              <a:rPr lang="pl-PL" sz="1600" dirty="0" smtClean="0"/>
              <a:t> 8 </a:t>
            </a:r>
            <a:r>
              <a:rPr lang="pl-PL" sz="1600" b="1" dirty="0" smtClean="0"/>
              <a:t>$2</a:t>
            </a:r>
            <a:r>
              <a:rPr lang="pl-PL" sz="1600" dirty="0" smtClean="0"/>
              <a:t> Konspekt </a:t>
            </a:r>
            <a:endParaRPr lang="cs-CZ" sz="1600" dirty="0" smtClean="0"/>
          </a:p>
          <a:p>
            <a:pPr>
              <a:buNone/>
            </a:pPr>
            <a:r>
              <a:rPr lang="en-US" sz="1600" dirty="0" smtClean="0"/>
              <a:t>080   </a:t>
            </a:r>
            <a:r>
              <a:rPr lang="en-US" sz="1600" b="1" dirty="0" smtClean="0"/>
              <a:t>$a</a:t>
            </a:r>
            <a:r>
              <a:rPr lang="en-US" sz="1600" dirty="0" smtClean="0"/>
              <a:t> 278.15 </a:t>
            </a:r>
            <a:r>
              <a:rPr lang="en-US" sz="1600" b="1" dirty="0" smtClean="0"/>
              <a:t>$2</a:t>
            </a:r>
            <a:r>
              <a:rPr lang="en-US" sz="1600" dirty="0" smtClean="0"/>
              <a:t> MRF </a:t>
            </a:r>
            <a:endParaRPr lang="cs-CZ" sz="1600" dirty="0" smtClean="0"/>
          </a:p>
          <a:p>
            <a:pPr>
              <a:buNone/>
            </a:pPr>
            <a:r>
              <a:rPr lang="en-US" sz="1600" dirty="0" smtClean="0"/>
              <a:t>080   </a:t>
            </a:r>
            <a:r>
              <a:rPr lang="en-US" sz="1600" b="1" dirty="0" smtClean="0"/>
              <a:t>$a</a:t>
            </a:r>
            <a:r>
              <a:rPr lang="en-US" sz="1600" dirty="0" smtClean="0"/>
              <a:t> 278.15-726.6 </a:t>
            </a:r>
            <a:r>
              <a:rPr lang="en-US" sz="1600" b="1" dirty="0" smtClean="0"/>
              <a:t>$2</a:t>
            </a:r>
            <a:r>
              <a:rPr lang="en-US" sz="1600" dirty="0" smtClean="0"/>
              <a:t> MRF </a:t>
            </a:r>
            <a:endParaRPr lang="cs-CZ" sz="1600" dirty="0" smtClean="0"/>
          </a:p>
          <a:p>
            <a:pPr>
              <a:buNone/>
            </a:pPr>
            <a:r>
              <a:rPr lang="en-US" sz="1600" dirty="0" smtClean="0"/>
              <a:t>080   </a:t>
            </a:r>
            <a:r>
              <a:rPr lang="en-US" sz="1600" b="1" dirty="0" smtClean="0"/>
              <a:t>$a</a:t>
            </a:r>
            <a:r>
              <a:rPr lang="en-US" sz="1600" dirty="0" smtClean="0"/>
              <a:t> (0:82-94) </a:t>
            </a:r>
            <a:r>
              <a:rPr lang="en-US" sz="1600" b="1" dirty="0" smtClean="0"/>
              <a:t>$2</a:t>
            </a:r>
            <a:r>
              <a:rPr lang="en-US" sz="1600" dirty="0" smtClean="0"/>
              <a:t> MRF</a:t>
            </a:r>
            <a:endParaRPr lang="cs-CZ" sz="1600" dirty="0" smtClean="0"/>
          </a:p>
          <a:p>
            <a:pPr>
              <a:buNone/>
            </a:pPr>
            <a:r>
              <a:rPr lang="en-US" sz="1600" dirty="0" smtClean="0"/>
              <a:t>100 1 	</a:t>
            </a:r>
            <a:r>
              <a:rPr lang="en-US" sz="1600" b="1" dirty="0" smtClean="0"/>
              <a:t>$7</a:t>
            </a:r>
            <a:r>
              <a:rPr lang="en-US" sz="1600" dirty="0" smtClean="0"/>
              <a:t> </a:t>
            </a:r>
            <a:r>
              <a:rPr lang="en-US" sz="1600" dirty="0" err="1" smtClean="0"/>
              <a:t>kl_us_auth</a:t>
            </a:r>
            <a:r>
              <a:rPr lang="en-US" sz="1600" dirty="0" smtClean="0"/>
              <a:t>*0344004 </a:t>
            </a:r>
            <a:r>
              <a:rPr lang="en-US" sz="1600" b="1" dirty="0" smtClean="0"/>
              <a:t>$a</a:t>
            </a:r>
            <a:r>
              <a:rPr lang="en-US" sz="1600" dirty="0" smtClean="0"/>
              <a:t> </a:t>
            </a:r>
            <a:r>
              <a:rPr lang="en-US" sz="1600" dirty="0" err="1" smtClean="0"/>
              <a:t>Brožková</a:t>
            </a:r>
            <a:r>
              <a:rPr lang="en-US" sz="1600" dirty="0" smtClean="0"/>
              <a:t>, </a:t>
            </a:r>
            <a:r>
              <a:rPr lang="en-US" sz="1600" dirty="0" err="1" smtClean="0"/>
              <a:t>Hana</a:t>
            </a:r>
            <a:r>
              <a:rPr lang="en-US" sz="1600" dirty="0" smtClean="0"/>
              <a:t> </a:t>
            </a:r>
            <a:r>
              <a:rPr lang="en-US" sz="1600" b="1" dirty="0" smtClean="0"/>
              <a:t>$4</a:t>
            </a:r>
            <a:r>
              <a:rPr lang="en-US" sz="1600" dirty="0" smtClean="0"/>
              <a:t> </a:t>
            </a:r>
            <a:r>
              <a:rPr lang="en-US" sz="1600" dirty="0" err="1" smtClean="0"/>
              <a:t>aut</a:t>
            </a:r>
            <a:endParaRPr lang="cs-CZ" sz="1600" dirty="0" smtClean="0"/>
          </a:p>
          <a:p>
            <a:pPr>
              <a:buNone/>
            </a:pPr>
            <a:r>
              <a:rPr lang="en-US" sz="1600" dirty="0" smtClean="0"/>
              <a:t>245 00	</a:t>
            </a:r>
            <a:r>
              <a:rPr lang="en-US" sz="1600" b="1" dirty="0" smtClean="0"/>
              <a:t>$a</a:t>
            </a:r>
            <a:r>
              <a:rPr lang="en-US" sz="1600" dirty="0" smtClean="0"/>
              <a:t> </a:t>
            </a:r>
            <a:r>
              <a:rPr lang="en-US" sz="1600" dirty="0" err="1" smtClean="0"/>
              <a:t>Požehnáni</a:t>
            </a:r>
            <a:r>
              <a:rPr lang="en-US" sz="1600" dirty="0" smtClean="0"/>
              <a:t> </a:t>
            </a:r>
            <a:r>
              <a:rPr lang="en-US" sz="1600" dirty="0" err="1" smtClean="0"/>
              <a:t>ohněm</a:t>
            </a:r>
            <a:r>
              <a:rPr lang="en-US" sz="1600" dirty="0" smtClean="0"/>
              <a:t> : </a:t>
            </a:r>
            <a:r>
              <a:rPr lang="en-US" sz="1600" b="1" dirty="0" smtClean="0"/>
              <a:t>$b</a:t>
            </a:r>
            <a:r>
              <a:rPr lang="en-US" sz="1600" dirty="0" smtClean="0"/>
              <a:t> </a:t>
            </a:r>
            <a:r>
              <a:rPr lang="en-US" sz="1600" dirty="0" err="1" smtClean="0"/>
              <a:t>významné</a:t>
            </a:r>
            <a:r>
              <a:rPr lang="en-US" sz="1600" dirty="0" smtClean="0"/>
              <a:t> </a:t>
            </a:r>
            <a:r>
              <a:rPr lang="en-US" sz="1600" dirty="0" err="1" smtClean="0"/>
              <a:t>osobnosti</a:t>
            </a:r>
            <a:r>
              <a:rPr lang="en-US" sz="1600" dirty="0" smtClean="0"/>
              <a:t> </a:t>
            </a:r>
            <a:r>
              <a:rPr lang="en-US" sz="1600" dirty="0" err="1" smtClean="0"/>
              <a:t>unitářské</a:t>
            </a:r>
            <a:r>
              <a:rPr lang="en-US" sz="1600" dirty="0" smtClean="0"/>
              <a:t> </a:t>
            </a:r>
            <a:r>
              <a:rPr lang="en-US" sz="1600" dirty="0" err="1" smtClean="0"/>
              <a:t>historie</a:t>
            </a:r>
            <a:r>
              <a:rPr lang="en-US" sz="1600" dirty="0" smtClean="0"/>
              <a:t> / </a:t>
            </a:r>
            <a:r>
              <a:rPr lang="en-US" sz="1600" b="1" dirty="0" smtClean="0"/>
              <a:t>$c</a:t>
            </a:r>
            <a:r>
              <a:rPr lang="en-US" sz="1600" dirty="0" smtClean="0"/>
              <a:t> </a:t>
            </a:r>
            <a:r>
              <a:rPr lang="en-US" sz="1600" dirty="0" err="1" smtClean="0"/>
              <a:t>autoři</a:t>
            </a:r>
            <a:r>
              <a:rPr lang="en-US" sz="1600" dirty="0" smtClean="0"/>
              <a:t>: </a:t>
            </a:r>
            <a:r>
              <a:rPr lang="en-US" sz="1600" dirty="0" err="1" smtClean="0"/>
              <a:t>Hana</a:t>
            </a:r>
            <a:r>
              <a:rPr lang="en-US" sz="1600" dirty="0" smtClean="0"/>
              <a:t> </a:t>
            </a:r>
            <a:r>
              <a:rPr lang="en-US" sz="1600" dirty="0" err="1" smtClean="0"/>
              <a:t>Brožková</a:t>
            </a:r>
            <a:r>
              <a:rPr lang="en-US" sz="1600" dirty="0" smtClean="0"/>
              <a:t>, Lucie </a:t>
            </a:r>
            <a:r>
              <a:rPr lang="en-US" sz="1600" dirty="0" err="1" smtClean="0"/>
              <a:t>Červená</a:t>
            </a:r>
            <a:r>
              <a:rPr lang="en-US" sz="1600" dirty="0" smtClean="0"/>
              <a:t>, Iva </a:t>
            </a:r>
            <a:r>
              <a:rPr lang="en-US" sz="1600" dirty="0" err="1" smtClean="0"/>
              <a:t>Fišerová</a:t>
            </a:r>
            <a:r>
              <a:rPr lang="en-US" sz="1600" dirty="0" smtClean="0"/>
              <a:t>, Lena </a:t>
            </a:r>
            <a:r>
              <a:rPr lang="en-US" sz="1600" dirty="0" err="1" smtClean="0"/>
              <a:t>Jurgens</a:t>
            </a:r>
            <a:r>
              <a:rPr lang="en-US" sz="1600" dirty="0" smtClean="0"/>
              <a:t>, Michal </a:t>
            </a:r>
            <a:r>
              <a:rPr lang="en-US" sz="1600" dirty="0" err="1" smtClean="0"/>
              <a:t>Kohout</a:t>
            </a:r>
            <a:r>
              <a:rPr lang="en-US" sz="1600" dirty="0" smtClean="0"/>
              <a:t>, </a:t>
            </a:r>
            <a:r>
              <a:rPr lang="en-US" sz="1600" dirty="0" err="1" smtClean="0"/>
              <a:t>Kristýna</a:t>
            </a:r>
            <a:r>
              <a:rPr lang="en-US" sz="1600" dirty="0" smtClean="0"/>
              <a:t> </a:t>
            </a:r>
            <a:r>
              <a:rPr lang="en-US" sz="1600" dirty="0" err="1" smtClean="0"/>
              <a:t>Ledererová</a:t>
            </a:r>
            <a:r>
              <a:rPr lang="en-US" sz="1600" dirty="0" smtClean="0"/>
              <a:t> </a:t>
            </a:r>
            <a:r>
              <a:rPr lang="en-US" sz="1600" dirty="0" err="1" smtClean="0"/>
              <a:t>Kolajová</a:t>
            </a:r>
            <a:r>
              <a:rPr lang="en-US" sz="1600" dirty="0" smtClean="0"/>
              <a:t>, Radovan </a:t>
            </a:r>
            <a:r>
              <a:rPr lang="en-US" sz="1600" dirty="0" err="1" smtClean="0"/>
              <a:t>Lovčí</a:t>
            </a:r>
            <a:r>
              <a:rPr lang="en-US" sz="1600" dirty="0" smtClean="0"/>
              <a:t>, Boris </a:t>
            </a:r>
            <a:r>
              <a:rPr lang="en-US" sz="1600" dirty="0" err="1" smtClean="0"/>
              <a:t>Merhaut</a:t>
            </a:r>
            <a:r>
              <a:rPr lang="en-US" sz="1600" dirty="0" smtClean="0"/>
              <a:t>, </a:t>
            </a:r>
            <a:r>
              <a:rPr lang="en-US" sz="1600" dirty="0" err="1" smtClean="0"/>
              <a:t>Otakar</a:t>
            </a:r>
            <a:r>
              <a:rPr lang="en-US" sz="1600" dirty="0" smtClean="0"/>
              <a:t> </a:t>
            </a:r>
            <a:r>
              <a:rPr lang="en-US" sz="1600" dirty="0" err="1" smtClean="0"/>
              <a:t>Mikeš</a:t>
            </a:r>
            <a:r>
              <a:rPr lang="en-US" sz="1600" dirty="0" smtClean="0"/>
              <a:t>, </a:t>
            </a:r>
            <a:r>
              <a:rPr lang="en-US" sz="1600" dirty="0" err="1" smtClean="0"/>
              <a:t>Luděk</a:t>
            </a:r>
            <a:r>
              <a:rPr lang="en-US" sz="1600" dirty="0" smtClean="0"/>
              <a:t> </a:t>
            </a:r>
            <a:r>
              <a:rPr lang="en-US" sz="1600" dirty="0" err="1" smtClean="0"/>
              <a:t>Pivoňka</a:t>
            </a:r>
            <a:r>
              <a:rPr lang="en-US" sz="1600" dirty="0" smtClean="0"/>
              <a:t>, </a:t>
            </a:r>
            <a:r>
              <a:rPr lang="en-US" sz="1600" dirty="0" err="1" smtClean="0"/>
              <a:t>Jarmila</a:t>
            </a:r>
            <a:r>
              <a:rPr lang="en-US" sz="1600" dirty="0" smtClean="0"/>
              <a:t> </a:t>
            </a:r>
            <a:r>
              <a:rPr lang="en-US" sz="1600" dirty="0" err="1" smtClean="0"/>
              <a:t>Plotěná</a:t>
            </a:r>
            <a:r>
              <a:rPr lang="en-US" sz="1600" dirty="0" smtClean="0"/>
              <a:t>, </a:t>
            </a:r>
            <a:r>
              <a:rPr lang="en-US" sz="1600" dirty="0" err="1" smtClean="0"/>
              <a:t>Petr</a:t>
            </a:r>
            <a:r>
              <a:rPr lang="en-US" sz="1600" dirty="0" smtClean="0"/>
              <a:t> </a:t>
            </a:r>
            <a:r>
              <a:rPr lang="en-US" sz="1600" dirty="0" err="1" smtClean="0"/>
              <a:t>Samojský</a:t>
            </a:r>
            <a:r>
              <a:rPr lang="en-US" sz="1600" dirty="0" smtClean="0"/>
              <a:t>, </a:t>
            </a:r>
            <a:r>
              <a:rPr lang="en-US" sz="1600" dirty="0" err="1" smtClean="0"/>
              <a:t>Pavel</a:t>
            </a:r>
            <a:r>
              <a:rPr lang="en-US" sz="1600" dirty="0" smtClean="0"/>
              <a:t> </a:t>
            </a:r>
            <a:r>
              <a:rPr lang="en-US" sz="1600" dirty="0" err="1" smtClean="0"/>
              <a:t>Sedlák</a:t>
            </a:r>
            <a:r>
              <a:rPr lang="en-US" sz="1600" dirty="0" smtClean="0"/>
              <a:t>, </a:t>
            </a:r>
            <a:r>
              <a:rPr lang="en-US" sz="1600" dirty="0" err="1" smtClean="0"/>
              <a:t>Soňa</a:t>
            </a:r>
            <a:r>
              <a:rPr lang="en-US" sz="1600" dirty="0" smtClean="0"/>
              <a:t> </a:t>
            </a:r>
            <a:r>
              <a:rPr lang="en-US" sz="1600" dirty="0" err="1" smtClean="0"/>
              <a:t>Tichá</a:t>
            </a:r>
            <a:endParaRPr lang="cs-CZ" sz="1600" dirty="0" smtClean="0"/>
          </a:p>
          <a:p>
            <a:endParaRPr lang="cs-CZ" sz="1600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dirty="0" smtClean="0"/>
              <a:t>246 30</a:t>
            </a:r>
            <a:r>
              <a:rPr lang="pl-PL" b="1" dirty="0" smtClean="0"/>
              <a:t>$a</a:t>
            </a:r>
            <a:r>
              <a:rPr lang="pl-PL" dirty="0" smtClean="0"/>
              <a:t> Významné osobnosti unitářské historie </a:t>
            </a:r>
            <a:endParaRPr lang="cs-CZ" dirty="0" smtClean="0"/>
          </a:p>
          <a:p>
            <a:pPr>
              <a:buNone/>
            </a:pPr>
            <a:r>
              <a:rPr lang="pl-PL" dirty="0" smtClean="0"/>
              <a:t>250   </a:t>
            </a:r>
            <a:r>
              <a:rPr lang="pl-PL" b="1" dirty="0" smtClean="0"/>
              <a:t>$a</a:t>
            </a:r>
            <a:r>
              <a:rPr lang="pl-PL" dirty="0" smtClean="0"/>
              <a:t> 1.vydání </a:t>
            </a:r>
            <a:endParaRPr lang="cs-CZ" dirty="0" smtClean="0"/>
          </a:p>
          <a:p>
            <a:pPr>
              <a:buNone/>
            </a:pPr>
            <a:r>
              <a:rPr lang="pl-PL" dirty="0" smtClean="0"/>
              <a:t>264 1  </a:t>
            </a:r>
            <a:r>
              <a:rPr lang="pl-PL" b="1" dirty="0" smtClean="0"/>
              <a:t>$a</a:t>
            </a:r>
            <a:r>
              <a:rPr lang="pl-PL" dirty="0" smtClean="0"/>
              <a:t> Praha : </a:t>
            </a:r>
            <a:r>
              <a:rPr lang="pl-PL" b="1" dirty="0" smtClean="0"/>
              <a:t>$b</a:t>
            </a:r>
            <a:r>
              <a:rPr lang="pl-PL" dirty="0" smtClean="0"/>
              <a:t> Unitaria, </a:t>
            </a:r>
            <a:r>
              <a:rPr lang="pl-PL" b="1" dirty="0" smtClean="0"/>
              <a:t>$c</a:t>
            </a:r>
            <a:r>
              <a:rPr lang="pl-PL" dirty="0" smtClean="0"/>
              <a:t> 2014 </a:t>
            </a:r>
            <a:endParaRPr lang="cs-CZ" dirty="0" smtClean="0"/>
          </a:p>
          <a:p>
            <a:pPr>
              <a:buNone/>
            </a:pPr>
            <a:r>
              <a:rPr lang="pl-PL" dirty="0" smtClean="0"/>
              <a:t>300   </a:t>
            </a:r>
            <a:r>
              <a:rPr lang="pl-PL" b="1" dirty="0" smtClean="0"/>
              <a:t>$a</a:t>
            </a:r>
            <a:r>
              <a:rPr lang="pl-PL" dirty="0" smtClean="0"/>
              <a:t> 174 stran : </a:t>
            </a:r>
            <a:r>
              <a:rPr lang="pl-PL" b="1" dirty="0" smtClean="0"/>
              <a:t>$b</a:t>
            </a:r>
            <a:r>
              <a:rPr lang="pl-PL" dirty="0" smtClean="0"/>
              <a:t> mapy, portréty ; </a:t>
            </a:r>
            <a:r>
              <a:rPr lang="pl-PL" b="1" dirty="0" smtClean="0"/>
              <a:t>$c</a:t>
            </a:r>
            <a:r>
              <a:rPr lang="pl-PL" dirty="0" smtClean="0"/>
              <a:t> 22 cm</a:t>
            </a:r>
            <a:endParaRPr lang="cs-CZ" dirty="0" smtClean="0"/>
          </a:p>
          <a:p>
            <a:pPr>
              <a:buNone/>
            </a:pPr>
            <a:r>
              <a:rPr lang="en-US" dirty="0" smtClean="0"/>
              <a:t>33</a:t>
            </a:r>
            <a:r>
              <a:rPr lang="cs-CZ" dirty="0" smtClean="0"/>
              <a:t>6</a:t>
            </a:r>
            <a:r>
              <a:rPr lang="en-US" dirty="0" smtClean="0"/>
              <a:t>	</a:t>
            </a:r>
            <a:r>
              <a:rPr lang="en-US" b="1" dirty="0" smtClean="0"/>
              <a:t>$a </a:t>
            </a:r>
            <a:r>
              <a:rPr lang="en-US" dirty="0" smtClean="0"/>
              <a:t>text $b txt $2 </a:t>
            </a:r>
            <a:r>
              <a:rPr lang="en-US" dirty="0" err="1" smtClean="0"/>
              <a:t>rdacontent</a:t>
            </a:r>
            <a:endParaRPr lang="cs-CZ" dirty="0" smtClean="0"/>
          </a:p>
          <a:p>
            <a:pPr>
              <a:buNone/>
            </a:pPr>
            <a:r>
              <a:rPr lang="en-US" dirty="0" smtClean="0"/>
              <a:t>33</a:t>
            </a:r>
            <a:r>
              <a:rPr lang="cs-CZ" dirty="0" smtClean="0"/>
              <a:t>7</a:t>
            </a:r>
            <a:r>
              <a:rPr lang="en-US" dirty="0" smtClean="0"/>
              <a:t>	$a </a:t>
            </a:r>
            <a:r>
              <a:rPr lang="en-US" dirty="0" err="1" smtClean="0"/>
              <a:t>bezmedia</a:t>
            </a:r>
            <a:r>
              <a:rPr lang="en-US" dirty="0" smtClean="0"/>
              <a:t> $b n $2 </a:t>
            </a:r>
            <a:r>
              <a:rPr lang="en-US" dirty="0" err="1" smtClean="0"/>
              <a:t>rdamedia</a:t>
            </a:r>
            <a:endParaRPr lang="cs-CZ" dirty="0" smtClean="0"/>
          </a:p>
          <a:p>
            <a:pPr>
              <a:buNone/>
            </a:pPr>
            <a:r>
              <a:rPr lang="pl-PL" dirty="0" smtClean="0"/>
              <a:t>338          $a svazek$b nc $2 rdacarrier </a:t>
            </a:r>
            <a:endParaRPr lang="cs-CZ" dirty="0" smtClean="0"/>
          </a:p>
          <a:p>
            <a:pPr>
              <a:buNone/>
            </a:pPr>
            <a:r>
              <a:rPr lang="pl-PL" dirty="0" smtClean="0"/>
              <a:t>504  	</a:t>
            </a:r>
            <a:r>
              <a:rPr lang="pl-PL" b="1" dirty="0" smtClean="0"/>
              <a:t>$a</a:t>
            </a:r>
            <a:r>
              <a:rPr lang="pl-PL" dirty="0" smtClean="0"/>
              <a:t> Obsahuje bibliografie a bibliografické odkazy </a:t>
            </a:r>
            <a:endParaRPr lang="cs-CZ" dirty="0" smtClean="0"/>
          </a:p>
          <a:p>
            <a:pPr>
              <a:buNone/>
            </a:pPr>
            <a:r>
              <a:rPr lang="en-US" dirty="0" smtClean="0"/>
              <a:t>650 07	</a:t>
            </a:r>
            <a:r>
              <a:rPr lang="en-US" b="1" dirty="0" smtClean="0"/>
              <a:t>$7</a:t>
            </a:r>
            <a:r>
              <a:rPr lang="en-US" dirty="0" smtClean="0"/>
              <a:t> </a:t>
            </a:r>
            <a:r>
              <a:rPr lang="en-US" dirty="0" err="1" smtClean="0"/>
              <a:t>kl_us_auth</a:t>
            </a:r>
            <a:r>
              <a:rPr lang="en-US" dirty="0" smtClean="0"/>
              <a:t>*0269635 </a:t>
            </a:r>
            <a:r>
              <a:rPr lang="en-US" b="1" dirty="0" smtClean="0"/>
              <a:t>$a</a:t>
            </a:r>
            <a:r>
              <a:rPr lang="en-US" dirty="0" smtClean="0"/>
              <a:t> </a:t>
            </a:r>
            <a:r>
              <a:rPr lang="en-US" dirty="0" err="1" smtClean="0"/>
              <a:t>unitarismus</a:t>
            </a:r>
            <a:r>
              <a:rPr lang="en-US" dirty="0" smtClean="0"/>
              <a:t> (</a:t>
            </a:r>
            <a:r>
              <a:rPr lang="en-US" dirty="0" err="1" smtClean="0"/>
              <a:t>náboženství</a:t>
            </a:r>
            <a:r>
              <a:rPr lang="en-US" dirty="0" smtClean="0"/>
              <a:t>) </a:t>
            </a:r>
            <a:r>
              <a:rPr lang="en-US" b="1" dirty="0" smtClean="0"/>
              <a:t>$2</a:t>
            </a:r>
            <a:r>
              <a:rPr lang="en-US" dirty="0" smtClean="0"/>
              <a:t> </a:t>
            </a:r>
            <a:r>
              <a:rPr lang="en-US" dirty="0" err="1" smtClean="0"/>
              <a:t>czenas</a:t>
            </a:r>
            <a:r>
              <a:rPr lang="en-US" dirty="0" smtClean="0"/>
              <a:t> </a:t>
            </a:r>
            <a:endParaRPr lang="cs-CZ" dirty="0" smtClean="0"/>
          </a:p>
          <a:p>
            <a:pPr>
              <a:buNone/>
            </a:pPr>
            <a:r>
              <a:rPr lang="en-US" dirty="0" smtClean="0"/>
              <a:t>650 07	</a:t>
            </a:r>
            <a:r>
              <a:rPr lang="en-US" b="1" dirty="0" smtClean="0"/>
              <a:t>$7</a:t>
            </a:r>
            <a:r>
              <a:rPr lang="en-US" dirty="0" smtClean="0"/>
              <a:t> </a:t>
            </a:r>
            <a:r>
              <a:rPr lang="en-US" dirty="0" err="1" smtClean="0"/>
              <a:t>kl_us_auth</a:t>
            </a:r>
            <a:r>
              <a:rPr lang="en-US" dirty="0" smtClean="0"/>
              <a:t>*0275472 </a:t>
            </a:r>
            <a:r>
              <a:rPr lang="en-US" b="1" dirty="0" smtClean="0"/>
              <a:t>$a</a:t>
            </a:r>
            <a:r>
              <a:rPr lang="en-US" dirty="0" smtClean="0"/>
              <a:t> </a:t>
            </a:r>
            <a:r>
              <a:rPr lang="en-US" dirty="0" err="1" smtClean="0"/>
              <a:t>unitáři</a:t>
            </a:r>
            <a:r>
              <a:rPr lang="en-US" dirty="0" smtClean="0"/>
              <a:t> </a:t>
            </a:r>
            <a:r>
              <a:rPr lang="en-US" b="1" dirty="0" smtClean="0"/>
              <a:t>$2</a:t>
            </a:r>
            <a:r>
              <a:rPr lang="en-US" dirty="0" smtClean="0"/>
              <a:t> </a:t>
            </a:r>
            <a:r>
              <a:rPr lang="en-US" dirty="0" err="1" smtClean="0"/>
              <a:t>czenas</a:t>
            </a:r>
            <a:r>
              <a:rPr lang="en-US" dirty="0" smtClean="0"/>
              <a:t> </a:t>
            </a:r>
            <a:r>
              <a:rPr lang="en-US" b="1" dirty="0" smtClean="0"/>
              <a:t>$y</a:t>
            </a:r>
            <a:r>
              <a:rPr lang="en-US" dirty="0" smtClean="0"/>
              <a:t> 20. </a:t>
            </a:r>
            <a:r>
              <a:rPr lang="en-US" dirty="0" err="1" smtClean="0"/>
              <a:t>stol</a:t>
            </a:r>
            <a:r>
              <a:rPr lang="en-US" dirty="0" smtClean="0"/>
              <a:t>. </a:t>
            </a:r>
            <a:endParaRPr lang="cs-CZ" dirty="0" smtClean="0"/>
          </a:p>
          <a:p>
            <a:pPr>
              <a:buNone/>
            </a:pPr>
            <a:r>
              <a:rPr lang="pl-PL" dirty="0" smtClean="0"/>
              <a:t>655  7	</a:t>
            </a:r>
            <a:r>
              <a:rPr lang="pl-PL" b="1" dirty="0" smtClean="0"/>
              <a:t>$7</a:t>
            </a:r>
            <a:r>
              <a:rPr lang="pl-PL" dirty="0" smtClean="0"/>
              <a:t> kl_us_auth*u0003948 </a:t>
            </a:r>
            <a:r>
              <a:rPr lang="pl-PL" b="1" dirty="0" smtClean="0"/>
              <a:t>$a</a:t>
            </a:r>
            <a:r>
              <a:rPr lang="pl-PL" dirty="0" smtClean="0"/>
              <a:t> portréty </a:t>
            </a:r>
            <a:r>
              <a:rPr lang="pl-PL" b="1" dirty="0" smtClean="0"/>
              <a:t>$2</a:t>
            </a:r>
            <a:r>
              <a:rPr lang="pl-PL" dirty="0" smtClean="0"/>
              <a:t> czenas 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700 1 	</a:t>
            </a:r>
            <a:r>
              <a:rPr lang="en-US" b="1" dirty="0" smtClean="0"/>
              <a:t>$7</a:t>
            </a:r>
            <a:r>
              <a:rPr lang="en-US" dirty="0" smtClean="0"/>
              <a:t> </a:t>
            </a:r>
            <a:r>
              <a:rPr lang="en-US" dirty="0" err="1" smtClean="0"/>
              <a:t>kl_us_auth</a:t>
            </a:r>
            <a:r>
              <a:rPr lang="en-US" dirty="0" smtClean="0"/>
              <a:t>*0000000 </a:t>
            </a:r>
            <a:r>
              <a:rPr lang="en-US" b="1" dirty="0" smtClean="0"/>
              <a:t>$a</a:t>
            </a:r>
            <a:r>
              <a:rPr lang="en-US" dirty="0" smtClean="0"/>
              <a:t> </a:t>
            </a:r>
            <a:r>
              <a:rPr lang="en-US" dirty="0" err="1" smtClean="0"/>
              <a:t>Červená</a:t>
            </a:r>
            <a:r>
              <a:rPr lang="en-US" dirty="0" smtClean="0"/>
              <a:t>, Lucie </a:t>
            </a:r>
            <a:r>
              <a:rPr lang="en-US" b="1" dirty="0" smtClean="0"/>
              <a:t>$4</a:t>
            </a:r>
            <a:r>
              <a:rPr lang="en-US" dirty="0" smtClean="0"/>
              <a:t> </a:t>
            </a:r>
            <a:r>
              <a:rPr lang="en-US" dirty="0" err="1" smtClean="0"/>
              <a:t>aut</a:t>
            </a:r>
            <a:r>
              <a:rPr lang="en-US" dirty="0" smtClean="0"/>
              <a:t> </a:t>
            </a:r>
            <a:endParaRPr lang="cs-CZ" dirty="0" smtClean="0"/>
          </a:p>
          <a:p>
            <a:pPr>
              <a:buNone/>
            </a:pPr>
            <a:r>
              <a:rPr lang="en-US" dirty="0" smtClean="0"/>
              <a:t>700 1 	</a:t>
            </a:r>
            <a:r>
              <a:rPr lang="en-US" b="1" dirty="0" smtClean="0"/>
              <a:t>$7</a:t>
            </a:r>
            <a:r>
              <a:rPr lang="en-US" dirty="0" smtClean="0"/>
              <a:t> </a:t>
            </a:r>
            <a:r>
              <a:rPr lang="en-US" dirty="0" err="1" smtClean="0"/>
              <a:t>kl_us_auth</a:t>
            </a:r>
            <a:r>
              <a:rPr lang="en-US" dirty="0" smtClean="0"/>
              <a:t>*0000000 </a:t>
            </a:r>
            <a:r>
              <a:rPr lang="en-US" b="1" dirty="0" smtClean="0"/>
              <a:t>$a</a:t>
            </a:r>
            <a:r>
              <a:rPr lang="en-US" dirty="0" smtClean="0"/>
              <a:t> </a:t>
            </a:r>
            <a:r>
              <a:rPr lang="en-US" dirty="0" err="1" smtClean="0"/>
              <a:t>Fišerová</a:t>
            </a:r>
            <a:r>
              <a:rPr lang="en-US" dirty="0" smtClean="0"/>
              <a:t>, Iva </a:t>
            </a:r>
            <a:r>
              <a:rPr lang="en-US" b="1" dirty="0" smtClean="0"/>
              <a:t>$4</a:t>
            </a:r>
            <a:r>
              <a:rPr lang="en-US" dirty="0" smtClean="0"/>
              <a:t> </a:t>
            </a:r>
            <a:r>
              <a:rPr lang="en-US" dirty="0" err="1" smtClean="0"/>
              <a:t>aut</a:t>
            </a:r>
            <a:endParaRPr lang="cs-CZ" dirty="0" smtClean="0"/>
          </a:p>
          <a:p>
            <a:pPr>
              <a:buNone/>
            </a:pPr>
            <a:r>
              <a:rPr lang="en-US" dirty="0" smtClean="0"/>
              <a:t>700 1 	</a:t>
            </a:r>
            <a:r>
              <a:rPr lang="en-US" b="1" dirty="0" smtClean="0"/>
              <a:t>$7</a:t>
            </a:r>
            <a:r>
              <a:rPr lang="en-US" dirty="0" smtClean="0"/>
              <a:t> </a:t>
            </a:r>
            <a:r>
              <a:rPr lang="en-US" dirty="0" err="1" smtClean="0"/>
              <a:t>kl_us_auth</a:t>
            </a:r>
            <a:r>
              <a:rPr lang="en-US" dirty="0" smtClean="0"/>
              <a:t>*0000000 </a:t>
            </a:r>
            <a:r>
              <a:rPr lang="en-US" b="1" dirty="0" smtClean="0"/>
              <a:t>$a</a:t>
            </a:r>
            <a:r>
              <a:rPr lang="en-US" dirty="0" smtClean="0"/>
              <a:t> </a:t>
            </a:r>
            <a:r>
              <a:rPr lang="en-US" dirty="0" err="1" smtClean="0"/>
              <a:t>Jurgens</a:t>
            </a:r>
            <a:r>
              <a:rPr lang="en-US" dirty="0" smtClean="0"/>
              <a:t>, Lena </a:t>
            </a:r>
            <a:r>
              <a:rPr lang="en-US" b="1" dirty="0" smtClean="0"/>
              <a:t>$4</a:t>
            </a:r>
            <a:r>
              <a:rPr lang="en-US" dirty="0" smtClean="0"/>
              <a:t> </a:t>
            </a:r>
            <a:r>
              <a:rPr lang="en-US" dirty="0" err="1" smtClean="0"/>
              <a:t>aut</a:t>
            </a:r>
            <a:r>
              <a:rPr lang="en-US" dirty="0" smtClean="0"/>
              <a:t> </a:t>
            </a:r>
            <a:endParaRPr lang="cs-CZ" dirty="0" smtClean="0"/>
          </a:p>
          <a:p>
            <a:pPr>
              <a:buNone/>
            </a:pPr>
            <a:r>
              <a:rPr lang="en-US" dirty="0" smtClean="0"/>
              <a:t>700 1 	</a:t>
            </a:r>
            <a:r>
              <a:rPr lang="en-US" b="1" dirty="0" smtClean="0"/>
              <a:t>$7</a:t>
            </a:r>
            <a:r>
              <a:rPr lang="en-US" dirty="0" smtClean="0"/>
              <a:t> </a:t>
            </a:r>
            <a:r>
              <a:rPr lang="en-US" dirty="0" err="1" smtClean="0"/>
              <a:t>kl_us_auth</a:t>
            </a:r>
            <a:r>
              <a:rPr lang="en-US" dirty="0" smtClean="0"/>
              <a:t>*0000000 </a:t>
            </a:r>
            <a:r>
              <a:rPr lang="en-US" b="1" dirty="0" smtClean="0"/>
              <a:t>$a</a:t>
            </a:r>
            <a:r>
              <a:rPr lang="en-US" dirty="0" smtClean="0"/>
              <a:t> </a:t>
            </a:r>
            <a:r>
              <a:rPr lang="en-US" dirty="0" err="1" smtClean="0"/>
              <a:t>Kohout</a:t>
            </a:r>
            <a:r>
              <a:rPr lang="en-US" dirty="0" smtClean="0"/>
              <a:t>, Michal  </a:t>
            </a:r>
            <a:r>
              <a:rPr lang="en-US" b="1" dirty="0" smtClean="0"/>
              <a:t>$4</a:t>
            </a:r>
            <a:r>
              <a:rPr lang="en-US" dirty="0" smtClean="0"/>
              <a:t> </a:t>
            </a:r>
            <a:r>
              <a:rPr lang="en-US" dirty="0" err="1" smtClean="0"/>
              <a:t>aut</a:t>
            </a:r>
            <a:r>
              <a:rPr lang="en-US" dirty="0" smtClean="0"/>
              <a:t> </a:t>
            </a:r>
            <a:endParaRPr lang="cs-CZ" dirty="0" smtClean="0"/>
          </a:p>
          <a:p>
            <a:pPr>
              <a:buNone/>
            </a:pPr>
            <a:r>
              <a:rPr lang="en-US" dirty="0" smtClean="0"/>
              <a:t>700 1 	</a:t>
            </a:r>
            <a:r>
              <a:rPr lang="en-US" b="1" dirty="0" smtClean="0"/>
              <a:t>$7</a:t>
            </a:r>
            <a:r>
              <a:rPr lang="en-US" dirty="0" smtClean="0"/>
              <a:t> </a:t>
            </a:r>
            <a:r>
              <a:rPr lang="en-US" dirty="0" err="1" smtClean="0"/>
              <a:t>kl_us_auth</a:t>
            </a:r>
            <a:r>
              <a:rPr lang="en-US" dirty="0" smtClean="0"/>
              <a:t>*0000000 </a:t>
            </a:r>
            <a:r>
              <a:rPr lang="en-US" b="1" dirty="0" smtClean="0"/>
              <a:t>$a</a:t>
            </a:r>
            <a:r>
              <a:rPr lang="en-US" dirty="0" smtClean="0"/>
              <a:t> </a:t>
            </a:r>
            <a:r>
              <a:rPr lang="en-US" dirty="0" err="1" smtClean="0"/>
              <a:t>Ledererová</a:t>
            </a:r>
            <a:r>
              <a:rPr lang="en-US" dirty="0" smtClean="0"/>
              <a:t> </a:t>
            </a:r>
            <a:r>
              <a:rPr lang="en-US" dirty="0" err="1" smtClean="0"/>
              <a:t>Kolajová</a:t>
            </a:r>
            <a:r>
              <a:rPr lang="en-US" dirty="0" smtClean="0"/>
              <a:t>, </a:t>
            </a:r>
            <a:r>
              <a:rPr lang="en-US" dirty="0" err="1" smtClean="0"/>
              <a:t>Kristýna</a:t>
            </a:r>
            <a:r>
              <a:rPr lang="en-US" dirty="0" smtClean="0"/>
              <a:t> </a:t>
            </a:r>
            <a:r>
              <a:rPr lang="en-US" b="1" dirty="0" smtClean="0"/>
              <a:t>$4</a:t>
            </a:r>
            <a:r>
              <a:rPr lang="en-US" dirty="0" smtClean="0"/>
              <a:t> </a:t>
            </a:r>
            <a:r>
              <a:rPr lang="en-US" dirty="0" err="1" smtClean="0"/>
              <a:t>aut</a:t>
            </a:r>
            <a:r>
              <a:rPr lang="en-US" dirty="0" smtClean="0"/>
              <a:t> </a:t>
            </a:r>
            <a:endParaRPr lang="cs-CZ" dirty="0" smtClean="0"/>
          </a:p>
          <a:p>
            <a:pPr>
              <a:buNone/>
            </a:pPr>
            <a:r>
              <a:rPr lang="en-US" dirty="0" smtClean="0"/>
              <a:t>700 1 	</a:t>
            </a:r>
            <a:r>
              <a:rPr lang="en-US" b="1" dirty="0" smtClean="0"/>
              <a:t>$7</a:t>
            </a:r>
            <a:r>
              <a:rPr lang="en-US" dirty="0" smtClean="0"/>
              <a:t> </a:t>
            </a:r>
            <a:r>
              <a:rPr lang="en-US" dirty="0" err="1" smtClean="0"/>
              <a:t>kl_us_auth</a:t>
            </a:r>
            <a:r>
              <a:rPr lang="en-US" dirty="0" smtClean="0"/>
              <a:t>*0000000 </a:t>
            </a:r>
            <a:r>
              <a:rPr lang="en-US" b="1" dirty="0" smtClean="0"/>
              <a:t>$a</a:t>
            </a:r>
            <a:r>
              <a:rPr lang="en-US" dirty="0" smtClean="0"/>
              <a:t> </a:t>
            </a:r>
            <a:r>
              <a:rPr lang="en-US" dirty="0" err="1" smtClean="0"/>
              <a:t>Lovčí</a:t>
            </a:r>
            <a:r>
              <a:rPr lang="en-US" dirty="0" smtClean="0"/>
              <a:t>, Radovan </a:t>
            </a:r>
            <a:r>
              <a:rPr lang="en-US" b="1" dirty="0" smtClean="0"/>
              <a:t>$4</a:t>
            </a:r>
            <a:r>
              <a:rPr lang="en-US" dirty="0" smtClean="0"/>
              <a:t> </a:t>
            </a:r>
            <a:r>
              <a:rPr lang="en-US" dirty="0" err="1" smtClean="0"/>
              <a:t>aut</a:t>
            </a:r>
            <a:r>
              <a:rPr lang="en-US" dirty="0" smtClean="0"/>
              <a:t> </a:t>
            </a:r>
            <a:endParaRPr lang="cs-CZ" dirty="0" smtClean="0"/>
          </a:p>
          <a:p>
            <a:pPr>
              <a:buNone/>
            </a:pPr>
            <a:r>
              <a:rPr lang="en-US" dirty="0" smtClean="0"/>
              <a:t>700 1 	</a:t>
            </a:r>
            <a:r>
              <a:rPr lang="en-US" b="1" dirty="0" smtClean="0"/>
              <a:t>$7</a:t>
            </a:r>
            <a:r>
              <a:rPr lang="en-US" dirty="0" smtClean="0"/>
              <a:t> </a:t>
            </a:r>
            <a:r>
              <a:rPr lang="en-US" dirty="0" err="1" smtClean="0"/>
              <a:t>kl_us_auth</a:t>
            </a:r>
            <a:r>
              <a:rPr lang="en-US" dirty="0" smtClean="0"/>
              <a:t>*0000000 </a:t>
            </a:r>
            <a:r>
              <a:rPr lang="en-US" b="1" dirty="0" smtClean="0"/>
              <a:t>$a</a:t>
            </a:r>
            <a:r>
              <a:rPr lang="en-US" dirty="0" smtClean="0"/>
              <a:t> </a:t>
            </a:r>
            <a:r>
              <a:rPr lang="en-US" dirty="0" err="1" smtClean="0"/>
              <a:t>Merhaut</a:t>
            </a:r>
            <a:r>
              <a:rPr lang="en-US" dirty="0" smtClean="0"/>
              <a:t>, Boris </a:t>
            </a:r>
            <a:r>
              <a:rPr lang="en-US" b="1" dirty="0" smtClean="0"/>
              <a:t>$4</a:t>
            </a:r>
            <a:r>
              <a:rPr lang="en-US" dirty="0" smtClean="0"/>
              <a:t> </a:t>
            </a:r>
            <a:r>
              <a:rPr lang="en-US" dirty="0" err="1" smtClean="0"/>
              <a:t>aut</a:t>
            </a:r>
            <a:r>
              <a:rPr lang="en-US" dirty="0" smtClean="0"/>
              <a:t> </a:t>
            </a:r>
            <a:endParaRPr lang="cs-CZ" dirty="0" smtClean="0"/>
          </a:p>
          <a:p>
            <a:pPr>
              <a:buNone/>
            </a:pPr>
            <a:r>
              <a:rPr lang="en-US" dirty="0" smtClean="0"/>
              <a:t>700 1 	</a:t>
            </a:r>
            <a:r>
              <a:rPr lang="en-US" b="1" dirty="0" smtClean="0"/>
              <a:t>$7</a:t>
            </a:r>
            <a:r>
              <a:rPr lang="en-US" dirty="0" smtClean="0"/>
              <a:t> </a:t>
            </a:r>
            <a:r>
              <a:rPr lang="en-US" dirty="0" err="1" smtClean="0"/>
              <a:t>kl_us_auth</a:t>
            </a:r>
            <a:r>
              <a:rPr lang="en-US" dirty="0" smtClean="0"/>
              <a:t>*0000000 </a:t>
            </a:r>
            <a:r>
              <a:rPr lang="en-US" b="1" dirty="0" smtClean="0"/>
              <a:t>$a</a:t>
            </a:r>
            <a:r>
              <a:rPr lang="en-US" dirty="0" smtClean="0"/>
              <a:t> </a:t>
            </a:r>
            <a:r>
              <a:rPr lang="en-US" dirty="0" err="1" smtClean="0"/>
              <a:t>Mikeš</a:t>
            </a:r>
            <a:r>
              <a:rPr lang="en-US" dirty="0" smtClean="0"/>
              <a:t>, </a:t>
            </a:r>
            <a:r>
              <a:rPr lang="en-US" dirty="0" err="1" smtClean="0"/>
              <a:t>Otakar</a:t>
            </a:r>
            <a:r>
              <a:rPr lang="en-US" dirty="0" smtClean="0"/>
              <a:t> </a:t>
            </a:r>
            <a:r>
              <a:rPr lang="en-US" b="1" dirty="0" smtClean="0"/>
              <a:t>$4</a:t>
            </a:r>
            <a:r>
              <a:rPr lang="en-US" dirty="0" smtClean="0"/>
              <a:t> </a:t>
            </a:r>
            <a:r>
              <a:rPr lang="en-US" dirty="0" err="1" smtClean="0"/>
              <a:t>aut</a:t>
            </a:r>
            <a:endParaRPr lang="cs-CZ" dirty="0" smtClean="0"/>
          </a:p>
          <a:p>
            <a:pPr>
              <a:buNone/>
            </a:pPr>
            <a:r>
              <a:rPr lang="en-US" dirty="0" smtClean="0"/>
              <a:t>700 1 	</a:t>
            </a:r>
            <a:r>
              <a:rPr lang="en-US" b="1" dirty="0" smtClean="0"/>
              <a:t>$7</a:t>
            </a:r>
            <a:r>
              <a:rPr lang="en-US" dirty="0" smtClean="0"/>
              <a:t> </a:t>
            </a:r>
            <a:r>
              <a:rPr lang="en-US" dirty="0" err="1" smtClean="0"/>
              <a:t>kl_us_auth</a:t>
            </a:r>
            <a:r>
              <a:rPr lang="en-US" dirty="0" smtClean="0"/>
              <a:t>*0000000 </a:t>
            </a:r>
            <a:r>
              <a:rPr lang="en-US" b="1" dirty="0" smtClean="0"/>
              <a:t>$a</a:t>
            </a:r>
            <a:r>
              <a:rPr lang="en-US" dirty="0" smtClean="0"/>
              <a:t> </a:t>
            </a:r>
            <a:r>
              <a:rPr lang="en-US" dirty="0" err="1" smtClean="0"/>
              <a:t>Pivoňka</a:t>
            </a:r>
            <a:r>
              <a:rPr lang="en-US" dirty="0" smtClean="0"/>
              <a:t>, </a:t>
            </a:r>
            <a:r>
              <a:rPr lang="en-US" dirty="0" err="1" smtClean="0"/>
              <a:t>Luděk</a:t>
            </a:r>
            <a:r>
              <a:rPr lang="en-US" dirty="0" smtClean="0"/>
              <a:t> </a:t>
            </a:r>
            <a:r>
              <a:rPr lang="en-US" b="1" dirty="0" smtClean="0"/>
              <a:t>$4</a:t>
            </a:r>
            <a:r>
              <a:rPr lang="en-US" dirty="0" smtClean="0"/>
              <a:t> </a:t>
            </a:r>
            <a:r>
              <a:rPr lang="en-US" dirty="0" err="1" smtClean="0"/>
              <a:t>aut</a:t>
            </a:r>
            <a:endParaRPr lang="cs-CZ" dirty="0" smtClean="0"/>
          </a:p>
          <a:p>
            <a:pPr>
              <a:buNone/>
            </a:pPr>
            <a:r>
              <a:rPr lang="en-US" dirty="0" smtClean="0"/>
              <a:t>700 1 	</a:t>
            </a:r>
            <a:r>
              <a:rPr lang="en-US" b="1" dirty="0" smtClean="0"/>
              <a:t>$7</a:t>
            </a:r>
            <a:r>
              <a:rPr lang="en-US" dirty="0" smtClean="0"/>
              <a:t> </a:t>
            </a:r>
            <a:r>
              <a:rPr lang="en-US" dirty="0" err="1" smtClean="0"/>
              <a:t>kl_us_auth</a:t>
            </a:r>
            <a:r>
              <a:rPr lang="en-US" dirty="0" smtClean="0"/>
              <a:t>*0000000 </a:t>
            </a:r>
            <a:r>
              <a:rPr lang="en-US" b="1" dirty="0" smtClean="0"/>
              <a:t>$a</a:t>
            </a:r>
            <a:r>
              <a:rPr lang="en-US" dirty="0" smtClean="0"/>
              <a:t> </a:t>
            </a:r>
            <a:r>
              <a:rPr lang="en-US" dirty="0" err="1" smtClean="0"/>
              <a:t>Plotěná</a:t>
            </a:r>
            <a:r>
              <a:rPr lang="en-US" dirty="0" smtClean="0"/>
              <a:t>, </a:t>
            </a:r>
            <a:r>
              <a:rPr lang="en-US" dirty="0" err="1" smtClean="0"/>
              <a:t>Jarmila</a:t>
            </a:r>
            <a:r>
              <a:rPr lang="en-US" dirty="0" smtClean="0"/>
              <a:t> </a:t>
            </a:r>
            <a:r>
              <a:rPr lang="en-US" b="1" dirty="0" smtClean="0"/>
              <a:t>$4</a:t>
            </a:r>
            <a:r>
              <a:rPr lang="en-US" dirty="0" smtClean="0"/>
              <a:t> </a:t>
            </a:r>
            <a:r>
              <a:rPr lang="en-US" dirty="0" err="1" smtClean="0"/>
              <a:t>aut</a:t>
            </a:r>
            <a:endParaRPr lang="cs-CZ" dirty="0" smtClean="0"/>
          </a:p>
          <a:p>
            <a:pPr>
              <a:buNone/>
            </a:pPr>
            <a:r>
              <a:rPr lang="en-US" dirty="0" smtClean="0"/>
              <a:t>700 1 	</a:t>
            </a:r>
            <a:r>
              <a:rPr lang="en-US" b="1" dirty="0" smtClean="0"/>
              <a:t>$7</a:t>
            </a:r>
            <a:r>
              <a:rPr lang="en-US" dirty="0" smtClean="0"/>
              <a:t> </a:t>
            </a:r>
            <a:r>
              <a:rPr lang="en-US" dirty="0" err="1" smtClean="0"/>
              <a:t>kl_us_auth</a:t>
            </a:r>
            <a:r>
              <a:rPr lang="en-US" dirty="0" smtClean="0"/>
              <a:t>*0000000 </a:t>
            </a:r>
            <a:r>
              <a:rPr lang="en-US" b="1" dirty="0" smtClean="0"/>
              <a:t>$a</a:t>
            </a:r>
            <a:r>
              <a:rPr lang="en-US" dirty="0" smtClean="0"/>
              <a:t> </a:t>
            </a:r>
            <a:r>
              <a:rPr lang="en-US" dirty="0" err="1" smtClean="0"/>
              <a:t>Samojský</a:t>
            </a:r>
            <a:r>
              <a:rPr lang="en-US" dirty="0" smtClean="0"/>
              <a:t>, </a:t>
            </a:r>
            <a:r>
              <a:rPr lang="en-US" dirty="0" err="1" smtClean="0"/>
              <a:t>Petr</a:t>
            </a:r>
            <a:r>
              <a:rPr lang="en-US" dirty="0" smtClean="0"/>
              <a:t> </a:t>
            </a:r>
            <a:r>
              <a:rPr lang="en-US" b="1" dirty="0" smtClean="0"/>
              <a:t>$4</a:t>
            </a:r>
            <a:r>
              <a:rPr lang="en-US" dirty="0" smtClean="0"/>
              <a:t> </a:t>
            </a:r>
            <a:r>
              <a:rPr lang="en-US" dirty="0" err="1" smtClean="0"/>
              <a:t>aut</a:t>
            </a:r>
            <a:r>
              <a:rPr lang="en-US" dirty="0" smtClean="0"/>
              <a:t> </a:t>
            </a:r>
            <a:endParaRPr lang="cs-CZ" dirty="0" smtClean="0"/>
          </a:p>
          <a:p>
            <a:pPr>
              <a:buNone/>
            </a:pPr>
            <a:r>
              <a:rPr lang="en-US" dirty="0" smtClean="0"/>
              <a:t>700 1 	</a:t>
            </a:r>
            <a:r>
              <a:rPr lang="en-US" b="1" dirty="0" smtClean="0"/>
              <a:t>$7</a:t>
            </a:r>
            <a:r>
              <a:rPr lang="en-US" dirty="0" smtClean="0"/>
              <a:t> </a:t>
            </a:r>
            <a:r>
              <a:rPr lang="en-US" dirty="0" err="1" smtClean="0"/>
              <a:t>kl_us_auth</a:t>
            </a:r>
            <a:r>
              <a:rPr lang="en-US" dirty="0" smtClean="0"/>
              <a:t>*0000000 </a:t>
            </a:r>
            <a:r>
              <a:rPr lang="en-US" b="1" dirty="0" smtClean="0"/>
              <a:t>$a</a:t>
            </a:r>
            <a:r>
              <a:rPr lang="en-US" dirty="0" smtClean="0"/>
              <a:t> </a:t>
            </a:r>
            <a:r>
              <a:rPr lang="en-US" dirty="0" err="1" smtClean="0"/>
              <a:t>Sedlák</a:t>
            </a:r>
            <a:r>
              <a:rPr lang="en-US" dirty="0" smtClean="0"/>
              <a:t>, </a:t>
            </a:r>
            <a:r>
              <a:rPr lang="en-US" dirty="0" err="1" smtClean="0"/>
              <a:t>Pavel</a:t>
            </a:r>
            <a:r>
              <a:rPr lang="en-US" dirty="0" smtClean="0"/>
              <a:t> </a:t>
            </a:r>
            <a:r>
              <a:rPr lang="en-US" b="1" dirty="0" smtClean="0"/>
              <a:t>$4</a:t>
            </a:r>
            <a:r>
              <a:rPr lang="en-US" dirty="0" smtClean="0"/>
              <a:t> </a:t>
            </a:r>
            <a:r>
              <a:rPr lang="en-US" dirty="0" err="1" smtClean="0"/>
              <a:t>aut</a:t>
            </a:r>
            <a:endParaRPr lang="cs-CZ" dirty="0" smtClean="0"/>
          </a:p>
          <a:p>
            <a:pPr>
              <a:buNone/>
            </a:pPr>
            <a:r>
              <a:rPr lang="en-US" dirty="0" smtClean="0"/>
              <a:t>700 1 	</a:t>
            </a:r>
            <a:r>
              <a:rPr lang="en-US" b="1" dirty="0" smtClean="0"/>
              <a:t>$7</a:t>
            </a:r>
            <a:r>
              <a:rPr lang="en-US" dirty="0" smtClean="0"/>
              <a:t> </a:t>
            </a:r>
            <a:r>
              <a:rPr lang="en-US" dirty="0" err="1" smtClean="0"/>
              <a:t>kl_us_auth</a:t>
            </a:r>
            <a:r>
              <a:rPr lang="en-US" dirty="0" smtClean="0"/>
              <a:t>*0000000 </a:t>
            </a:r>
            <a:r>
              <a:rPr lang="en-US" b="1" dirty="0" smtClean="0"/>
              <a:t>$a</a:t>
            </a:r>
            <a:r>
              <a:rPr lang="en-US" dirty="0" smtClean="0"/>
              <a:t> </a:t>
            </a:r>
            <a:r>
              <a:rPr lang="en-US" dirty="0" err="1" smtClean="0"/>
              <a:t>Tichá</a:t>
            </a:r>
            <a:r>
              <a:rPr lang="en-US" dirty="0" smtClean="0"/>
              <a:t>, </a:t>
            </a:r>
            <a:r>
              <a:rPr lang="en-US" dirty="0" err="1" smtClean="0"/>
              <a:t>Soňa</a:t>
            </a:r>
            <a:r>
              <a:rPr lang="en-US" dirty="0" smtClean="0"/>
              <a:t> </a:t>
            </a:r>
            <a:r>
              <a:rPr lang="en-US" b="1" dirty="0" smtClean="0"/>
              <a:t>$4</a:t>
            </a:r>
            <a:r>
              <a:rPr lang="en-US" dirty="0" smtClean="0"/>
              <a:t> </a:t>
            </a:r>
            <a:r>
              <a:rPr lang="en-US" dirty="0" err="1" smtClean="0"/>
              <a:t>aut</a:t>
            </a:r>
            <a:endParaRPr lang="cs-CZ" dirty="0" smtClean="0"/>
          </a:p>
          <a:p>
            <a:pPr>
              <a:buNone/>
            </a:pPr>
            <a:r>
              <a:rPr lang="en-US" dirty="0" smtClean="0"/>
              <a:t>910   	</a:t>
            </a:r>
            <a:r>
              <a:rPr lang="en-US" b="1" dirty="0" smtClean="0"/>
              <a:t>$a</a:t>
            </a:r>
            <a:r>
              <a:rPr lang="en-US" dirty="0" smtClean="0"/>
              <a:t> KLG001 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Podpole</a:t>
            </a:r>
            <a:r>
              <a:rPr lang="cs-CZ" dirty="0" smtClean="0"/>
              <a:t> q v poli 024, 028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Obdobná změna i u dalších identifikačních čísel (ISMN v poli 024; Nakladatelské číslo v poli 028)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024 2# $a</a:t>
            </a:r>
            <a:r>
              <a:rPr lang="cs-CZ" dirty="0" smtClean="0"/>
              <a:t>M570406203 </a:t>
            </a:r>
            <a:r>
              <a:rPr lang="cs-CZ" b="1" dirty="0" smtClean="0">
                <a:solidFill>
                  <a:srgbClr val="FF0000"/>
                </a:solidFill>
              </a:rPr>
              <a:t>$q</a:t>
            </a:r>
            <a:r>
              <a:rPr lang="cs-CZ" dirty="0" smtClean="0">
                <a:solidFill>
                  <a:srgbClr val="FF0000"/>
                </a:solidFill>
              </a:rPr>
              <a:t>(partitura :</a:t>
            </a:r>
            <a:r>
              <a:rPr lang="cs-CZ" b="1" dirty="0" smtClean="0">
                <a:solidFill>
                  <a:srgbClr val="FF0000"/>
                </a:solidFill>
              </a:rPr>
              <a:t>$</a:t>
            </a:r>
            <a:r>
              <a:rPr lang="cs-CZ" b="1" dirty="0" err="1" smtClean="0">
                <a:solidFill>
                  <a:srgbClr val="FF0000"/>
                </a:solidFill>
              </a:rPr>
              <a:t>q</a:t>
            </a:r>
            <a:r>
              <a:rPr lang="cs-CZ" dirty="0" err="1" smtClean="0">
                <a:solidFill>
                  <a:srgbClr val="FF0000"/>
                </a:solidFill>
              </a:rPr>
              <a:t>vázáno</a:t>
            </a:r>
            <a:r>
              <a:rPr lang="cs-CZ" dirty="0" smtClean="0">
                <a:solidFill>
                  <a:srgbClr val="FF0000"/>
                </a:solidFill>
              </a:rPr>
              <a:t>)</a:t>
            </a:r>
            <a:r>
              <a:rPr lang="cs-CZ" b="1" dirty="0" smtClean="0">
                <a:solidFill>
                  <a:srgbClr val="FF0000"/>
                </a:solidFill>
              </a:rPr>
              <a:t>$</a:t>
            </a:r>
            <a:r>
              <a:rPr lang="cs-CZ" b="1" dirty="0" err="1" smtClean="0">
                <a:solidFill>
                  <a:srgbClr val="FF0000"/>
                </a:solidFill>
              </a:rPr>
              <a:t>c</a:t>
            </a:r>
            <a:r>
              <a:rPr lang="cs-CZ" dirty="0" err="1" smtClean="0">
                <a:solidFill>
                  <a:srgbClr val="FF0000"/>
                </a:solidFill>
              </a:rPr>
              <a:t>EUR</a:t>
            </a:r>
            <a:r>
              <a:rPr lang="cs-CZ" dirty="0" smtClean="0">
                <a:solidFill>
                  <a:srgbClr val="FF0000"/>
                </a:solidFill>
              </a:rPr>
              <a:t> 28.50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028 02 $a</a:t>
            </a:r>
            <a:r>
              <a:rPr lang="cs-CZ" dirty="0" smtClean="0"/>
              <a:t>440 073 032-9 </a:t>
            </a:r>
            <a:r>
              <a:rPr lang="cs-CZ" b="1" dirty="0" smtClean="0"/>
              <a:t>$</a:t>
            </a:r>
            <a:r>
              <a:rPr lang="cs-CZ" b="1" dirty="0" err="1" smtClean="0"/>
              <a:t>b</a:t>
            </a:r>
            <a:r>
              <a:rPr lang="cs-CZ" dirty="0" err="1" smtClean="0"/>
              <a:t>Deutsche</a:t>
            </a:r>
            <a:r>
              <a:rPr lang="cs-CZ" dirty="0" smtClean="0"/>
              <a:t> </a:t>
            </a:r>
            <a:r>
              <a:rPr lang="cs-CZ" dirty="0" err="1" smtClean="0"/>
              <a:t>Grammophon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FF0000"/>
                </a:solidFill>
              </a:rPr>
              <a:t>$q</a:t>
            </a:r>
            <a:r>
              <a:rPr lang="cs-CZ" dirty="0" smtClean="0">
                <a:solidFill>
                  <a:srgbClr val="FF0000"/>
                </a:solidFill>
              </a:rPr>
              <a:t>(soubor a brožura)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 č.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pl-PL" dirty="0" smtClean="0"/>
              <a:t>000   	00000nam-a22     -i-4500 </a:t>
            </a:r>
            <a:endParaRPr lang="cs-CZ" dirty="0" smtClean="0"/>
          </a:p>
          <a:p>
            <a:r>
              <a:rPr lang="pl-PL" dirty="0" smtClean="0"/>
              <a:t>003   	CZ-KlSVK </a:t>
            </a:r>
            <a:endParaRPr lang="cs-CZ" dirty="0" smtClean="0"/>
          </a:p>
          <a:p>
            <a:r>
              <a:rPr lang="pl-PL" dirty="0" smtClean="0"/>
              <a:t>005   	20150219072954.1 </a:t>
            </a:r>
            <a:endParaRPr lang="cs-CZ" dirty="0" smtClean="0"/>
          </a:p>
          <a:p>
            <a:r>
              <a:rPr lang="pl-PL" dirty="0" smtClean="0"/>
              <a:t>007   	ta </a:t>
            </a:r>
            <a:endParaRPr lang="cs-CZ" dirty="0" smtClean="0"/>
          </a:p>
          <a:p>
            <a:r>
              <a:rPr lang="pl-PL" dirty="0" smtClean="0"/>
              <a:t>008   	150209s2015----xr-a---e------000-cbcze-d </a:t>
            </a:r>
            <a:endParaRPr lang="cs-CZ" dirty="0" smtClean="0"/>
          </a:p>
          <a:p>
            <a:r>
              <a:rPr lang="pl-PL" dirty="0" smtClean="0"/>
              <a:t>020   	</a:t>
            </a:r>
            <a:r>
              <a:rPr lang="pl-PL" b="1" dirty="0" smtClean="0"/>
              <a:t>$a</a:t>
            </a:r>
            <a:r>
              <a:rPr lang="pl-PL" dirty="0" smtClean="0"/>
              <a:t> 978-80-257-1204-7 </a:t>
            </a:r>
            <a:r>
              <a:rPr lang="pl-PL" b="1" dirty="0" smtClean="0"/>
              <a:t>$q</a:t>
            </a:r>
            <a:r>
              <a:rPr lang="pl-PL" dirty="0" smtClean="0"/>
              <a:t> (vázáno) : </a:t>
            </a:r>
            <a:r>
              <a:rPr lang="pl-PL" b="1" dirty="0" smtClean="0"/>
              <a:t>$c</a:t>
            </a:r>
            <a:r>
              <a:rPr lang="pl-PL" dirty="0" smtClean="0"/>
              <a:t> Kč 348.00 </a:t>
            </a:r>
            <a:endParaRPr lang="cs-CZ" dirty="0" smtClean="0"/>
          </a:p>
          <a:p>
            <a:r>
              <a:rPr lang="pl-PL" dirty="0" smtClean="0"/>
              <a:t>040   	</a:t>
            </a:r>
            <a:r>
              <a:rPr lang="pl-PL" b="1" dirty="0" smtClean="0"/>
              <a:t>$a</a:t>
            </a:r>
            <a:r>
              <a:rPr lang="pl-PL" dirty="0" smtClean="0"/>
              <a:t> KLG001 </a:t>
            </a:r>
            <a:r>
              <a:rPr lang="pl-PL" b="1" dirty="0" smtClean="0"/>
              <a:t>$b</a:t>
            </a:r>
            <a:r>
              <a:rPr lang="pl-PL" dirty="0" smtClean="0"/>
              <a:t> cze </a:t>
            </a:r>
            <a:r>
              <a:rPr lang="pl-PL" b="1" dirty="0" smtClean="0"/>
              <a:t>$e</a:t>
            </a:r>
            <a:r>
              <a:rPr lang="pl-PL" dirty="0" smtClean="0"/>
              <a:t> rda</a:t>
            </a:r>
            <a:endParaRPr lang="cs-CZ" dirty="0" smtClean="0"/>
          </a:p>
          <a:p>
            <a:r>
              <a:rPr lang="en-US" dirty="0" smtClean="0"/>
              <a:t>041 1 	</a:t>
            </a:r>
            <a:r>
              <a:rPr lang="en-US" b="1" dirty="0" smtClean="0"/>
              <a:t>$a</a:t>
            </a:r>
            <a:r>
              <a:rPr lang="en-US" dirty="0" smtClean="0"/>
              <a:t> </a:t>
            </a:r>
            <a:r>
              <a:rPr lang="en-US" dirty="0" err="1" smtClean="0"/>
              <a:t>cze</a:t>
            </a:r>
            <a:r>
              <a:rPr lang="en-US" dirty="0" smtClean="0"/>
              <a:t> </a:t>
            </a:r>
            <a:r>
              <a:rPr lang="en-US" b="1" dirty="0" smtClean="0"/>
              <a:t>$h</a:t>
            </a:r>
            <a:r>
              <a:rPr lang="en-US" dirty="0" smtClean="0"/>
              <a:t> </a:t>
            </a:r>
            <a:r>
              <a:rPr lang="en-US" dirty="0" err="1" smtClean="0"/>
              <a:t>ger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dirty="0" smtClean="0"/>
              <a:t>043   	</a:t>
            </a:r>
            <a:r>
              <a:rPr lang="en-US" b="1" dirty="0" smtClean="0"/>
              <a:t>$a</a:t>
            </a:r>
            <a:r>
              <a:rPr lang="en-US" dirty="0" smtClean="0"/>
              <a:t> e-pl--- </a:t>
            </a:r>
            <a:r>
              <a:rPr lang="en-US" b="1" dirty="0" smtClean="0"/>
              <a:t>$a</a:t>
            </a:r>
            <a:r>
              <a:rPr lang="en-US" dirty="0" smtClean="0"/>
              <a:t> n-us--- </a:t>
            </a:r>
            <a:endParaRPr lang="cs-CZ" dirty="0" smtClean="0"/>
          </a:p>
          <a:p>
            <a:r>
              <a:rPr lang="pl-PL" dirty="0" smtClean="0"/>
              <a:t>045   	</a:t>
            </a:r>
            <a:r>
              <a:rPr lang="pl-PL" b="1" dirty="0" smtClean="0"/>
              <a:t>$a</a:t>
            </a:r>
            <a:r>
              <a:rPr lang="pl-PL" dirty="0" smtClean="0"/>
              <a:t> x2y1 </a:t>
            </a:r>
            <a:endParaRPr lang="cs-CZ" dirty="0" smtClean="0"/>
          </a:p>
          <a:p>
            <a:r>
              <a:rPr lang="pl-PL" dirty="0" smtClean="0"/>
              <a:t>072  7	</a:t>
            </a:r>
            <a:r>
              <a:rPr lang="pl-PL" b="1" dirty="0" smtClean="0"/>
              <a:t>$a</a:t>
            </a:r>
            <a:r>
              <a:rPr lang="pl-PL" dirty="0" smtClean="0"/>
              <a:t> 821-1/-8 </a:t>
            </a:r>
            <a:r>
              <a:rPr lang="pl-PL" b="1" dirty="0" smtClean="0"/>
              <a:t>$x</a:t>
            </a:r>
            <a:r>
              <a:rPr lang="pl-PL" dirty="0" smtClean="0"/>
              <a:t> Literatura různých forem a žánrů </a:t>
            </a:r>
            <a:r>
              <a:rPr lang="pl-PL" b="1" dirty="0" smtClean="0"/>
              <a:t>$9</a:t>
            </a:r>
            <a:r>
              <a:rPr lang="pl-PL" dirty="0" smtClean="0"/>
              <a:t> 11 </a:t>
            </a:r>
            <a:r>
              <a:rPr lang="pl-PL" b="1" dirty="0" smtClean="0"/>
              <a:t>$2</a:t>
            </a:r>
            <a:r>
              <a:rPr lang="pl-PL" dirty="0" smtClean="0"/>
              <a:t> Konspekt </a:t>
            </a:r>
            <a:endParaRPr lang="cs-CZ" dirty="0" smtClean="0"/>
          </a:p>
          <a:p>
            <a:r>
              <a:rPr lang="en-US" dirty="0" smtClean="0"/>
              <a:t>080   	</a:t>
            </a:r>
            <a:r>
              <a:rPr lang="en-US" b="1" dirty="0" smtClean="0"/>
              <a:t>$a</a:t>
            </a:r>
            <a:r>
              <a:rPr lang="en-US" dirty="0" smtClean="0"/>
              <a:t> 343.8-051  </a:t>
            </a:r>
            <a:r>
              <a:rPr lang="en-US" b="1" dirty="0" smtClean="0"/>
              <a:t>$2</a:t>
            </a:r>
            <a:r>
              <a:rPr lang="en-US" dirty="0" smtClean="0"/>
              <a:t> MRF </a:t>
            </a:r>
            <a:endParaRPr lang="cs-CZ" dirty="0" smtClean="0"/>
          </a:p>
          <a:p>
            <a:r>
              <a:rPr lang="en-US" dirty="0" smtClean="0"/>
              <a:t>080   	</a:t>
            </a:r>
            <a:r>
              <a:rPr lang="en-US" b="1" dirty="0" smtClean="0"/>
              <a:t>$a</a:t>
            </a:r>
            <a:r>
              <a:rPr lang="en-US" dirty="0" smtClean="0"/>
              <a:t> (=411.16) </a:t>
            </a:r>
            <a:r>
              <a:rPr lang="en-US" b="1" dirty="0" smtClean="0"/>
              <a:t>$2</a:t>
            </a:r>
            <a:r>
              <a:rPr lang="en-US" dirty="0" smtClean="0"/>
              <a:t> MRF </a:t>
            </a:r>
            <a:endParaRPr lang="cs-CZ" dirty="0" smtClean="0"/>
          </a:p>
          <a:p>
            <a:r>
              <a:rPr lang="en-US" dirty="0" smtClean="0"/>
              <a:t>080   	</a:t>
            </a:r>
            <a:r>
              <a:rPr lang="en-US" b="1" dirty="0" smtClean="0"/>
              <a:t>$a</a:t>
            </a:r>
            <a:r>
              <a:rPr lang="en-US" dirty="0" smtClean="0"/>
              <a:t> 343.819.5 </a:t>
            </a:r>
            <a:r>
              <a:rPr lang="en-US" b="1" dirty="0" smtClean="0"/>
              <a:t>$2</a:t>
            </a:r>
            <a:r>
              <a:rPr lang="en-US" dirty="0" smtClean="0"/>
              <a:t> MRF </a:t>
            </a:r>
            <a:endParaRPr lang="cs-CZ" dirty="0" smtClean="0"/>
          </a:p>
          <a:p>
            <a:r>
              <a:rPr lang="en-US" dirty="0" smtClean="0"/>
              <a:t>080   	</a:t>
            </a:r>
            <a:r>
              <a:rPr lang="en-US" b="1" dirty="0" smtClean="0"/>
              <a:t>$a</a:t>
            </a:r>
            <a:r>
              <a:rPr lang="en-US" dirty="0" smtClean="0"/>
              <a:t> 796.83.071 </a:t>
            </a:r>
            <a:r>
              <a:rPr lang="en-US" b="1" dirty="0" smtClean="0"/>
              <a:t>$2</a:t>
            </a:r>
            <a:r>
              <a:rPr lang="en-US" dirty="0" smtClean="0"/>
              <a:t> MRF </a:t>
            </a:r>
            <a:endParaRPr lang="cs-CZ" dirty="0" smtClean="0"/>
          </a:p>
          <a:p>
            <a:r>
              <a:rPr lang="en-US" dirty="0" smtClean="0"/>
              <a:t>080   	</a:t>
            </a:r>
            <a:r>
              <a:rPr lang="en-US" b="1" dirty="0" smtClean="0"/>
              <a:t>$a</a:t>
            </a:r>
            <a:r>
              <a:rPr lang="en-US" dirty="0" smtClean="0"/>
              <a:t> 821-312.5 </a:t>
            </a:r>
            <a:r>
              <a:rPr lang="en-US" b="1" dirty="0" smtClean="0"/>
              <a:t>$2</a:t>
            </a:r>
            <a:r>
              <a:rPr lang="en-US" dirty="0" smtClean="0"/>
              <a:t> MRF </a:t>
            </a:r>
            <a:endParaRPr lang="cs-CZ" dirty="0" smtClean="0"/>
          </a:p>
          <a:p>
            <a:r>
              <a:rPr lang="en-US" dirty="0" smtClean="0"/>
              <a:t>080   	</a:t>
            </a:r>
            <a:r>
              <a:rPr lang="en-US" b="1" dirty="0" smtClean="0"/>
              <a:t>$a</a:t>
            </a:r>
            <a:r>
              <a:rPr lang="en-US" dirty="0" smtClean="0"/>
              <a:t> (084.1) </a:t>
            </a:r>
            <a:r>
              <a:rPr lang="en-US" b="1" dirty="0" smtClean="0"/>
              <a:t>$2</a:t>
            </a:r>
            <a:r>
              <a:rPr lang="en-US" dirty="0" smtClean="0"/>
              <a:t> MRF </a:t>
            </a:r>
            <a:endParaRPr lang="cs-CZ" dirty="0" smtClean="0"/>
          </a:p>
          <a:p>
            <a:r>
              <a:rPr lang="en-US" dirty="0" smtClean="0"/>
              <a:t>100 1 	</a:t>
            </a:r>
            <a:r>
              <a:rPr lang="en-US" b="1" dirty="0" smtClean="0"/>
              <a:t>$7</a:t>
            </a:r>
            <a:r>
              <a:rPr lang="en-US" dirty="0" smtClean="0"/>
              <a:t> </a:t>
            </a:r>
            <a:r>
              <a:rPr lang="en-US" dirty="0" err="1" smtClean="0"/>
              <a:t>kl_us_auth</a:t>
            </a:r>
            <a:r>
              <a:rPr lang="en-US" dirty="0" smtClean="0"/>
              <a:t>*0344003 </a:t>
            </a:r>
            <a:r>
              <a:rPr lang="en-US" b="1" dirty="0" smtClean="0"/>
              <a:t>$a</a:t>
            </a:r>
            <a:r>
              <a:rPr lang="en-US" dirty="0" smtClean="0"/>
              <a:t> Kleist, </a:t>
            </a:r>
            <a:r>
              <a:rPr lang="en-US" dirty="0" err="1" smtClean="0"/>
              <a:t>Reinhard</a:t>
            </a:r>
            <a:r>
              <a:rPr lang="en-US" dirty="0" smtClean="0"/>
              <a:t>, </a:t>
            </a:r>
            <a:r>
              <a:rPr lang="en-US" b="1" dirty="0" smtClean="0"/>
              <a:t>$d</a:t>
            </a:r>
            <a:r>
              <a:rPr lang="en-US" dirty="0" smtClean="0"/>
              <a:t> 1970- </a:t>
            </a:r>
            <a:r>
              <a:rPr lang="en-US" b="1" dirty="0" smtClean="0"/>
              <a:t>$4</a:t>
            </a:r>
            <a:r>
              <a:rPr lang="en-US" dirty="0" smtClean="0"/>
              <a:t> ill </a:t>
            </a:r>
            <a:endParaRPr lang="cs-CZ" dirty="0" smtClean="0"/>
          </a:p>
          <a:p>
            <a:r>
              <a:rPr lang="en-US" dirty="0" smtClean="0"/>
              <a:t>240 10	</a:t>
            </a:r>
            <a:r>
              <a:rPr lang="en-US" b="1" dirty="0" smtClean="0"/>
              <a:t>$ </a:t>
            </a:r>
            <a:r>
              <a:rPr lang="en-US" dirty="0" smtClean="0"/>
              <a:t>Boxer </a:t>
            </a:r>
            <a:r>
              <a:rPr lang="en-US" b="1" dirty="0" smtClean="0"/>
              <a:t>$1 </a:t>
            </a:r>
            <a:r>
              <a:rPr lang="en-US" dirty="0" err="1" smtClean="0"/>
              <a:t>Česky</a:t>
            </a:r>
            <a:endParaRPr lang="cs-CZ" dirty="0" smtClean="0"/>
          </a:p>
          <a:p>
            <a:r>
              <a:rPr lang="en-US" dirty="0" smtClean="0"/>
              <a:t>245 10	</a:t>
            </a:r>
            <a:r>
              <a:rPr lang="en-US" b="1" dirty="0" smtClean="0"/>
              <a:t>$a</a:t>
            </a:r>
            <a:r>
              <a:rPr lang="en-US" dirty="0" smtClean="0"/>
              <a:t> Boxer : </a:t>
            </a:r>
            <a:r>
              <a:rPr lang="en-US" b="1" dirty="0" smtClean="0"/>
              <a:t>$b</a:t>
            </a:r>
            <a:r>
              <a:rPr lang="en-US" dirty="0" smtClean="0"/>
              <a:t> </a:t>
            </a:r>
            <a:r>
              <a:rPr lang="en-US" dirty="0" err="1" smtClean="0"/>
              <a:t>pravdivý</a:t>
            </a:r>
            <a:r>
              <a:rPr lang="en-US" dirty="0" smtClean="0"/>
              <a:t> </a:t>
            </a:r>
            <a:r>
              <a:rPr lang="en-US" dirty="0" err="1" smtClean="0"/>
              <a:t>příběh</a:t>
            </a:r>
            <a:r>
              <a:rPr lang="en-US" dirty="0" smtClean="0"/>
              <a:t> </a:t>
            </a:r>
            <a:r>
              <a:rPr lang="en-US" dirty="0" err="1" smtClean="0"/>
              <a:t>Hercka</a:t>
            </a:r>
            <a:r>
              <a:rPr lang="en-US" dirty="0" smtClean="0"/>
              <a:t> </a:t>
            </a:r>
            <a:r>
              <a:rPr lang="en-US" dirty="0" err="1" smtClean="0"/>
              <a:t>Hafta</a:t>
            </a:r>
            <a:r>
              <a:rPr lang="en-US" dirty="0" smtClean="0"/>
              <a:t> : </a:t>
            </a:r>
            <a:r>
              <a:rPr lang="en-US" dirty="0" err="1" smtClean="0"/>
              <a:t>podle</a:t>
            </a:r>
            <a:r>
              <a:rPr lang="en-US" dirty="0" smtClean="0"/>
              <a:t> </a:t>
            </a:r>
            <a:r>
              <a:rPr lang="en-US" dirty="0" err="1" smtClean="0"/>
              <a:t>knihy</a:t>
            </a:r>
            <a:r>
              <a:rPr lang="en-US" dirty="0" smtClean="0"/>
              <a:t> Alana </a:t>
            </a:r>
            <a:r>
              <a:rPr lang="en-US" dirty="0" err="1" smtClean="0"/>
              <a:t>Scotta</a:t>
            </a:r>
            <a:r>
              <a:rPr lang="en-US" dirty="0" smtClean="0"/>
              <a:t> </a:t>
            </a:r>
            <a:r>
              <a:rPr lang="en-US" dirty="0" err="1" smtClean="0"/>
              <a:t>Hafta</a:t>
            </a:r>
            <a:r>
              <a:rPr lang="en-US" dirty="0" smtClean="0"/>
              <a:t> </a:t>
            </a:r>
            <a:r>
              <a:rPr lang="en-US" dirty="0" err="1" smtClean="0"/>
              <a:t>Jednou</a:t>
            </a:r>
            <a:r>
              <a:rPr lang="en-US" dirty="0" smtClean="0"/>
              <a:t> </a:t>
            </a:r>
            <a:r>
              <a:rPr lang="en-US" dirty="0" err="1" smtClean="0"/>
              <a:t>budu</a:t>
            </a:r>
            <a:r>
              <a:rPr lang="en-US" dirty="0" smtClean="0"/>
              <a:t> o </a:t>
            </a:r>
            <a:r>
              <a:rPr lang="en-US" dirty="0" err="1" smtClean="0"/>
              <a:t>všem</a:t>
            </a:r>
            <a:r>
              <a:rPr lang="en-US" dirty="0" smtClean="0"/>
              <a:t> </a:t>
            </a:r>
            <a:r>
              <a:rPr lang="en-US" dirty="0" err="1" smtClean="0"/>
              <a:t>vyprávět</a:t>
            </a:r>
            <a:r>
              <a:rPr lang="en-US" dirty="0" smtClean="0"/>
              <a:t> / </a:t>
            </a:r>
            <a:r>
              <a:rPr lang="en-US" b="1" dirty="0" smtClean="0"/>
              <a:t>$c</a:t>
            </a:r>
            <a:r>
              <a:rPr lang="en-US" dirty="0" smtClean="0"/>
              <a:t> </a:t>
            </a:r>
            <a:r>
              <a:rPr lang="en-US" dirty="0" err="1" smtClean="0"/>
              <a:t>Reinhard</a:t>
            </a:r>
            <a:r>
              <a:rPr lang="en-US" dirty="0" smtClean="0"/>
              <a:t> Kleist ; </a:t>
            </a:r>
            <a:r>
              <a:rPr lang="en-US" dirty="0" err="1" smtClean="0"/>
              <a:t>přeložila</a:t>
            </a:r>
            <a:r>
              <a:rPr lang="en-US" dirty="0" smtClean="0"/>
              <a:t> </a:t>
            </a:r>
            <a:r>
              <a:rPr lang="en-US" dirty="0" err="1" smtClean="0"/>
              <a:t>Alena</a:t>
            </a:r>
            <a:r>
              <a:rPr lang="en-US" dirty="0" smtClean="0"/>
              <a:t> </a:t>
            </a:r>
            <a:r>
              <a:rPr lang="en-US" dirty="0" err="1" smtClean="0"/>
              <a:t>Pokorná</a:t>
            </a:r>
            <a:r>
              <a:rPr lang="en-US" dirty="0" smtClean="0"/>
              <a:t> 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65175"/>
            <a:ext cx="8229600" cy="5360988"/>
          </a:xfrm>
        </p:spPr>
        <p:txBody>
          <a:bodyPr>
            <a:normAutofit fontScale="25000" lnSpcReduction="20000"/>
          </a:bodyPr>
          <a:lstStyle/>
          <a:p>
            <a:r>
              <a:rPr lang="pl-PL" sz="5500" dirty="0" smtClean="0"/>
              <a:t>250   	</a:t>
            </a:r>
            <a:r>
              <a:rPr lang="pl-PL" sz="5500" b="1" dirty="0" smtClean="0"/>
              <a:t>$a</a:t>
            </a:r>
            <a:r>
              <a:rPr lang="pl-PL" sz="5500" dirty="0" smtClean="0"/>
              <a:t> Vydání první </a:t>
            </a:r>
            <a:endParaRPr lang="cs-CZ" sz="5500" dirty="0" smtClean="0"/>
          </a:p>
          <a:p>
            <a:r>
              <a:rPr lang="pl-PL" sz="5500" dirty="0" smtClean="0"/>
              <a:t>264 1 	</a:t>
            </a:r>
            <a:r>
              <a:rPr lang="pl-PL" sz="5500" b="1" dirty="0" smtClean="0"/>
              <a:t>$a</a:t>
            </a:r>
            <a:r>
              <a:rPr lang="pl-PL" sz="5500" dirty="0" smtClean="0"/>
              <a:t> Praha : </a:t>
            </a:r>
            <a:r>
              <a:rPr lang="pl-PL" sz="5500" b="1" dirty="0" smtClean="0"/>
              <a:t>$b</a:t>
            </a:r>
            <a:r>
              <a:rPr lang="pl-PL" sz="5500" dirty="0" smtClean="0"/>
              <a:t> Argo, </a:t>
            </a:r>
            <a:r>
              <a:rPr lang="pl-PL" sz="5500" b="1" dirty="0" smtClean="0"/>
              <a:t>$c</a:t>
            </a:r>
            <a:r>
              <a:rPr lang="pl-PL" sz="5500" dirty="0" smtClean="0"/>
              <a:t> 2015</a:t>
            </a:r>
            <a:endParaRPr lang="cs-CZ" sz="5500" dirty="0" smtClean="0"/>
          </a:p>
          <a:p>
            <a:r>
              <a:rPr lang="en-US" sz="5500" dirty="0" smtClean="0"/>
              <a:t>300   	</a:t>
            </a:r>
            <a:r>
              <a:rPr lang="en-US" sz="5500" b="1" dirty="0" smtClean="0"/>
              <a:t>$a</a:t>
            </a:r>
            <a:r>
              <a:rPr lang="en-US" sz="5500" dirty="0" smtClean="0"/>
              <a:t> 195 </a:t>
            </a:r>
            <a:r>
              <a:rPr lang="en-US" sz="5500" dirty="0" err="1" smtClean="0"/>
              <a:t>nečíslovaných</a:t>
            </a:r>
            <a:r>
              <a:rPr lang="en-US" sz="5500" dirty="0" smtClean="0"/>
              <a:t> </a:t>
            </a:r>
            <a:r>
              <a:rPr lang="en-US" sz="5500" dirty="0" err="1" smtClean="0"/>
              <a:t>stran</a:t>
            </a:r>
            <a:r>
              <a:rPr lang="en-US" sz="5500" dirty="0" smtClean="0"/>
              <a:t> : </a:t>
            </a:r>
            <a:r>
              <a:rPr lang="en-US" sz="5500" b="1" dirty="0" smtClean="0"/>
              <a:t>$b</a:t>
            </a:r>
            <a:r>
              <a:rPr lang="en-US" sz="5500" dirty="0" smtClean="0"/>
              <a:t> </a:t>
            </a:r>
            <a:r>
              <a:rPr lang="en-US" sz="5500" dirty="0" err="1" smtClean="0"/>
              <a:t>ilustrace</a:t>
            </a:r>
            <a:r>
              <a:rPr lang="en-US" sz="5500" dirty="0" smtClean="0"/>
              <a:t> ; </a:t>
            </a:r>
            <a:r>
              <a:rPr lang="en-US" sz="5500" b="1" dirty="0" smtClean="0"/>
              <a:t>$c</a:t>
            </a:r>
            <a:r>
              <a:rPr lang="en-US" sz="5500" dirty="0" smtClean="0"/>
              <a:t> 24 cm </a:t>
            </a:r>
            <a:endParaRPr lang="cs-CZ" sz="5500" dirty="0" smtClean="0"/>
          </a:p>
          <a:p>
            <a:r>
              <a:rPr lang="en-US" sz="5500" dirty="0" smtClean="0"/>
              <a:t>336	</a:t>
            </a:r>
            <a:r>
              <a:rPr lang="en-US" sz="5500" b="1" dirty="0" smtClean="0"/>
              <a:t>$a </a:t>
            </a:r>
            <a:r>
              <a:rPr lang="en-US" sz="5500" dirty="0" smtClean="0"/>
              <a:t>text $b txt $2 </a:t>
            </a:r>
            <a:r>
              <a:rPr lang="en-US" sz="5500" dirty="0" err="1" smtClean="0"/>
              <a:t>rdacontent</a:t>
            </a:r>
            <a:endParaRPr lang="cs-CZ" sz="5500" dirty="0" smtClean="0"/>
          </a:p>
          <a:p>
            <a:r>
              <a:rPr lang="en-US" sz="5500" dirty="0" smtClean="0"/>
              <a:t>336	$a </a:t>
            </a:r>
            <a:r>
              <a:rPr lang="en-US" sz="5500" dirty="0" err="1" smtClean="0"/>
              <a:t>statický</a:t>
            </a:r>
            <a:r>
              <a:rPr lang="en-US" sz="5500" dirty="0" smtClean="0"/>
              <a:t> </a:t>
            </a:r>
            <a:r>
              <a:rPr lang="en-US" sz="5500" dirty="0" err="1" smtClean="0"/>
              <a:t>obraz</a:t>
            </a:r>
            <a:r>
              <a:rPr lang="en-US" sz="5500" dirty="0" smtClean="0"/>
              <a:t> $b txt $2 </a:t>
            </a:r>
            <a:r>
              <a:rPr lang="en-US" sz="5500" dirty="0" err="1" smtClean="0"/>
              <a:t>rdacontent</a:t>
            </a:r>
            <a:endParaRPr lang="cs-CZ" sz="5500" dirty="0" smtClean="0"/>
          </a:p>
          <a:p>
            <a:r>
              <a:rPr lang="en-US" sz="5500" dirty="0" smtClean="0"/>
              <a:t>337	$a </a:t>
            </a:r>
            <a:r>
              <a:rPr lang="en-US" sz="5500" dirty="0" err="1" smtClean="0"/>
              <a:t>bezmedia</a:t>
            </a:r>
            <a:r>
              <a:rPr lang="en-US" sz="5500" dirty="0" smtClean="0"/>
              <a:t> $b n $2 </a:t>
            </a:r>
            <a:r>
              <a:rPr lang="en-US" sz="5500" dirty="0" err="1" smtClean="0"/>
              <a:t>rdamedia</a:t>
            </a:r>
            <a:endParaRPr lang="cs-CZ" sz="5500" dirty="0" smtClean="0"/>
          </a:p>
          <a:p>
            <a:r>
              <a:rPr lang="en-US" sz="5500" dirty="0" smtClean="0"/>
              <a:t>338	$a </a:t>
            </a:r>
            <a:r>
              <a:rPr lang="en-US" sz="5500" dirty="0" err="1" smtClean="0"/>
              <a:t>svazek</a:t>
            </a:r>
            <a:r>
              <a:rPr lang="en-US" sz="5500" dirty="0" smtClean="0"/>
              <a:t>	$b </a:t>
            </a:r>
            <a:r>
              <a:rPr lang="en-US" sz="5500" dirty="0" err="1" smtClean="0"/>
              <a:t>nc</a:t>
            </a:r>
            <a:r>
              <a:rPr lang="en-US" sz="5500" dirty="0" smtClean="0"/>
              <a:t> $2 </a:t>
            </a:r>
            <a:r>
              <a:rPr lang="en-US" sz="5500" dirty="0" err="1" smtClean="0"/>
              <a:t>rdacarrier</a:t>
            </a:r>
            <a:r>
              <a:rPr lang="en-US" sz="5500" dirty="0" smtClean="0"/>
              <a:t> </a:t>
            </a:r>
            <a:endParaRPr lang="cs-CZ" sz="5500" dirty="0" smtClean="0"/>
          </a:p>
          <a:p>
            <a:r>
              <a:rPr lang="en-US" sz="5500" dirty="0" smtClean="0"/>
              <a:t>500   	</a:t>
            </a:r>
            <a:r>
              <a:rPr lang="en-US" sz="5500" b="1" dirty="0" smtClean="0"/>
              <a:t>$a</a:t>
            </a:r>
            <a:r>
              <a:rPr lang="en-US" sz="5500" dirty="0" smtClean="0"/>
              <a:t> </a:t>
            </a:r>
            <a:r>
              <a:rPr lang="en-US" sz="5500" dirty="0" err="1" smtClean="0"/>
              <a:t>Přeloženo</a:t>
            </a:r>
            <a:r>
              <a:rPr lang="en-US" sz="5500" dirty="0" smtClean="0"/>
              <a:t> z </a:t>
            </a:r>
            <a:r>
              <a:rPr lang="en-US" sz="5500" dirty="0" err="1" smtClean="0"/>
              <a:t>němčiny</a:t>
            </a:r>
            <a:r>
              <a:rPr lang="en-US" sz="5500" dirty="0" smtClean="0"/>
              <a:t> </a:t>
            </a:r>
            <a:endParaRPr lang="cs-CZ" sz="5500" dirty="0" smtClean="0"/>
          </a:p>
          <a:p>
            <a:r>
              <a:rPr lang="en-US" sz="5500" dirty="0" smtClean="0"/>
              <a:t>600 17	</a:t>
            </a:r>
            <a:r>
              <a:rPr lang="en-US" sz="5500" b="1" dirty="0" smtClean="0"/>
              <a:t>$7</a:t>
            </a:r>
            <a:r>
              <a:rPr lang="en-US" sz="5500" dirty="0" smtClean="0"/>
              <a:t> </a:t>
            </a:r>
            <a:r>
              <a:rPr lang="en-US" sz="5500" dirty="0" err="1" smtClean="0"/>
              <a:t>kl_us_auth</a:t>
            </a:r>
            <a:r>
              <a:rPr lang="en-US" sz="5500" dirty="0" smtClean="0"/>
              <a:t>*0344005 </a:t>
            </a:r>
            <a:r>
              <a:rPr lang="en-US" sz="5500" b="1" dirty="0" smtClean="0"/>
              <a:t>$a</a:t>
            </a:r>
            <a:r>
              <a:rPr lang="en-US" sz="5500" dirty="0" smtClean="0"/>
              <a:t> Haft, Harry, </a:t>
            </a:r>
            <a:r>
              <a:rPr lang="en-US" sz="5500" b="1" dirty="0" smtClean="0"/>
              <a:t>$d</a:t>
            </a:r>
            <a:r>
              <a:rPr lang="en-US" sz="5500" dirty="0" smtClean="0"/>
              <a:t> 1925-2007 </a:t>
            </a:r>
            <a:endParaRPr lang="cs-CZ" sz="5500" dirty="0" smtClean="0"/>
          </a:p>
          <a:p>
            <a:r>
              <a:rPr lang="en-US" sz="5500" dirty="0" smtClean="0"/>
              <a:t>610 27	</a:t>
            </a:r>
            <a:r>
              <a:rPr lang="en-US" sz="5500" b="1" dirty="0" smtClean="0"/>
              <a:t>$7</a:t>
            </a:r>
            <a:r>
              <a:rPr lang="en-US" sz="5500" dirty="0" smtClean="0"/>
              <a:t> </a:t>
            </a:r>
            <a:r>
              <a:rPr lang="en-US" sz="5500" dirty="0" err="1" smtClean="0"/>
              <a:t>kl_us_auth</a:t>
            </a:r>
            <a:r>
              <a:rPr lang="en-US" sz="5500" dirty="0" smtClean="0"/>
              <a:t>*k0007910 </a:t>
            </a:r>
            <a:r>
              <a:rPr lang="en-US" sz="5500" b="1" dirty="0" smtClean="0"/>
              <a:t>$a</a:t>
            </a:r>
            <a:r>
              <a:rPr lang="en-US" sz="5500" dirty="0" smtClean="0"/>
              <a:t> </a:t>
            </a:r>
            <a:r>
              <a:rPr lang="en-US" sz="5500" dirty="0" err="1" smtClean="0"/>
              <a:t>Osvětim</a:t>
            </a:r>
            <a:r>
              <a:rPr lang="en-US" sz="5500" dirty="0" smtClean="0"/>
              <a:t> (</a:t>
            </a:r>
            <a:r>
              <a:rPr lang="en-US" sz="5500" dirty="0" err="1" smtClean="0"/>
              <a:t>koncentrační</a:t>
            </a:r>
            <a:r>
              <a:rPr lang="en-US" sz="5500" dirty="0" smtClean="0"/>
              <a:t> </a:t>
            </a:r>
            <a:r>
              <a:rPr lang="en-US" sz="5500" dirty="0" err="1" smtClean="0"/>
              <a:t>tábor</a:t>
            </a:r>
            <a:r>
              <a:rPr lang="en-US" sz="5500" dirty="0" smtClean="0"/>
              <a:t>) </a:t>
            </a:r>
            <a:r>
              <a:rPr lang="en-US" sz="5500" b="1" dirty="0" smtClean="0"/>
              <a:t>$2</a:t>
            </a:r>
            <a:r>
              <a:rPr lang="en-US" sz="5500" dirty="0" smtClean="0"/>
              <a:t> </a:t>
            </a:r>
            <a:r>
              <a:rPr lang="en-US" sz="5500" dirty="0" err="1" smtClean="0"/>
              <a:t>czenas</a:t>
            </a:r>
            <a:r>
              <a:rPr lang="en-US" sz="5500" dirty="0" smtClean="0"/>
              <a:t> </a:t>
            </a:r>
            <a:endParaRPr lang="cs-CZ" sz="5500" dirty="0" smtClean="0"/>
          </a:p>
          <a:p>
            <a:r>
              <a:rPr lang="en-US" sz="5500" dirty="0" smtClean="0"/>
              <a:t>648  7	</a:t>
            </a:r>
            <a:r>
              <a:rPr lang="en-US" sz="5500" b="1" dirty="0" smtClean="0"/>
              <a:t>$7</a:t>
            </a:r>
            <a:r>
              <a:rPr lang="en-US" sz="5500" dirty="0" smtClean="0"/>
              <a:t> </a:t>
            </a:r>
            <a:r>
              <a:rPr lang="en-US" sz="5500" dirty="0" err="1" smtClean="0"/>
              <a:t>kl_us_auth</a:t>
            </a:r>
            <a:r>
              <a:rPr lang="en-US" sz="5500" dirty="0" smtClean="0"/>
              <a:t>*0261230 </a:t>
            </a:r>
            <a:r>
              <a:rPr lang="en-US" sz="5500" b="1" dirty="0" smtClean="0"/>
              <a:t>$a</a:t>
            </a:r>
            <a:r>
              <a:rPr lang="en-US" sz="5500" dirty="0" smtClean="0"/>
              <a:t> 20.-21. </a:t>
            </a:r>
            <a:r>
              <a:rPr lang="en-US" sz="5500" dirty="0" err="1" smtClean="0"/>
              <a:t>stol</a:t>
            </a:r>
            <a:r>
              <a:rPr lang="en-US" sz="5500" dirty="0" smtClean="0"/>
              <a:t>. </a:t>
            </a:r>
            <a:r>
              <a:rPr lang="pl-PL" sz="5500" b="1" dirty="0" smtClean="0"/>
              <a:t>$2</a:t>
            </a:r>
            <a:r>
              <a:rPr lang="pl-PL" sz="5500" dirty="0" smtClean="0"/>
              <a:t> czenas </a:t>
            </a:r>
            <a:endParaRPr lang="cs-CZ" sz="5500" dirty="0" smtClean="0"/>
          </a:p>
          <a:p>
            <a:r>
              <a:rPr lang="pl-PL" sz="5500" dirty="0" smtClean="0"/>
              <a:t>650 07	</a:t>
            </a:r>
            <a:r>
              <a:rPr lang="pl-PL" sz="5500" b="1" dirty="0" smtClean="0"/>
              <a:t>$7</a:t>
            </a:r>
            <a:r>
              <a:rPr lang="pl-PL" sz="5500" dirty="0" smtClean="0"/>
              <a:t> kl_us_auth*h0005491 </a:t>
            </a:r>
            <a:r>
              <a:rPr lang="pl-PL" sz="5500" b="1" dirty="0" smtClean="0"/>
              <a:t>$a</a:t>
            </a:r>
            <a:r>
              <a:rPr lang="pl-PL" sz="5500" dirty="0" smtClean="0"/>
              <a:t> vězni </a:t>
            </a:r>
            <a:r>
              <a:rPr lang="pl-PL" sz="5500" b="1" dirty="0" smtClean="0"/>
              <a:t>$z</a:t>
            </a:r>
            <a:r>
              <a:rPr lang="pl-PL" sz="5500" dirty="0" smtClean="0"/>
              <a:t> Polsko </a:t>
            </a:r>
            <a:r>
              <a:rPr lang="pl-PL" sz="5500" b="1" dirty="0" smtClean="0"/>
              <a:t>$2</a:t>
            </a:r>
            <a:r>
              <a:rPr lang="pl-PL" sz="5500" dirty="0" smtClean="0"/>
              <a:t> czenas </a:t>
            </a:r>
            <a:endParaRPr lang="cs-CZ" sz="5500" dirty="0" smtClean="0"/>
          </a:p>
          <a:p>
            <a:r>
              <a:rPr lang="pl-PL" sz="5500" dirty="0" smtClean="0"/>
              <a:t>650 07	</a:t>
            </a:r>
            <a:r>
              <a:rPr lang="pl-PL" sz="5500" b="1" dirty="0" smtClean="0"/>
              <a:t>$7</a:t>
            </a:r>
            <a:r>
              <a:rPr lang="pl-PL" sz="5500" dirty="0" smtClean="0"/>
              <a:t> kl_us_auth*h0005078 </a:t>
            </a:r>
            <a:r>
              <a:rPr lang="pl-PL" sz="5500" b="1" dirty="0" smtClean="0"/>
              <a:t>$a</a:t>
            </a:r>
            <a:r>
              <a:rPr lang="pl-PL" sz="5500" dirty="0" smtClean="0"/>
              <a:t> Židé </a:t>
            </a:r>
            <a:r>
              <a:rPr lang="pl-PL" sz="5500" b="1" dirty="0" smtClean="0"/>
              <a:t>$z</a:t>
            </a:r>
            <a:r>
              <a:rPr lang="pl-PL" sz="5500" dirty="0" smtClean="0"/>
              <a:t> Polsko </a:t>
            </a:r>
            <a:r>
              <a:rPr lang="pl-PL" sz="5500" b="1" dirty="0" smtClean="0"/>
              <a:t>$2</a:t>
            </a:r>
            <a:r>
              <a:rPr lang="pl-PL" sz="5500" dirty="0" smtClean="0"/>
              <a:t> czenas </a:t>
            </a:r>
            <a:endParaRPr lang="cs-CZ" sz="5500" dirty="0" smtClean="0"/>
          </a:p>
          <a:p>
            <a:r>
              <a:rPr lang="pl-PL" sz="5500" dirty="0" smtClean="0"/>
              <a:t>650 07	</a:t>
            </a:r>
            <a:r>
              <a:rPr lang="pl-PL" sz="5500" b="1" dirty="0" smtClean="0"/>
              <a:t>$7</a:t>
            </a:r>
            <a:r>
              <a:rPr lang="pl-PL" sz="5500" dirty="0" smtClean="0"/>
              <a:t> kl_us_auth*h0000030 </a:t>
            </a:r>
            <a:r>
              <a:rPr lang="pl-PL" sz="5500" b="1" dirty="0" smtClean="0"/>
              <a:t>$a</a:t>
            </a:r>
            <a:r>
              <a:rPr lang="pl-PL" sz="5500" dirty="0" smtClean="0"/>
              <a:t> koncentrační tábory </a:t>
            </a:r>
            <a:r>
              <a:rPr lang="pl-PL" sz="5500" b="1" dirty="0" smtClean="0"/>
              <a:t>$z</a:t>
            </a:r>
            <a:r>
              <a:rPr lang="pl-PL" sz="5500" dirty="0" smtClean="0"/>
              <a:t> Polsko </a:t>
            </a:r>
            <a:r>
              <a:rPr lang="pl-PL" sz="5500" b="1" dirty="0" smtClean="0"/>
              <a:t>$2</a:t>
            </a:r>
            <a:r>
              <a:rPr lang="pl-PL" sz="5500" dirty="0" smtClean="0"/>
              <a:t> czenas </a:t>
            </a:r>
            <a:endParaRPr lang="cs-CZ" sz="5500" dirty="0" smtClean="0"/>
          </a:p>
          <a:p>
            <a:r>
              <a:rPr lang="en-US" sz="5500" dirty="0" smtClean="0"/>
              <a:t>650 07	</a:t>
            </a:r>
            <a:r>
              <a:rPr lang="en-US" sz="5500" b="1" dirty="0" smtClean="0"/>
              <a:t>$7</a:t>
            </a:r>
            <a:r>
              <a:rPr lang="en-US" sz="5500" dirty="0" smtClean="0"/>
              <a:t> </a:t>
            </a:r>
            <a:r>
              <a:rPr lang="en-US" sz="5500" dirty="0" err="1" smtClean="0"/>
              <a:t>kl_us_auth</a:t>
            </a:r>
            <a:r>
              <a:rPr lang="en-US" sz="5500" dirty="0" smtClean="0"/>
              <a:t>*h0007570 </a:t>
            </a:r>
            <a:r>
              <a:rPr lang="en-US" sz="5500" b="1" dirty="0" smtClean="0"/>
              <a:t>$a</a:t>
            </a:r>
            <a:r>
              <a:rPr lang="en-US" sz="5500" dirty="0" smtClean="0"/>
              <a:t> </a:t>
            </a:r>
            <a:r>
              <a:rPr lang="en-US" sz="5500" dirty="0" err="1" smtClean="0"/>
              <a:t>boxeři</a:t>
            </a:r>
            <a:r>
              <a:rPr lang="en-US" sz="5500" dirty="0" smtClean="0"/>
              <a:t> </a:t>
            </a:r>
            <a:r>
              <a:rPr lang="en-US" sz="5500" b="1" dirty="0" smtClean="0"/>
              <a:t>$z</a:t>
            </a:r>
            <a:r>
              <a:rPr lang="en-US" sz="5500" dirty="0" smtClean="0"/>
              <a:t> </a:t>
            </a:r>
            <a:r>
              <a:rPr lang="en-US" sz="5500" dirty="0" err="1" smtClean="0"/>
              <a:t>Spojené</a:t>
            </a:r>
            <a:r>
              <a:rPr lang="en-US" sz="5500" dirty="0" smtClean="0"/>
              <a:t> </a:t>
            </a:r>
            <a:r>
              <a:rPr lang="en-US" sz="5500" dirty="0" err="1" smtClean="0"/>
              <a:t>státy</a:t>
            </a:r>
            <a:r>
              <a:rPr lang="en-US" sz="5500" dirty="0" smtClean="0"/>
              <a:t> </a:t>
            </a:r>
            <a:r>
              <a:rPr lang="en-US" sz="5500" dirty="0" err="1" smtClean="0"/>
              <a:t>americké</a:t>
            </a:r>
            <a:r>
              <a:rPr lang="en-US" sz="5500" dirty="0" smtClean="0"/>
              <a:t>  </a:t>
            </a:r>
            <a:r>
              <a:rPr lang="en-US" sz="5500" b="1" dirty="0" smtClean="0"/>
              <a:t>$y</a:t>
            </a:r>
            <a:r>
              <a:rPr lang="en-US" sz="5500" dirty="0" smtClean="0"/>
              <a:t> 20.-21. </a:t>
            </a:r>
            <a:r>
              <a:rPr lang="en-US" sz="5500" dirty="0" err="1" smtClean="0"/>
              <a:t>stol</a:t>
            </a:r>
            <a:r>
              <a:rPr lang="en-US" sz="5500" dirty="0" smtClean="0"/>
              <a:t>. </a:t>
            </a:r>
            <a:r>
              <a:rPr lang="pl-PL" sz="5500" b="1" dirty="0" smtClean="0"/>
              <a:t>$2</a:t>
            </a:r>
            <a:r>
              <a:rPr lang="pl-PL" sz="5500" dirty="0" smtClean="0"/>
              <a:t> czenas </a:t>
            </a:r>
            <a:endParaRPr lang="cs-CZ" sz="5500" dirty="0" smtClean="0"/>
          </a:p>
          <a:p>
            <a:r>
              <a:rPr lang="pl-PL" sz="5500" dirty="0" smtClean="0"/>
              <a:t>655  7	</a:t>
            </a:r>
            <a:r>
              <a:rPr lang="pl-PL" sz="5500" b="1" dirty="0" smtClean="0"/>
              <a:t>$7</a:t>
            </a:r>
            <a:r>
              <a:rPr lang="pl-PL" sz="5500" dirty="0" smtClean="0"/>
              <a:t> kl_us_auth*u0003099 </a:t>
            </a:r>
            <a:r>
              <a:rPr lang="pl-PL" sz="5500" b="1" dirty="0" smtClean="0"/>
              <a:t>$a</a:t>
            </a:r>
            <a:r>
              <a:rPr lang="pl-PL" sz="5500" dirty="0" smtClean="0"/>
              <a:t> komiksy </a:t>
            </a:r>
            <a:r>
              <a:rPr lang="pl-PL" sz="5500" b="1" dirty="0" smtClean="0"/>
              <a:t>$2</a:t>
            </a:r>
            <a:r>
              <a:rPr lang="pl-PL" sz="5500" dirty="0" smtClean="0"/>
              <a:t> czenas </a:t>
            </a:r>
            <a:endParaRPr lang="cs-CZ" sz="5500" dirty="0" smtClean="0"/>
          </a:p>
          <a:p>
            <a:r>
              <a:rPr lang="pl-PL" sz="5500" dirty="0" smtClean="0"/>
              <a:t>700 1 	</a:t>
            </a:r>
            <a:r>
              <a:rPr lang="pl-PL" sz="5500" b="1" dirty="0" smtClean="0"/>
              <a:t>$7 </a:t>
            </a:r>
            <a:r>
              <a:rPr lang="pl-PL" sz="5500" dirty="0" smtClean="0"/>
              <a:t>kl_us_auth</a:t>
            </a:r>
            <a:r>
              <a:rPr lang="pl-PL" sz="5500" b="1" dirty="0" smtClean="0"/>
              <a:t> </a:t>
            </a:r>
            <a:r>
              <a:rPr lang="pl-PL" sz="5500" dirty="0" smtClean="0"/>
              <a:t>p0053976</a:t>
            </a:r>
            <a:r>
              <a:rPr lang="pl-PL" sz="5500" b="1" dirty="0" smtClean="0"/>
              <a:t> $a </a:t>
            </a:r>
            <a:r>
              <a:rPr lang="pl-PL" sz="5500" dirty="0" smtClean="0"/>
              <a:t>Pokorná Alena $4 trl</a:t>
            </a:r>
            <a:endParaRPr lang="cs-CZ" sz="5500" dirty="0" smtClean="0"/>
          </a:p>
          <a:p>
            <a:r>
              <a:rPr lang="en-US" sz="5500" dirty="0" smtClean="0"/>
              <a:t>700 1 	</a:t>
            </a:r>
            <a:r>
              <a:rPr lang="en-US" sz="5500" b="1" dirty="0" smtClean="0"/>
              <a:t>$7</a:t>
            </a:r>
            <a:r>
              <a:rPr lang="en-US" sz="5500" dirty="0" smtClean="0"/>
              <a:t> </a:t>
            </a:r>
            <a:r>
              <a:rPr lang="en-US" sz="5500" dirty="0" err="1" smtClean="0"/>
              <a:t>kl_us_auth</a:t>
            </a:r>
            <a:r>
              <a:rPr lang="en-US" sz="5500" dirty="0" smtClean="0"/>
              <a:t>*0344344 </a:t>
            </a:r>
            <a:r>
              <a:rPr lang="en-US" sz="5500" b="1" dirty="0" smtClean="0"/>
              <a:t>$a</a:t>
            </a:r>
            <a:r>
              <a:rPr lang="en-US" sz="5500" dirty="0" smtClean="0"/>
              <a:t> Haft, Alan Scott, </a:t>
            </a:r>
            <a:r>
              <a:rPr lang="en-US" sz="5500" b="1" dirty="0" smtClean="0"/>
              <a:t>$d</a:t>
            </a:r>
            <a:r>
              <a:rPr lang="en-US" sz="5500" dirty="0" smtClean="0"/>
              <a:t> 1950- </a:t>
            </a:r>
            <a:r>
              <a:rPr lang="en-US" sz="5500" b="1" dirty="0" smtClean="0"/>
              <a:t>$4</a:t>
            </a:r>
            <a:r>
              <a:rPr lang="en-US" sz="5500" dirty="0" smtClean="0"/>
              <a:t> ant</a:t>
            </a:r>
            <a:endParaRPr lang="cs-CZ" sz="5500" dirty="0" smtClean="0"/>
          </a:p>
          <a:p>
            <a:r>
              <a:rPr lang="en-US" sz="5500" dirty="0" smtClean="0"/>
              <a:t>910   	</a:t>
            </a:r>
            <a:r>
              <a:rPr lang="en-US" sz="5500" b="1" dirty="0" smtClean="0"/>
              <a:t>$a</a:t>
            </a:r>
            <a:r>
              <a:rPr lang="en-US" sz="5500" dirty="0" smtClean="0"/>
              <a:t> KLG001 </a:t>
            </a:r>
            <a:endParaRPr lang="cs-CZ" sz="55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040 Zdroj katalogizace(O)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 smtClean="0"/>
              <a:t>Nové </a:t>
            </a:r>
            <a:r>
              <a:rPr lang="cs-CZ" sz="2800" dirty="0" err="1" smtClean="0"/>
              <a:t>podpole</a:t>
            </a:r>
            <a:r>
              <a:rPr lang="cs-CZ" sz="2800" dirty="0" smtClean="0">
                <a:solidFill>
                  <a:schemeClr val="accent2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$e Pravidla (O)</a:t>
            </a:r>
          </a:p>
          <a:p>
            <a:pPr marL="0" indent="0">
              <a:buNone/>
            </a:pPr>
            <a:endParaRPr lang="cs-CZ" sz="2800" b="1" dirty="0" smtClean="0"/>
          </a:p>
          <a:p>
            <a:pPr marL="0" indent="0">
              <a:buNone/>
            </a:pPr>
            <a:r>
              <a:rPr lang="en-US" dirty="0" smtClean="0"/>
              <a:t>040   	</a:t>
            </a:r>
            <a:r>
              <a:rPr lang="en-US" b="1" dirty="0" smtClean="0"/>
              <a:t>$a</a:t>
            </a:r>
            <a:r>
              <a:rPr lang="en-US" dirty="0" smtClean="0"/>
              <a:t> KLG001 </a:t>
            </a:r>
            <a:r>
              <a:rPr lang="en-US" b="1" dirty="0" smtClean="0"/>
              <a:t>$b</a:t>
            </a:r>
            <a:r>
              <a:rPr lang="en-US" dirty="0" smtClean="0"/>
              <a:t> </a:t>
            </a:r>
            <a:r>
              <a:rPr lang="en-US" dirty="0" err="1" smtClean="0"/>
              <a:t>cze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$e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rda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040 ## $a</a:t>
            </a:r>
            <a:r>
              <a:rPr lang="cs-CZ" dirty="0" smtClean="0"/>
              <a:t>ABA001</a:t>
            </a:r>
            <a:r>
              <a:rPr lang="cs-CZ" b="1" dirty="0" smtClean="0"/>
              <a:t>$d</a:t>
            </a:r>
            <a:r>
              <a:rPr lang="cs-CZ" dirty="0" smtClean="0"/>
              <a:t>BOA001</a:t>
            </a:r>
            <a:r>
              <a:rPr lang="cs-CZ" b="1" dirty="0" smtClean="0">
                <a:solidFill>
                  <a:srgbClr val="FF0000"/>
                </a:solidFill>
              </a:rPr>
              <a:t>$</a:t>
            </a:r>
            <a:r>
              <a:rPr lang="cs-CZ" b="1" dirty="0" err="1" smtClean="0">
                <a:solidFill>
                  <a:srgbClr val="FF0000"/>
                </a:solidFill>
              </a:rPr>
              <a:t>e</a:t>
            </a:r>
            <a:r>
              <a:rPr lang="cs-CZ" dirty="0" err="1" smtClean="0">
                <a:solidFill>
                  <a:srgbClr val="FF0000"/>
                </a:solidFill>
              </a:rPr>
              <a:t>rda</a:t>
            </a:r>
            <a:endParaRPr lang="cs-CZ" dirty="0" smtClean="0">
              <a:solidFill>
                <a:srgbClr val="FF0000"/>
              </a:solidFill>
            </a:endParaRPr>
          </a:p>
          <a:p>
            <a:pPr marL="514350" indent="-514350">
              <a:buAutoNum type="arabicPlain" startAt="40"/>
            </a:pPr>
            <a:endParaRPr lang="cs-CZ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i="1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</TotalTime>
  <Words>2305</Words>
  <Application>Microsoft Office PowerPoint</Application>
  <PresentationFormat>Předvádění na obrazovce (4:3)</PresentationFormat>
  <Paragraphs>890</Paragraphs>
  <Slides>81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81</vt:i4>
      </vt:variant>
    </vt:vector>
  </HeadingPairs>
  <TitlesOfParts>
    <vt:vector size="82" baseType="lpstr">
      <vt:lpstr>Motiv sady Office</vt:lpstr>
      <vt:lpstr>RDA</vt:lpstr>
      <vt:lpstr>RDA</vt:lpstr>
      <vt:lpstr>RDA</vt:lpstr>
      <vt:lpstr>Změna terminologie</vt:lpstr>
      <vt:lpstr>Návěští/ pozice 18 </vt:lpstr>
      <vt:lpstr>020 Mezinárodní standardní číslo knihy (ISBN) (O)</vt:lpstr>
      <vt:lpstr>020</vt:lpstr>
      <vt:lpstr>Podpole q v poli 024, 028</vt:lpstr>
      <vt:lpstr>040 Zdroj katalogizace(O)</vt:lpstr>
      <vt:lpstr>041 Jazyk popisné jednotky (O) </vt:lpstr>
      <vt:lpstr>Oblast údajů o názvu a odpovědnosti MARC 21/pole 245/neopakovatelné</vt:lpstr>
      <vt:lpstr>Zápis údajů – změna</vt:lpstr>
      <vt:lpstr>Hlavní název – beze změn</vt:lpstr>
      <vt:lpstr>Další názvová informace – změna</vt:lpstr>
      <vt:lpstr>Souběžný název – změna</vt:lpstr>
      <vt:lpstr>Údaje o odpovědnosti – velká změna</vt:lpstr>
      <vt:lpstr>!! schválená národní interpretace</vt:lpstr>
      <vt:lpstr>Vícesvazkové monografie</vt:lpstr>
      <vt:lpstr>Příklady</vt:lpstr>
      <vt:lpstr>Snímek 20</vt:lpstr>
      <vt:lpstr>Snímek 21</vt:lpstr>
      <vt:lpstr>Oblast údajů o vydání MARC 21/pole 250/opakovatelné</vt:lpstr>
      <vt:lpstr>250</vt:lpstr>
      <vt:lpstr>Příklady</vt:lpstr>
      <vt:lpstr> </vt:lpstr>
      <vt:lpstr>Oblast nakladatelských údajů, údajů o vytvoření díla a údajů o autorských právech MARC 21/pole 264/opakovatelné – vše změna</vt:lpstr>
      <vt:lpstr>Zjednodušeně: - povinné je vždy pole 264 s druhým indikátorem 1  -  v případě, kdy je možno doplnit/odhadnout místo a datum vydání (alespoň stát a přibližné datum), není povinné zapisovat další údaje (distribuce, výroba), tj. další výskyty pole 264 </vt:lpstr>
      <vt:lpstr>264</vt:lpstr>
      <vt:lpstr>Snímek 29</vt:lpstr>
      <vt:lpstr>Přibližná data vydání </vt:lpstr>
      <vt:lpstr>Pole 264 - opakovatelné</vt:lpstr>
      <vt:lpstr>Příklady</vt:lpstr>
      <vt:lpstr>Snímek 33</vt:lpstr>
      <vt:lpstr>Snímek 34</vt:lpstr>
      <vt:lpstr>Oblast fyzických údajů MARC 21/pole 300/opakovatelné</vt:lpstr>
      <vt:lpstr>Rozsah - změny</vt:lpstr>
      <vt:lpstr>Snímek 37</vt:lpstr>
      <vt:lpstr>Snímek 38</vt:lpstr>
      <vt:lpstr>Další fyzické údaje</vt:lpstr>
      <vt:lpstr>Rozměr</vt:lpstr>
      <vt:lpstr>Doprovodný materiál</vt:lpstr>
      <vt:lpstr>Příklady</vt:lpstr>
      <vt:lpstr>Snímek 43</vt:lpstr>
      <vt:lpstr>Snímek 44</vt:lpstr>
      <vt:lpstr>Oblast údajů o edici MARC 21/pole 490/opakovatelné</vt:lpstr>
      <vt:lpstr>Příklady</vt:lpstr>
      <vt:lpstr>Snímek 47</vt:lpstr>
      <vt:lpstr>Vedlejší záhlaví pro edici MARC 21/pole 800-830/opakovatelné</vt:lpstr>
      <vt:lpstr>800 Vedlejší záhlaví pro edici - osobní jméno</vt:lpstr>
      <vt:lpstr>810 Vedlejší záhlaví pro edici - jméno korporace</vt:lpstr>
      <vt:lpstr>830 Vedlejší záhlaví pro edici - unifikovaný název</vt:lpstr>
      <vt:lpstr>Poznámky MARC 21/pole 5XX/většinou opakovatelné</vt:lpstr>
      <vt:lpstr>Všeobecná poznámka MARC 21/pole 500/opakovatelná</vt:lpstr>
      <vt:lpstr>Příklady nových poznámek</vt:lpstr>
      <vt:lpstr>!!Typ obsahu – média – nosiče!!</vt:lpstr>
      <vt:lpstr>336-338 Typ obsahu – média – nosiče (O)</vt:lpstr>
      <vt:lpstr>Tištěná publikace </vt:lpstr>
      <vt:lpstr>Obrazová publikace</vt:lpstr>
      <vt:lpstr>Tištěná publikace s přílohou (hudební CD)</vt:lpstr>
      <vt:lpstr>Tištěná publikace s přílohou (textová e-publikace na CD)</vt:lpstr>
      <vt:lpstr>Kartografické dokumenty</vt:lpstr>
      <vt:lpstr>Hudebnina</vt:lpstr>
      <vt:lpstr>Zvukové CD</vt:lpstr>
      <vt:lpstr>Snímek 64</vt:lpstr>
      <vt:lpstr>Snímek 65</vt:lpstr>
      <vt:lpstr>Snímek 66</vt:lpstr>
      <vt:lpstr>Snímek 67</vt:lpstr>
      <vt:lpstr>Snímek 68</vt:lpstr>
      <vt:lpstr>Snímek 69</vt:lpstr>
      <vt:lpstr>Snímek 70</vt:lpstr>
      <vt:lpstr>Snímek 71</vt:lpstr>
      <vt:lpstr>Snímek 72</vt:lpstr>
      <vt:lpstr>Snímek 73</vt:lpstr>
      <vt:lpstr>Snímek 74</vt:lpstr>
      <vt:lpstr>Snímek 75</vt:lpstr>
      <vt:lpstr>Snímek 76</vt:lpstr>
      <vt:lpstr>Domácí úkol č. 1</vt:lpstr>
      <vt:lpstr>Snímek 78</vt:lpstr>
      <vt:lpstr>Snímek 79</vt:lpstr>
      <vt:lpstr>Domácí úkol č. 2</vt:lpstr>
      <vt:lpstr>Snímek 81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RDA</dc:title>
  <dc:creator>novakova</dc:creator>
  <cp:lastModifiedBy>novakova</cp:lastModifiedBy>
  <cp:revision>63</cp:revision>
  <dcterms:created xsi:type="dcterms:W3CDTF">2015-02-02T11:06:58Z</dcterms:created>
  <dcterms:modified xsi:type="dcterms:W3CDTF">2015-03-20T08:47:24Z</dcterms:modified>
</cp:coreProperties>
</file>