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301" r:id="rId3"/>
    <p:sldId id="259" r:id="rId4"/>
    <p:sldId id="260" r:id="rId5"/>
    <p:sldId id="302" r:id="rId6"/>
    <p:sldId id="303" r:id="rId7"/>
    <p:sldId id="304" r:id="rId8"/>
    <p:sldId id="295" r:id="rId9"/>
    <p:sldId id="296" r:id="rId10"/>
    <p:sldId id="297" r:id="rId11"/>
    <p:sldId id="262" r:id="rId12"/>
    <p:sldId id="263" r:id="rId13"/>
    <p:sldId id="266" r:id="rId14"/>
    <p:sldId id="277" r:id="rId15"/>
    <p:sldId id="298" r:id="rId16"/>
    <p:sldId id="278" r:id="rId17"/>
    <p:sldId id="279" r:id="rId18"/>
    <p:sldId id="265" r:id="rId19"/>
    <p:sldId id="264" r:id="rId20"/>
    <p:sldId id="270" r:id="rId21"/>
    <p:sldId id="300" r:id="rId22"/>
    <p:sldId id="267" r:id="rId23"/>
    <p:sldId id="269" r:id="rId24"/>
    <p:sldId id="288" r:id="rId25"/>
    <p:sldId id="271" r:id="rId26"/>
    <p:sldId id="272" r:id="rId27"/>
    <p:sldId id="273" r:id="rId28"/>
    <p:sldId id="274" r:id="rId29"/>
    <p:sldId id="275" r:id="rId30"/>
    <p:sldId id="29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0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21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58143-449A-4B82-959F-DCF88EA8E29A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E17C2-4FC7-4005-84B8-DD0AC327B3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61342-8B89-4CAC-A17C-606A34CE14C8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96E1C-B4C8-410D-981D-D054CF8F40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zpracovani-fondu/katalogizacni-politika/doporuceny-zaznam-rda-1" TargetMode="External"/><Relationship Id="rId2" Type="http://schemas.openxmlformats.org/officeDocument/2006/relationships/hyperlink" Target="http://www.nkp.cz/o-knihovne/odborne-cinnosti/zpracovani-fondu/katalogizacni-politika/minimalni-zaznam-rda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AACR x RDA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020   $a 978-80-86573-30-4 $q(váz.) $z 80-86573-30-4</a:t>
            </a:r>
          </a:p>
          <a:p>
            <a:pPr>
              <a:buNone/>
            </a:pPr>
            <a:r>
              <a:rPr lang="cs-CZ" dirty="0" smtClean="0"/>
              <a:t>040   $a ABA001 $b </a:t>
            </a:r>
            <a:r>
              <a:rPr lang="cs-CZ" dirty="0" err="1" smtClean="0"/>
              <a:t>cze</a:t>
            </a:r>
            <a:r>
              <a:rPr lang="cs-CZ" dirty="0" smtClean="0"/>
              <a:t> $e </a:t>
            </a:r>
            <a:r>
              <a:rPr lang="cs-CZ" dirty="0" err="1" smtClean="0"/>
              <a:t>rda</a:t>
            </a:r>
            <a:r>
              <a:rPr lang="cs-CZ" dirty="0" smtClean="0"/>
              <a:t>     + LDR/18 kód i</a:t>
            </a:r>
          </a:p>
          <a:p>
            <a:pPr>
              <a:buNone/>
            </a:pPr>
            <a:r>
              <a:rPr lang="cs-CZ" dirty="0" smtClean="0"/>
              <a:t>1001  $a Shakespeare, William, $d 1564-1616 $7 jn19981002129 $e autor</a:t>
            </a:r>
          </a:p>
          <a:p>
            <a:pPr>
              <a:buNone/>
            </a:pPr>
            <a:r>
              <a:rPr lang="cs-CZ" dirty="0" smtClean="0"/>
              <a:t>24510 $a Hamlet, princ dánský = $b Hamlet, 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Denmark</a:t>
            </a:r>
            <a:r>
              <a:rPr lang="cs-CZ" dirty="0" smtClean="0"/>
              <a:t> / $c William Shakespeare ; přeložil Jiří </a:t>
            </a:r>
            <a:r>
              <a:rPr lang="cs-CZ" dirty="0" err="1" smtClean="0"/>
              <a:t>Josek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24631 $a Hamlet, 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Denmark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250  $a Třetí, přepracované vydání</a:t>
            </a:r>
          </a:p>
          <a:p>
            <a:pPr>
              <a:buNone/>
            </a:pPr>
            <a:r>
              <a:rPr lang="cs-CZ" dirty="0" smtClean="0"/>
              <a:t>2641  $a Praha : $b Romeo, s.r.o., $c 2012</a:t>
            </a:r>
          </a:p>
          <a:p>
            <a:pPr>
              <a:buNone/>
            </a:pPr>
            <a:r>
              <a:rPr lang="cs-CZ" dirty="0" smtClean="0"/>
              <a:t>300   $a 253 stran : $b ilustrace ; $c 22 cm + $e 1 CD-ROM</a:t>
            </a:r>
          </a:p>
          <a:p>
            <a:pPr>
              <a:buNone/>
            </a:pPr>
            <a:r>
              <a:rPr lang="cs-CZ" dirty="0" smtClean="0"/>
              <a:t>336   $a text $2 </a:t>
            </a:r>
            <a:r>
              <a:rPr lang="cs-CZ" dirty="0" err="1" smtClean="0"/>
              <a:t>rdaobsah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337   $a bez média $2 </a:t>
            </a:r>
            <a:r>
              <a:rPr lang="cs-CZ" dirty="0" err="1" smtClean="0"/>
              <a:t>rdamedium</a:t>
            </a:r>
            <a:r>
              <a:rPr lang="cs-CZ" dirty="0" smtClean="0"/>
              <a:t> $3 kniha</a:t>
            </a:r>
          </a:p>
          <a:p>
            <a:pPr>
              <a:buNone/>
            </a:pPr>
            <a:r>
              <a:rPr lang="cs-CZ" dirty="0" smtClean="0"/>
              <a:t>337   $a počítač $2 </a:t>
            </a:r>
            <a:r>
              <a:rPr lang="cs-CZ" dirty="0" err="1" smtClean="0"/>
              <a:t>rdamedium</a:t>
            </a:r>
            <a:r>
              <a:rPr lang="cs-CZ" dirty="0" smtClean="0"/>
              <a:t> $3 CD-ROM</a:t>
            </a:r>
          </a:p>
          <a:p>
            <a:pPr>
              <a:buNone/>
            </a:pPr>
            <a:r>
              <a:rPr lang="cs-CZ" dirty="0" smtClean="0"/>
              <a:t>338   $a svazek $2 </a:t>
            </a:r>
            <a:r>
              <a:rPr lang="cs-CZ" dirty="0" err="1" smtClean="0"/>
              <a:t>rdanosič</a:t>
            </a:r>
            <a:r>
              <a:rPr lang="cs-CZ" dirty="0" smtClean="0"/>
              <a:t> $3 kniha</a:t>
            </a:r>
          </a:p>
          <a:p>
            <a:pPr>
              <a:buNone/>
            </a:pPr>
            <a:r>
              <a:rPr lang="cs-CZ" dirty="0" smtClean="0"/>
              <a:t>338   $a počítačový disk $2 </a:t>
            </a:r>
            <a:r>
              <a:rPr lang="cs-CZ" dirty="0" err="1" smtClean="0"/>
              <a:t>rdanosič</a:t>
            </a:r>
            <a:r>
              <a:rPr lang="cs-CZ" dirty="0" smtClean="0"/>
              <a:t> $3 CD-ROM</a:t>
            </a:r>
          </a:p>
          <a:p>
            <a:pPr>
              <a:buNone/>
            </a:pPr>
            <a:r>
              <a:rPr lang="cs-CZ" dirty="0" smtClean="0"/>
              <a:t>504   $a Obsahuje bibliografické odkazy	</a:t>
            </a:r>
          </a:p>
          <a:p>
            <a:pPr>
              <a:buNone/>
            </a:pPr>
            <a:r>
              <a:rPr lang="cs-CZ" dirty="0" smtClean="0"/>
              <a:t>546   $a Souběžný anglický text</a:t>
            </a:r>
          </a:p>
          <a:p>
            <a:pPr>
              <a:buNone/>
            </a:pPr>
            <a:r>
              <a:rPr lang="cs-CZ" dirty="0" smtClean="0"/>
              <a:t>7001  $a </a:t>
            </a:r>
            <a:r>
              <a:rPr lang="cs-CZ" dirty="0" err="1" smtClean="0"/>
              <a:t>Josek</a:t>
            </a:r>
            <a:r>
              <a:rPr lang="cs-CZ" dirty="0" smtClean="0"/>
              <a:t>, Jiří, $d 1950- $7 jo2001100420 $e překladatel</a:t>
            </a:r>
          </a:p>
          <a:p>
            <a:pPr>
              <a:buNone/>
            </a:pPr>
            <a:r>
              <a:rPr lang="cs-CZ" dirty="0" smtClean="0"/>
              <a:t>70012 $a Shakespeare, William, $d 1564-1616. $t Hamlet. $l Česky $7 aun2006373422</a:t>
            </a:r>
          </a:p>
          <a:p>
            <a:pPr>
              <a:buNone/>
            </a:pPr>
            <a:r>
              <a:rPr lang="cs-CZ" dirty="0" smtClean="0"/>
              <a:t>70012 $a Shakespeare, William, $d 1564-1616. $t Hamlet. $l Anglicky $7 </a:t>
            </a:r>
            <a:r>
              <a:rPr lang="cs-CZ" dirty="0" err="1" smtClean="0"/>
              <a:t>aunXXXX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Každý údaj ve své hranaté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[Praha : BB </a:t>
            </a:r>
            <a:r>
              <a:rPr lang="cs-CZ" altLang="cs-CZ" dirty="0" err="1" smtClean="0"/>
              <a:t>art</a:t>
            </a:r>
            <a:r>
              <a:rPr lang="cs-CZ" altLang="cs-CZ" dirty="0" smtClean="0"/>
              <a:t>, 2006]</a:t>
            </a:r>
          </a:p>
          <a:p>
            <a:r>
              <a:rPr lang="cs-CZ" altLang="cs-CZ" dirty="0" smtClean="0"/>
              <a:t>[S.l. : s.n.], 1931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 smtClean="0"/>
              <a:t>[Praha] : [BB </a:t>
            </a:r>
            <a:r>
              <a:rPr lang="cs-CZ" altLang="cs-CZ" dirty="0" err="1" smtClean="0"/>
              <a:t>art</a:t>
            </a:r>
            <a:r>
              <a:rPr lang="cs-CZ" altLang="cs-CZ" dirty="0" smtClean="0"/>
              <a:t>], [2006]</a:t>
            </a:r>
          </a:p>
          <a:p>
            <a:r>
              <a:rPr lang="cs-CZ" altLang="cs-CZ" dirty="0" smtClean="0"/>
              <a:t>[Místo neznámé] : [nakladatel neznámý], 1931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 názvu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err="1" smtClean="0"/>
              <a:t>Mikro</a:t>
            </a:r>
            <a:r>
              <a:rPr lang="cs-CZ" altLang="cs-CZ" dirty="0" smtClean="0"/>
              <a:t>[e]</a:t>
            </a:r>
            <a:r>
              <a:rPr lang="cs-CZ" altLang="cs-CZ" dirty="0" err="1" smtClean="0"/>
              <a:t>konomie</a:t>
            </a:r>
            <a:endParaRPr lang="cs-CZ" altLang="cs-CZ" dirty="0" smtClean="0"/>
          </a:p>
          <a:p>
            <a:r>
              <a:rPr lang="cs-CZ" altLang="cs-CZ" dirty="0" err="1" smtClean="0"/>
              <a:t>Mikrokonomie</a:t>
            </a:r>
            <a:r>
              <a:rPr lang="cs-CZ" altLang="cs-CZ" dirty="0" smtClean="0"/>
              <a:t> [sic]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 err="1" smtClean="0"/>
              <a:t>Mikrokonomie</a:t>
            </a:r>
            <a:endParaRPr lang="cs-CZ" altLang="cs-CZ" dirty="0" smtClean="0"/>
          </a:p>
          <a:p>
            <a:r>
              <a:rPr lang="cs-CZ" altLang="cs-CZ" i="1" dirty="0" smtClean="0"/>
              <a:t>Variantní název s návěštím: </a:t>
            </a:r>
          </a:p>
          <a:p>
            <a:r>
              <a:rPr lang="cs-CZ" altLang="cs-CZ" dirty="0" smtClean="0"/>
              <a:t>Správný název je: Mikroekonomie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Další názvová informace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Podle AACR lze do [ ] převzít i odjinud, je-li významná nebo vysvětluje hlavní název</a:t>
            </a:r>
          </a:p>
          <a:p>
            <a:r>
              <a:rPr lang="cs-CZ" altLang="cs-CZ" dirty="0" smtClean="0"/>
              <a:t>Podle RDA se zapisuje jen ta, co je na stejném prameni jako hlavní název</a:t>
            </a:r>
          </a:p>
          <a:p>
            <a:r>
              <a:rPr lang="cs-CZ" altLang="cs-CZ" dirty="0" smtClean="0"/>
              <a:t>Výjimku mají pouze kartografické dokumenty a filmy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o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RDA umožňují zapisovat autory prakticky bez omezení z jakéhokoli místa v dokumentu, popř. i mimo dokument (viz RDA, pravidlo 2.2.4).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Dne 25. 6. 2014 proběhlo další jednání pracovní skupiny, která schválila základní české interpretace: zachování principu hlavního záhlaví, používání a zapisování interpunkce ISBD, ale především stanovení interpretace pro uvádění autorů v bibliografickém záznamu.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o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A. pro minimální záznam platí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jsou-li autoři (přímí i nepřímí) uvedeni na titulní stránce, zapíšeme je všechny jak do pole 245, tak do polí 100/700 jako selekční údaje (</a:t>
            </a:r>
            <a:r>
              <a:rPr lang="cs-CZ" i="1" dirty="0" smtClean="0"/>
              <a:t>bez ohledu na počet uvedených autorů je vždy první z nich uveden v hlavním záhlaví)</a:t>
            </a:r>
            <a:endParaRPr lang="cs-CZ" dirty="0" smtClean="0"/>
          </a:p>
          <a:p>
            <a:r>
              <a:rPr lang="cs-CZ" dirty="0" smtClean="0"/>
              <a:t>jsou-li na titulní stránce uvedeni pouze nepřímí autoři (např. editor), zapíšeme je do 245 a 700 a přímé autory již nedohledáváme</a:t>
            </a:r>
          </a:p>
          <a:p>
            <a:r>
              <a:rPr lang="cs-CZ" dirty="0" smtClean="0"/>
              <a:t>není-li na titulní stránce uveden žádný údaj o odpovědnosti, dohledáváme PŘÍMÉ (hlavní) autory v dalších pramenech popisu v tomto pořadí: obálka knihy, hlavička, rub titulní stránky, tiráž; pokud v některém prameni údaje najdeme, nehledáme už v dalším v pořadí (tj. údaj o autorech není na </a:t>
            </a:r>
            <a:r>
              <a:rPr lang="cs-CZ" dirty="0" err="1" smtClean="0"/>
              <a:t>tit</a:t>
            </a:r>
            <a:r>
              <a:rPr lang="cs-CZ" dirty="0" smtClean="0"/>
              <a:t>. s., není v hlavičce, je na rubu </a:t>
            </a:r>
            <a:r>
              <a:rPr lang="cs-CZ" dirty="0" err="1" smtClean="0"/>
              <a:t>tit</a:t>
            </a:r>
            <a:r>
              <a:rPr lang="cs-CZ" dirty="0" smtClean="0"/>
              <a:t>. s., už nehledáme další údaje v tiráži); zapíšeme je do polí 245 a 100/700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o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B. pro doporučený záznam platí (tj. není nutné u minimálního záznamu, ale v tom případě se nesmí v katalogu zobrazovat obálky kvůli střetu s autorskými právy):</a:t>
            </a:r>
            <a:endParaRPr lang="cs-CZ" dirty="0" smtClean="0"/>
          </a:p>
          <a:p>
            <a:r>
              <a:rPr lang="cs-CZ" dirty="0" smtClean="0"/>
              <a:t>pokud nejsou překladatelé HLAVNÍHO OBSAHU DÍLA (= nikoli tedy překladatelé resumé, jedné kapitoly, popisků k fotografiím apod.) a ilustrátoři (příp. fotografové) S VÝZNAMNÝM AUTORSKÝM PODÍLEM (=nikoli autor jedné ilustrace, autor zdobných prvků doprovázejících text, obálky apod.; u fotografů významný autorský podíl znamená, že v knize je obsaženo velké množství fotografií od jednoho nebo několika málo fotografů, nikoli velké množství fotografií pocházejících od různých osob, jako tomu bývá např. u turistických průvodců) uvedeni na titulní stránce, dohledáme je obdobně jako v bodu A3 a zapíšeme do polí 245 a 700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o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Kvítí : výbor básní / od Jana Záruby</a:t>
            </a:r>
          </a:p>
          <a:p>
            <a:r>
              <a:rPr lang="en-US" altLang="cs-CZ" dirty="0" smtClean="0"/>
              <a:t>Characters from Dickens :  </a:t>
            </a:r>
            <a:r>
              <a:rPr lang="en-US" altLang="cs-CZ" dirty="0" err="1" smtClean="0"/>
              <a:t>dramatised</a:t>
            </a:r>
            <a:r>
              <a:rPr lang="en-US" altLang="cs-CZ" dirty="0" smtClean="0"/>
              <a:t> adaptations / by Barry Campbell</a:t>
            </a:r>
            <a:endParaRPr lang="cs-CZ" alt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 smtClean="0"/>
              <a:t>Kvítí / výbor básní od Jana Záruby</a:t>
            </a:r>
          </a:p>
          <a:p>
            <a:r>
              <a:rPr lang="en-US" altLang="cs-CZ" dirty="0" smtClean="0"/>
              <a:t>Characters from Dickens / </a:t>
            </a:r>
            <a:r>
              <a:rPr lang="en-US" altLang="cs-CZ" dirty="0" err="1" smtClean="0"/>
              <a:t>dramatised</a:t>
            </a:r>
            <a:r>
              <a:rPr lang="en-US" altLang="cs-CZ" dirty="0" smtClean="0"/>
              <a:t> adaptations by Barry Campbell</a:t>
            </a:r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o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Anorganická chemie v příkladech / Jan Novák … [</a:t>
            </a:r>
            <a:r>
              <a:rPr lang="cs-CZ" altLang="cs-CZ" dirty="0" err="1" smtClean="0"/>
              <a:t>et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</a:t>
            </a:r>
            <a:r>
              <a:rPr lang="cs-CZ" altLang="cs-CZ" dirty="0" smtClean="0"/>
              <a:t>.]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/>
              <a:t>Anorganická chemie v příkladech / Jan Novák, Petr Pavel, Jiří Dvořák, Jana Slámová, Dita Holubová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nahrazují </a:t>
            </a:r>
            <a:r>
              <a:rPr lang="cs-CZ" dirty="0" smtClean="0"/>
              <a:t>AACR2R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pl-PL" dirty="0" smtClean="0"/>
              <a:t>vycházejí </a:t>
            </a:r>
            <a:r>
              <a:rPr lang="pl-PL" dirty="0" smtClean="0"/>
              <a:t>z FRBR a </a:t>
            </a:r>
            <a:r>
              <a:rPr lang="pl-PL" dirty="0" smtClean="0"/>
              <a:t>FRAD</a:t>
            </a:r>
          </a:p>
          <a:p>
            <a:pPr>
              <a:buNone/>
            </a:pPr>
            <a:r>
              <a:rPr lang="cs-CZ" dirty="0" smtClean="0"/>
              <a:t>(FRBR </a:t>
            </a:r>
            <a:r>
              <a:rPr lang="cs-CZ" dirty="0" smtClean="0"/>
              <a:t>– funkční požadavky na bibliografické záznamy (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Bibliographic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pl-PL" dirty="0" smtClean="0"/>
              <a:t>RDA a </a:t>
            </a:r>
            <a:r>
              <a:rPr lang="pl-PL" dirty="0" smtClean="0"/>
              <a:t>MARC 21 </a:t>
            </a:r>
            <a:r>
              <a:rPr lang="pl-PL" dirty="0" smtClean="0"/>
              <a:t>OK RDA a UNIMARC KO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d</a:t>
            </a:r>
            <a:r>
              <a:rPr lang="pl-PL" dirty="0" smtClean="0"/>
              <a:t>o 31. 3. 2015 katalogizujeme dle AACR od 1. 4. 2015 dle RDA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  <a:endParaRPr lang="pl-PL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Selekční údaje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Anorganická chemie v příkladech / Jan Novák … [</a:t>
            </a:r>
            <a:r>
              <a:rPr lang="cs-CZ" altLang="cs-CZ" dirty="0" err="1" smtClean="0"/>
              <a:t>et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</a:t>
            </a:r>
            <a:r>
              <a:rPr lang="cs-CZ" altLang="cs-CZ" dirty="0" smtClean="0"/>
              <a:t>.]</a:t>
            </a:r>
          </a:p>
          <a:p>
            <a:r>
              <a:rPr lang="cs-CZ" altLang="cs-CZ" i="1" dirty="0" smtClean="0"/>
              <a:t>Jan Novák je vedlejší záhlaví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 smtClean="0"/>
              <a:t>Anorganická chemie v příkladech / Jan Novák, Petr Pavel, Jiří Dvořák, Jana Slámová, Dita Holubová</a:t>
            </a:r>
          </a:p>
          <a:p>
            <a:r>
              <a:rPr lang="cs-CZ" altLang="cs-CZ" i="1" dirty="0" smtClean="0"/>
              <a:t>Jan Novák je hlavní záhlaví, ostatní autoři vedlejší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role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Pravidla RDA požadují jako povinný údaj („</a:t>
            </a:r>
            <a:r>
              <a:rPr lang="cs-CZ" dirty="0" err="1" smtClean="0"/>
              <a:t>core</a:t>
            </a:r>
            <a:r>
              <a:rPr lang="cs-CZ" dirty="0" smtClean="0"/>
              <a:t> element“) slovní vyjádření autorské role (ve formátu MARC 21 je to </a:t>
            </a:r>
            <a:r>
              <a:rPr lang="cs-CZ" dirty="0" err="1" smtClean="0"/>
              <a:t>podpole</a:t>
            </a:r>
            <a:r>
              <a:rPr lang="cs-CZ" dirty="0" smtClean="0"/>
              <a:t> $e v polích 100 a 700). Kódovaná forma údaje (</a:t>
            </a:r>
            <a:r>
              <a:rPr lang="cs-CZ" dirty="0" err="1" smtClean="0"/>
              <a:t>podpole</a:t>
            </a:r>
            <a:r>
              <a:rPr lang="cs-CZ" dirty="0" smtClean="0"/>
              <a:t> $4) je nepovinná.</a:t>
            </a:r>
          </a:p>
          <a:p>
            <a:pPr>
              <a:buNone/>
            </a:pPr>
            <a:r>
              <a:rPr lang="cs-CZ" dirty="0" smtClean="0"/>
              <a:t>Český překlad termínů pro autorské role ještě není k dispozici, prozatím tedy budeme při popisu používat dosavadní postup - kódovaný údaj v </a:t>
            </a:r>
            <a:r>
              <a:rPr lang="cs-CZ" dirty="0" err="1" smtClean="0"/>
              <a:t>podpoli</a:t>
            </a:r>
            <a:r>
              <a:rPr lang="cs-CZ" dirty="0" smtClean="0"/>
              <a:t> $4.</a:t>
            </a:r>
          </a:p>
          <a:p>
            <a:pPr>
              <a:buNone/>
            </a:pPr>
            <a:r>
              <a:rPr lang="cs-CZ" dirty="0" smtClean="0"/>
              <a:t>Po přeložení slovníku termínů bychom měli přejít na používání </a:t>
            </a:r>
            <a:r>
              <a:rPr lang="cs-CZ" dirty="0" err="1" smtClean="0"/>
              <a:t>podpole</a:t>
            </a:r>
            <a:r>
              <a:rPr lang="cs-CZ" dirty="0" smtClean="0"/>
              <a:t> $e (pravděpodobně bude možné převést většinu údajů z $4 do $e). </a:t>
            </a:r>
          </a:p>
          <a:p>
            <a:pPr>
              <a:buNone/>
            </a:pPr>
            <a:r>
              <a:rPr lang="cs-CZ" dirty="0" err="1" smtClean="0"/>
              <a:t>Podpole</a:t>
            </a:r>
            <a:r>
              <a:rPr lang="cs-CZ" dirty="0" smtClean="0"/>
              <a:t> $e nebude součástí autority, bude se uvádět až za </a:t>
            </a:r>
            <a:r>
              <a:rPr lang="cs-CZ" dirty="0" err="1" smtClean="0"/>
              <a:t>podpolem</a:t>
            </a:r>
            <a:r>
              <a:rPr lang="cs-CZ" dirty="0" smtClean="0"/>
              <a:t> $7.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Datum vydání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altLang="cs-CZ" dirty="0"/>
              <a:t>[1971 </a:t>
            </a:r>
            <a:r>
              <a:rPr lang="cs-CZ" altLang="cs-CZ" dirty="0"/>
              <a:t>nebo</a:t>
            </a:r>
            <a:r>
              <a:rPr lang="en-US" altLang="cs-CZ" dirty="0"/>
              <a:t> 1972]</a:t>
            </a:r>
          </a:p>
          <a:p>
            <a:pPr>
              <a:buNone/>
            </a:pPr>
            <a:r>
              <a:rPr lang="en-US" altLang="cs-CZ" dirty="0"/>
              <a:t>[1969?]</a:t>
            </a:r>
          </a:p>
          <a:p>
            <a:pPr>
              <a:buNone/>
            </a:pPr>
            <a:r>
              <a:rPr lang="en-US" altLang="cs-CZ" dirty="0"/>
              <a:t>[</a:t>
            </a:r>
            <a:r>
              <a:rPr lang="cs-CZ" altLang="cs-CZ" dirty="0"/>
              <a:t>mezi</a:t>
            </a:r>
            <a:r>
              <a:rPr lang="en-US" altLang="cs-CZ" dirty="0"/>
              <a:t> 1906 a 1912] </a:t>
            </a:r>
          </a:p>
          <a:p>
            <a:pPr>
              <a:buNone/>
            </a:pPr>
            <a:r>
              <a:rPr lang="en-US" altLang="cs-CZ" dirty="0"/>
              <a:t>[ca 1960]</a:t>
            </a:r>
          </a:p>
          <a:p>
            <a:pPr>
              <a:buNone/>
            </a:pPr>
            <a:r>
              <a:rPr lang="en-US" altLang="cs-CZ" dirty="0"/>
              <a:t>[197-]</a:t>
            </a:r>
          </a:p>
          <a:p>
            <a:pPr>
              <a:buNone/>
            </a:pPr>
            <a:r>
              <a:rPr lang="en-US" altLang="cs-CZ" dirty="0"/>
              <a:t>[197-?]</a:t>
            </a:r>
          </a:p>
          <a:p>
            <a:pPr>
              <a:buNone/>
            </a:pPr>
            <a:r>
              <a:rPr lang="en-US" altLang="cs-CZ" dirty="0"/>
              <a:t>[18--]</a:t>
            </a:r>
          </a:p>
          <a:p>
            <a:pPr>
              <a:buNone/>
            </a:pPr>
            <a:r>
              <a:rPr lang="en-US" altLang="cs-CZ" dirty="0"/>
              <a:t>[18--?]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en-US" altLang="cs-CZ" dirty="0"/>
              <a:t>[1971 </a:t>
            </a:r>
            <a:r>
              <a:rPr lang="cs-CZ" altLang="cs-CZ" dirty="0"/>
              <a:t>nebo</a:t>
            </a:r>
            <a:r>
              <a:rPr lang="en-US" altLang="cs-CZ" dirty="0"/>
              <a:t> 1972]</a:t>
            </a:r>
          </a:p>
          <a:p>
            <a:pPr>
              <a:buNone/>
            </a:pPr>
            <a:r>
              <a:rPr lang="en-US" altLang="cs-CZ" dirty="0"/>
              <a:t>[1969?]</a:t>
            </a:r>
          </a:p>
          <a:p>
            <a:pPr>
              <a:buNone/>
            </a:pPr>
            <a:r>
              <a:rPr lang="en-US" altLang="cs-CZ" dirty="0"/>
              <a:t>[</a:t>
            </a:r>
            <a:r>
              <a:rPr lang="cs-CZ" altLang="cs-CZ" dirty="0"/>
              <a:t>mezi</a:t>
            </a:r>
            <a:r>
              <a:rPr lang="en-US" altLang="cs-CZ" dirty="0"/>
              <a:t> 1906 a 1912]</a:t>
            </a:r>
          </a:p>
          <a:p>
            <a:pPr>
              <a:buNone/>
            </a:pPr>
            <a:r>
              <a:rPr lang="en-US" altLang="cs-CZ" dirty="0"/>
              <a:t>[1960?]</a:t>
            </a:r>
          </a:p>
          <a:p>
            <a:pPr>
              <a:buNone/>
            </a:pPr>
            <a:r>
              <a:rPr lang="en-US" altLang="cs-CZ" dirty="0"/>
              <a:t>[</a:t>
            </a:r>
            <a:r>
              <a:rPr lang="cs-CZ" altLang="cs-CZ" dirty="0"/>
              <a:t>mezi</a:t>
            </a:r>
            <a:r>
              <a:rPr lang="en-US" altLang="cs-CZ" dirty="0"/>
              <a:t> 1970 a 1979]</a:t>
            </a:r>
          </a:p>
          <a:p>
            <a:pPr>
              <a:buNone/>
            </a:pPr>
            <a:r>
              <a:rPr lang="en-US" altLang="cs-CZ" dirty="0"/>
              <a:t>[</a:t>
            </a:r>
            <a:r>
              <a:rPr lang="cs-CZ" altLang="cs-CZ" dirty="0"/>
              <a:t>mezi</a:t>
            </a:r>
            <a:r>
              <a:rPr lang="en-US" altLang="cs-CZ" dirty="0"/>
              <a:t> 1970 a 1979?]</a:t>
            </a:r>
          </a:p>
          <a:p>
            <a:pPr>
              <a:buNone/>
            </a:pPr>
            <a:r>
              <a:rPr lang="en-US" altLang="cs-CZ" dirty="0"/>
              <a:t>[</a:t>
            </a:r>
            <a:r>
              <a:rPr lang="cs-CZ" altLang="cs-CZ" dirty="0"/>
              <a:t>mezi</a:t>
            </a:r>
            <a:r>
              <a:rPr lang="en-US" altLang="cs-CZ" dirty="0"/>
              <a:t> 1800 a 1899]</a:t>
            </a:r>
          </a:p>
          <a:p>
            <a:pPr>
              <a:buNone/>
            </a:pPr>
            <a:r>
              <a:rPr lang="en-US" altLang="cs-CZ" dirty="0"/>
              <a:t>[</a:t>
            </a:r>
            <a:r>
              <a:rPr lang="cs-CZ" altLang="cs-CZ" dirty="0"/>
              <a:t>mezi</a:t>
            </a:r>
            <a:r>
              <a:rPr lang="en-US" altLang="cs-CZ" dirty="0"/>
              <a:t> 1800 a 1899?]</a:t>
            </a:r>
          </a:p>
          <a:p>
            <a:pPr>
              <a:buFontTx/>
              <a:buNone/>
            </a:pPr>
            <a:r>
              <a:rPr lang="cs-CZ" altLang="cs-CZ" dirty="0" smtClean="0"/>
              <a:t>[datum není známo]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Fyzický popis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err="1"/>
              <a:t>xiii</a:t>
            </a:r>
            <a:r>
              <a:rPr lang="cs-CZ" altLang="cs-CZ" dirty="0"/>
              <a:t>, 288 s. : </a:t>
            </a:r>
            <a:r>
              <a:rPr lang="cs-CZ" altLang="cs-CZ" dirty="0" err="1"/>
              <a:t>il</a:t>
            </a:r>
            <a:r>
              <a:rPr lang="cs-CZ" altLang="cs-CZ" dirty="0"/>
              <a:t>. (některé barev.), mapy ; 21 cm</a:t>
            </a:r>
          </a:p>
          <a:p>
            <a:endParaRPr lang="cs-CZ" altLang="cs-CZ" dirty="0"/>
          </a:p>
          <a:p>
            <a:r>
              <a:rPr lang="cs-CZ" altLang="cs-CZ" dirty="0"/>
              <a:t>322 s., [16] l. obr. </a:t>
            </a:r>
            <a:r>
              <a:rPr lang="cs-CZ" altLang="cs-CZ" dirty="0" err="1"/>
              <a:t>příl</a:t>
            </a:r>
            <a:r>
              <a:rPr lang="cs-CZ" altLang="cs-CZ" dirty="0"/>
              <a:t>.</a:t>
            </a:r>
          </a:p>
          <a:p>
            <a:endParaRPr lang="cs-CZ" altLang="cs-CZ" dirty="0"/>
          </a:p>
          <a:p>
            <a:r>
              <a:rPr lang="cs-CZ" altLang="cs-CZ" dirty="0"/>
              <a:t>ca 200 s. : převážně </a:t>
            </a:r>
            <a:r>
              <a:rPr lang="cs-CZ" altLang="cs-CZ" dirty="0" err="1"/>
              <a:t>il</a:t>
            </a:r>
            <a:r>
              <a:rPr lang="cs-CZ" altLang="cs-CZ" dirty="0"/>
              <a:t>. ; 33 cm</a:t>
            </a:r>
          </a:p>
          <a:p>
            <a:endParaRPr lang="cs-CZ" altLang="cs-CZ" dirty="0"/>
          </a:p>
          <a:p>
            <a:r>
              <a:rPr lang="cs-CZ" altLang="cs-CZ" i="1" dirty="0">
                <a:solidFill>
                  <a:srgbClr val="C00000"/>
                </a:solidFill>
              </a:rPr>
              <a:t>U speciálních dokumentů také změny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 err="1"/>
              <a:t>xiii</a:t>
            </a:r>
            <a:r>
              <a:rPr lang="cs-CZ" altLang="cs-CZ" dirty="0"/>
              <a:t>, 288 stran : ilustrace (některé barevné), mapy ; 21 cm</a:t>
            </a:r>
          </a:p>
          <a:p>
            <a:r>
              <a:rPr lang="cs-CZ" altLang="cs-CZ" dirty="0"/>
              <a:t>322 stran, 16 nečíslovaných listů obrazových příloh</a:t>
            </a:r>
          </a:p>
          <a:p>
            <a:r>
              <a:rPr lang="cs-CZ" altLang="cs-CZ" dirty="0"/>
              <a:t>přibližně 200 stran : ilustrace ; 33 cm</a:t>
            </a:r>
          </a:p>
          <a:p>
            <a:pPr>
              <a:buNone/>
            </a:pPr>
            <a:r>
              <a:rPr lang="cs-CZ" altLang="cs-CZ" i="1" dirty="0" smtClean="0"/>
              <a:t>     + </a:t>
            </a:r>
            <a:r>
              <a:rPr lang="cs-CZ" altLang="cs-CZ" i="1" dirty="0"/>
              <a:t>poznámka: </a:t>
            </a:r>
            <a:r>
              <a:rPr lang="cs-CZ" altLang="cs-CZ" dirty="0"/>
              <a:t>Převážně ilustrace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Autority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Změny se týkají i zápisu autorit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autority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/>
              <a:t>Novák, Jan, 1958- </a:t>
            </a:r>
          </a:p>
          <a:p>
            <a:r>
              <a:rPr lang="cs-CZ" altLang="cs-CZ" dirty="0"/>
              <a:t>Beneš, Karel, 1932 květ. 1.-</a:t>
            </a:r>
          </a:p>
          <a:p>
            <a:r>
              <a:rPr lang="cs-CZ" altLang="cs-CZ" dirty="0" err="1"/>
              <a:t>Abbon</a:t>
            </a:r>
            <a:r>
              <a:rPr lang="cs-CZ" altLang="cs-CZ" dirty="0"/>
              <a:t> de </a:t>
            </a:r>
            <a:r>
              <a:rPr lang="cs-CZ" altLang="cs-CZ" dirty="0" err="1"/>
              <a:t>Fleury</a:t>
            </a:r>
            <a:r>
              <a:rPr lang="cs-CZ" altLang="cs-CZ" dirty="0"/>
              <a:t>, svatý, ca 945-1004</a:t>
            </a:r>
          </a:p>
          <a:p>
            <a:r>
              <a:rPr lang="cs-CZ" altLang="cs-CZ" dirty="0" err="1"/>
              <a:t>Abély</a:t>
            </a:r>
            <a:r>
              <a:rPr lang="cs-CZ" altLang="cs-CZ" dirty="0"/>
              <a:t>, Paul, nar. 1897</a:t>
            </a:r>
          </a:p>
          <a:p>
            <a:endParaRPr lang="cs-CZ" altLang="cs-CZ" dirty="0"/>
          </a:p>
          <a:p>
            <a:r>
              <a:rPr lang="de-DE" altLang="cs-CZ" dirty="0" err="1"/>
              <a:t>Abbadie</a:t>
            </a:r>
            <a:r>
              <a:rPr lang="de-DE" altLang="cs-CZ" dirty="0"/>
              <a:t>, Madeleine,  </a:t>
            </a:r>
            <a:r>
              <a:rPr lang="de-DE" altLang="cs-CZ" dirty="0" err="1"/>
              <a:t>zemř</a:t>
            </a:r>
            <a:r>
              <a:rPr lang="de-DE" altLang="cs-CZ" dirty="0"/>
              <a:t>. 2006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/>
              <a:t>Novák, Jan, </a:t>
            </a:r>
            <a:r>
              <a:rPr lang="cs-CZ" altLang="cs-CZ" dirty="0" err="1"/>
              <a:t>Jr</a:t>
            </a:r>
            <a:r>
              <a:rPr lang="cs-CZ" altLang="cs-CZ" dirty="0"/>
              <a:t>., 1958-</a:t>
            </a:r>
          </a:p>
          <a:p>
            <a:r>
              <a:rPr lang="cs-CZ" altLang="cs-CZ" dirty="0"/>
              <a:t>Beneš, Karel, 1932 květen 1.-</a:t>
            </a:r>
          </a:p>
          <a:p>
            <a:r>
              <a:rPr lang="cs-CZ" altLang="cs-CZ" dirty="0" err="1"/>
              <a:t>Abbon</a:t>
            </a:r>
            <a:r>
              <a:rPr lang="cs-CZ" altLang="cs-CZ" dirty="0"/>
              <a:t> de </a:t>
            </a:r>
            <a:r>
              <a:rPr lang="cs-CZ" altLang="cs-CZ" dirty="0" err="1"/>
              <a:t>Fleury</a:t>
            </a:r>
            <a:r>
              <a:rPr lang="cs-CZ" altLang="cs-CZ" dirty="0"/>
              <a:t>, svatý, asi 945-1004</a:t>
            </a:r>
          </a:p>
          <a:p>
            <a:r>
              <a:rPr lang="cs-CZ" altLang="cs-CZ" dirty="0" err="1"/>
              <a:t>Abély</a:t>
            </a:r>
            <a:r>
              <a:rPr lang="cs-CZ" altLang="cs-CZ" dirty="0"/>
              <a:t>, Paul, narozen 1897</a:t>
            </a:r>
          </a:p>
          <a:p>
            <a:r>
              <a:rPr lang="de-DE" altLang="cs-CZ" dirty="0" err="1"/>
              <a:t>Abbadie</a:t>
            </a:r>
            <a:r>
              <a:rPr lang="de-DE" altLang="cs-CZ" dirty="0"/>
              <a:t>, Madeleine,  </a:t>
            </a:r>
            <a:r>
              <a:rPr lang="de-DE" altLang="cs-CZ" dirty="0" err="1"/>
              <a:t>zemř</a:t>
            </a:r>
            <a:r>
              <a:rPr lang="cs-CZ" altLang="cs-CZ" dirty="0" err="1"/>
              <a:t>ela</a:t>
            </a:r>
            <a:r>
              <a:rPr lang="de-DE" altLang="cs-CZ" dirty="0"/>
              <a:t> 2006</a:t>
            </a:r>
            <a:endParaRPr lang="cs-CZ" altLang="cs-CZ" b="1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fr-FR" altLang="cs-CZ" dirty="0" smtClean="0"/>
              <a:t>Expo 86 (Vancouver, </a:t>
            </a:r>
            <a:r>
              <a:rPr lang="cs-CZ" altLang="cs-CZ" dirty="0" smtClean="0"/>
              <a:t>Kanada</a:t>
            </a:r>
            <a:r>
              <a:rPr lang="fr-FR" altLang="cs-CZ" dirty="0" smtClean="0"/>
              <a:t>)</a:t>
            </a:r>
          </a:p>
          <a:p>
            <a:pPr>
              <a:buFontTx/>
              <a:buNone/>
            </a:pPr>
            <a:r>
              <a:rPr lang="en-US" altLang="cs-CZ" dirty="0" smtClean="0"/>
              <a:t>Festival of Flowers '94 (</a:t>
            </a:r>
            <a:r>
              <a:rPr lang="en-US" altLang="cs-CZ" dirty="0" err="1" smtClean="0"/>
              <a:t>Itanagar</a:t>
            </a:r>
            <a:r>
              <a:rPr lang="en-US" altLang="cs-CZ" dirty="0" smtClean="0"/>
              <a:t>, Indi</a:t>
            </a:r>
            <a:r>
              <a:rPr lang="cs-CZ" altLang="cs-CZ" dirty="0" smtClean="0"/>
              <a:t>e</a:t>
            </a:r>
            <a:r>
              <a:rPr lang="en-US" altLang="cs-CZ" dirty="0" smtClean="0"/>
              <a:t>)</a:t>
            </a:r>
          </a:p>
          <a:p>
            <a:pPr>
              <a:buFontTx/>
              <a:buNone/>
            </a:pPr>
            <a:r>
              <a:rPr lang="fr-FR" altLang="cs-CZ" dirty="0" smtClean="0"/>
              <a:t>Vancouver Conference on Modernism (1981)</a:t>
            </a:r>
            <a:endParaRPr lang="en-US" altLang="cs-CZ" dirty="0" smtClean="0"/>
          </a:p>
          <a:p>
            <a:pPr>
              <a:buFontTx/>
              <a:buNone/>
            </a:pPr>
            <a:r>
              <a:rPr lang="fr-FR" altLang="cs-CZ" dirty="0" smtClean="0"/>
              <a:t>Salzburger Festspiele (2008)</a:t>
            </a:r>
          </a:p>
          <a:p>
            <a:pPr>
              <a:buFontTx/>
              <a:buNone/>
            </a:pPr>
            <a:endParaRPr lang="en-US" altLang="cs-CZ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dirty="0" smtClean="0"/>
              <a:t>Auckland Art Fair (2009)</a:t>
            </a:r>
            <a:endParaRPr lang="fr-FR" alt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fr-FR" altLang="cs-CZ" dirty="0" smtClean="0">
                <a:solidFill>
                  <a:srgbClr val="FF0000"/>
                </a:solidFill>
              </a:rPr>
              <a:t>Expo</a:t>
            </a:r>
            <a:r>
              <a:rPr lang="fr-FR" altLang="cs-CZ" dirty="0" smtClean="0"/>
              <a:t> (</a:t>
            </a:r>
            <a:r>
              <a:rPr lang="fr-FR" altLang="cs-CZ" dirty="0" smtClean="0">
                <a:solidFill>
                  <a:srgbClr val="FF0000"/>
                </a:solidFill>
              </a:rPr>
              <a:t>1986 :</a:t>
            </a:r>
            <a:r>
              <a:rPr lang="fr-FR" altLang="cs-CZ" dirty="0" smtClean="0"/>
              <a:t> Vancouver, </a:t>
            </a:r>
            <a:r>
              <a:rPr lang="cs-CZ" altLang="cs-CZ" dirty="0" smtClean="0"/>
              <a:t>Kanada</a:t>
            </a:r>
            <a:r>
              <a:rPr lang="fr-FR" altLang="cs-CZ" dirty="0" smtClean="0"/>
              <a:t>)</a:t>
            </a:r>
          </a:p>
          <a:p>
            <a:pPr>
              <a:buFontTx/>
              <a:buNone/>
            </a:pPr>
            <a:r>
              <a:rPr lang="en-US" altLang="cs-CZ" dirty="0" smtClean="0">
                <a:solidFill>
                  <a:srgbClr val="FF0000"/>
                </a:solidFill>
              </a:rPr>
              <a:t>Festival of Flowers</a:t>
            </a:r>
            <a:r>
              <a:rPr lang="en-US" altLang="cs-CZ" dirty="0" smtClean="0"/>
              <a:t> (</a:t>
            </a:r>
            <a:r>
              <a:rPr lang="en-US" altLang="cs-CZ" dirty="0" smtClean="0">
                <a:solidFill>
                  <a:srgbClr val="FF0000"/>
                </a:solidFill>
              </a:rPr>
              <a:t>1994 :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Itanagar</a:t>
            </a:r>
            <a:r>
              <a:rPr lang="en-US" altLang="cs-CZ" dirty="0" smtClean="0"/>
              <a:t>, Indi</a:t>
            </a:r>
            <a:r>
              <a:rPr lang="cs-CZ" altLang="cs-CZ" dirty="0" smtClean="0"/>
              <a:t>e</a:t>
            </a:r>
            <a:r>
              <a:rPr lang="en-US" altLang="cs-CZ" dirty="0" smtClean="0"/>
              <a:t>)</a:t>
            </a:r>
          </a:p>
          <a:p>
            <a:pPr>
              <a:buFontTx/>
              <a:buNone/>
            </a:pPr>
            <a:r>
              <a:rPr lang="fr-FR" altLang="cs-CZ" dirty="0" smtClean="0"/>
              <a:t>Vancouver Conference on Modernism (1981 </a:t>
            </a:r>
            <a:r>
              <a:rPr lang="fr-FR" altLang="cs-CZ" dirty="0" smtClean="0">
                <a:solidFill>
                  <a:srgbClr val="FF0000"/>
                </a:solidFill>
              </a:rPr>
              <a:t>: Vancouver, </a:t>
            </a:r>
            <a:r>
              <a:rPr lang="cs-CZ" altLang="cs-CZ" dirty="0" smtClean="0">
                <a:solidFill>
                  <a:srgbClr val="FF0000"/>
                </a:solidFill>
              </a:rPr>
              <a:t>Kanada</a:t>
            </a:r>
            <a:r>
              <a:rPr lang="fr-FR" altLang="cs-CZ" dirty="0" smtClean="0"/>
              <a:t>)</a:t>
            </a:r>
          </a:p>
          <a:p>
            <a:pPr>
              <a:buFontTx/>
              <a:buNone/>
            </a:pPr>
            <a:r>
              <a:rPr lang="fr-FR" altLang="cs-CZ" dirty="0" smtClean="0"/>
              <a:t>Salzburger Festspiele (2008 </a:t>
            </a:r>
            <a:r>
              <a:rPr lang="fr-FR" altLang="cs-CZ" dirty="0" smtClean="0">
                <a:solidFill>
                  <a:srgbClr val="FF0000"/>
                </a:solidFill>
              </a:rPr>
              <a:t>: Salzburg, </a:t>
            </a:r>
            <a:r>
              <a:rPr lang="cs-CZ" altLang="cs-CZ" dirty="0" smtClean="0">
                <a:solidFill>
                  <a:srgbClr val="FF0000"/>
                </a:solidFill>
              </a:rPr>
              <a:t>Rakousko</a:t>
            </a:r>
            <a:r>
              <a:rPr lang="fr-FR" altLang="cs-CZ" dirty="0" smtClean="0"/>
              <a:t>)</a:t>
            </a:r>
          </a:p>
          <a:p>
            <a:pPr>
              <a:buFontTx/>
              <a:buNone/>
            </a:pPr>
            <a:r>
              <a:rPr lang="en-US" altLang="cs-CZ" dirty="0" smtClean="0"/>
              <a:t>Auckland Art Fair (2009 </a:t>
            </a:r>
            <a:r>
              <a:rPr lang="en-US" altLang="cs-CZ" dirty="0" smtClean="0">
                <a:solidFill>
                  <a:srgbClr val="FF0000"/>
                </a:solidFill>
              </a:rPr>
              <a:t>: Auckland, N</a:t>
            </a:r>
            <a:r>
              <a:rPr lang="cs-CZ" altLang="cs-CZ" dirty="0" err="1" smtClean="0">
                <a:solidFill>
                  <a:srgbClr val="FF0000"/>
                </a:solidFill>
              </a:rPr>
              <a:t>ový</a:t>
            </a:r>
            <a:r>
              <a:rPr lang="cs-CZ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smtClean="0">
                <a:solidFill>
                  <a:srgbClr val="FF0000"/>
                </a:solidFill>
              </a:rPr>
              <a:t>Z</a:t>
            </a:r>
            <a:r>
              <a:rPr lang="cs-CZ" altLang="cs-CZ" dirty="0" err="1" smtClean="0">
                <a:solidFill>
                  <a:srgbClr val="FF0000"/>
                </a:solidFill>
              </a:rPr>
              <a:t>éland</a:t>
            </a:r>
            <a:r>
              <a:rPr lang="en-US" altLang="cs-CZ" dirty="0" smtClean="0"/>
              <a:t>)</a:t>
            </a:r>
            <a:endParaRPr lang="fr-FR" alt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Unifikované názvy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i="1" dirty="0" smtClean="0"/>
              <a:t>hl. záhlaví</a:t>
            </a:r>
            <a:r>
              <a:rPr lang="cs-CZ" altLang="cs-CZ" dirty="0" smtClean="0"/>
              <a:t>: Němcová, Božena, 1820-1862</a:t>
            </a:r>
          </a:p>
          <a:p>
            <a:r>
              <a:rPr lang="cs-CZ" altLang="cs-CZ" i="1" dirty="0" smtClean="0"/>
              <a:t>UN</a:t>
            </a:r>
            <a:r>
              <a:rPr lang="cs-CZ" altLang="cs-CZ" dirty="0" smtClean="0"/>
              <a:t>: [Babička. Německy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Česky]</a:t>
            </a:r>
          </a:p>
          <a:p>
            <a:r>
              <a:rPr lang="cs-CZ" altLang="cs-CZ" dirty="0" smtClean="0"/>
              <a:t>Babička = </a:t>
            </a:r>
            <a:r>
              <a:rPr lang="cs-CZ" altLang="cs-CZ" dirty="0" err="1" smtClean="0"/>
              <a:t>Grossmutter</a:t>
            </a:r>
            <a:r>
              <a:rPr lang="cs-CZ" altLang="cs-CZ" dirty="0" smtClean="0"/>
              <a:t> / Božena Němcová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i="1" dirty="0" smtClean="0"/>
              <a:t>hl. záhlaví</a:t>
            </a:r>
            <a:r>
              <a:rPr lang="cs-CZ" altLang="cs-CZ" dirty="0" smtClean="0"/>
              <a:t>: Němcová, Božena, 1820-1862</a:t>
            </a:r>
          </a:p>
          <a:p>
            <a:r>
              <a:rPr lang="cs-CZ" altLang="cs-CZ" i="1" dirty="0" smtClean="0"/>
              <a:t>vedl. záhlaví</a:t>
            </a:r>
            <a:r>
              <a:rPr lang="cs-CZ" altLang="cs-CZ" dirty="0" smtClean="0"/>
              <a:t>: Němcová, Božena, 1820-1862. Babička. Německy</a:t>
            </a:r>
          </a:p>
          <a:p>
            <a:r>
              <a:rPr lang="cs-CZ" altLang="cs-CZ" sz="1800" i="1" dirty="0" smtClean="0">
                <a:solidFill>
                  <a:srgbClr val="C00000"/>
                </a:solidFill>
              </a:rPr>
              <a:t>Nepovinně i:</a:t>
            </a:r>
          </a:p>
          <a:p>
            <a:r>
              <a:rPr lang="cs-CZ" altLang="cs-CZ" sz="1800" dirty="0" smtClean="0">
                <a:solidFill>
                  <a:srgbClr val="C00000"/>
                </a:solidFill>
              </a:rPr>
              <a:t>Němcová, Božena, 1820-1862. Babička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Unifikované názvy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Shakespeare, William, 1564-1616</a:t>
            </a:r>
          </a:p>
          <a:p>
            <a:r>
              <a:rPr lang="cs-CZ" altLang="cs-CZ" dirty="0" smtClean="0"/>
              <a:t>[</a:t>
            </a:r>
            <a:r>
              <a:rPr lang="cs-CZ" altLang="cs-CZ" dirty="0" err="1" smtClean="0"/>
              <a:t>Sonnets</a:t>
            </a:r>
            <a:r>
              <a:rPr lang="cs-CZ" altLang="cs-CZ" dirty="0" smtClean="0"/>
              <a:t>. Vícejazyčný text]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Shakespeare, William, 1564-1616</a:t>
            </a:r>
          </a:p>
          <a:p>
            <a:r>
              <a:rPr lang="cs-CZ" altLang="cs-CZ" dirty="0" smtClean="0"/>
              <a:t>Shakespeare, William, 1564-1616. </a:t>
            </a:r>
            <a:r>
              <a:rPr lang="cs-CZ" altLang="cs-CZ" dirty="0" err="1" smtClean="0"/>
              <a:t>Sonnets</a:t>
            </a:r>
            <a:r>
              <a:rPr lang="cs-CZ" altLang="cs-CZ" dirty="0" smtClean="0"/>
              <a:t>. Česky</a:t>
            </a:r>
          </a:p>
          <a:p>
            <a:r>
              <a:rPr lang="cs-CZ" altLang="cs-CZ" dirty="0" smtClean="0"/>
              <a:t>Shakespeare, William, 1564-1616. </a:t>
            </a:r>
            <a:r>
              <a:rPr lang="cs-CZ" altLang="cs-CZ" dirty="0" err="1" smtClean="0"/>
              <a:t>Sonnets</a:t>
            </a:r>
            <a:r>
              <a:rPr lang="cs-CZ" altLang="cs-CZ" dirty="0" smtClean="0"/>
              <a:t>. Německy</a:t>
            </a:r>
          </a:p>
          <a:p>
            <a:r>
              <a:rPr lang="cs-CZ" altLang="cs-CZ" dirty="0" smtClean="0"/>
              <a:t>Shakespeare, William, 1564-1616. </a:t>
            </a:r>
            <a:r>
              <a:rPr lang="cs-CZ" altLang="cs-CZ" dirty="0" err="1" smtClean="0"/>
              <a:t>Sonnets</a:t>
            </a:r>
            <a:r>
              <a:rPr lang="cs-CZ" altLang="cs-CZ" dirty="0" smtClean="0"/>
              <a:t>. Francouzsky</a:t>
            </a:r>
          </a:p>
          <a:p>
            <a:r>
              <a:rPr lang="cs-CZ" altLang="cs-CZ" dirty="0" smtClean="0"/>
              <a:t>Shakespeare, William, 1564-1616. </a:t>
            </a:r>
            <a:r>
              <a:rPr lang="cs-CZ" altLang="cs-CZ" dirty="0" err="1" smtClean="0"/>
              <a:t>Sonnets</a:t>
            </a:r>
            <a:r>
              <a:rPr lang="cs-CZ" altLang="cs-CZ" dirty="0" smtClean="0"/>
              <a:t>. Polsky</a:t>
            </a:r>
          </a:p>
          <a:p>
            <a:r>
              <a:rPr lang="cs-CZ" altLang="cs-CZ" dirty="0" smtClean="0"/>
              <a:t>Shakespeare, William, 1564-1616. </a:t>
            </a:r>
            <a:r>
              <a:rPr lang="cs-CZ" altLang="cs-CZ" dirty="0" err="1" smtClean="0"/>
              <a:t>Sonnets</a:t>
            </a:r>
            <a:r>
              <a:rPr lang="cs-CZ" altLang="cs-CZ" dirty="0" smtClean="0"/>
              <a:t>. Rusky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Unifikované názvy Bible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Bible. S.Z.</a:t>
            </a:r>
          </a:p>
          <a:p>
            <a:r>
              <a:rPr lang="cs-CZ" altLang="cs-CZ" dirty="0" smtClean="0"/>
              <a:t>Bible. N.Z.</a:t>
            </a:r>
          </a:p>
          <a:p>
            <a:r>
              <a:rPr lang="cs-CZ" altLang="cs-CZ" dirty="0" smtClean="0"/>
              <a:t>Bible. S.Z. Ester</a:t>
            </a:r>
          </a:p>
          <a:p>
            <a:r>
              <a:rPr lang="cs-CZ" altLang="cs-CZ" dirty="0" smtClean="0"/>
              <a:t>Bible. S.Z. Ester. Česky</a:t>
            </a:r>
          </a:p>
          <a:p>
            <a:r>
              <a:rPr lang="cs-CZ" altLang="cs-CZ" dirty="0" smtClean="0"/>
              <a:t>Bible. N.Z. </a:t>
            </a:r>
            <a:r>
              <a:rPr lang="cs-CZ" altLang="cs-CZ" dirty="0" err="1" smtClean="0"/>
              <a:t>Efezským</a:t>
            </a:r>
            <a:endParaRPr lang="cs-CZ" altLang="cs-CZ" dirty="0" smtClean="0"/>
          </a:p>
          <a:p>
            <a:r>
              <a:rPr lang="cs-CZ" altLang="cs-CZ" dirty="0" smtClean="0"/>
              <a:t>Bible. N.Z. Apokryfní knihy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 smtClean="0"/>
              <a:t>Bible. Starý zákon</a:t>
            </a:r>
          </a:p>
          <a:p>
            <a:r>
              <a:rPr lang="cs-CZ" altLang="cs-CZ" dirty="0" smtClean="0"/>
              <a:t>Bible. Nový zákon</a:t>
            </a:r>
          </a:p>
          <a:p>
            <a:r>
              <a:rPr lang="cs-CZ" altLang="cs-CZ" dirty="0" smtClean="0"/>
              <a:t>Bible. Ester</a:t>
            </a:r>
          </a:p>
          <a:p>
            <a:r>
              <a:rPr lang="cs-CZ" altLang="cs-CZ" dirty="0" smtClean="0"/>
              <a:t>Bible. Ester. Česky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Bible. </a:t>
            </a:r>
            <a:r>
              <a:rPr lang="cs-CZ" altLang="cs-CZ" dirty="0" err="1" smtClean="0"/>
              <a:t>Efezským</a:t>
            </a:r>
            <a:endParaRPr lang="cs-CZ" altLang="cs-CZ" dirty="0" smtClean="0"/>
          </a:p>
          <a:p>
            <a:r>
              <a:rPr lang="cs-CZ" altLang="cs-CZ" dirty="0" smtClean="0"/>
              <a:t>Bible. Apokryfní knihy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 dirty="0" smtClean="0"/>
              <a:t>21.11.2013 Pracovní skupina pro jmenné zpracování schválila:</a:t>
            </a:r>
          </a:p>
          <a:p>
            <a:r>
              <a:rPr lang="cs-CZ" dirty="0" smtClean="0"/>
              <a:t>harmonogram přechodu na RDA (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Access)</a:t>
            </a:r>
          </a:p>
          <a:p>
            <a:r>
              <a:rPr lang="cs-CZ" dirty="0" smtClean="0"/>
              <a:t>Minimální záznam pro textové monografické zdroje</a:t>
            </a:r>
          </a:p>
          <a:p>
            <a:r>
              <a:rPr lang="cs-CZ" dirty="0" smtClean="0"/>
              <a:t>Doporučený záznam pro textové monografické zdroje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k 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www.</a:t>
            </a:r>
            <a:r>
              <a:rPr lang="cs-CZ" dirty="0" err="1" smtClean="0"/>
              <a:t>nkp.cz</a:t>
            </a:r>
            <a:r>
              <a:rPr lang="cs-CZ" dirty="0" smtClean="0"/>
              <a:t>/o-</a:t>
            </a:r>
            <a:r>
              <a:rPr lang="cs-CZ" dirty="0" err="1" smtClean="0"/>
              <a:t>knihovne</a:t>
            </a:r>
            <a:r>
              <a:rPr lang="cs-CZ" dirty="0" smtClean="0"/>
              <a:t>/</a:t>
            </a:r>
            <a:r>
              <a:rPr lang="cs-CZ" dirty="0" err="1" smtClean="0"/>
              <a:t>odborne</a:t>
            </a:r>
            <a:r>
              <a:rPr lang="cs-CZ" dirty="0" smtClean="0"/>
              <a:t>-</a:t>
            </a:r>
            <a:r>
              <a:rPr lang="cs-CZ" dirty="0" err="1" smtClean="0"/>
              <a:t>cinnosti</a:t>
            </a:r>
            <a:r>
              <a:rPr lang="cs-CZ" dirty="0" smtClean="0"/>
              <a:t>/</a:t>
            </a:r>
            <a:r>
              <a:rPr lang="cs-CZ" dirty="0" err="1" smtClean="0"/>
              <a:t>zpracovani</a:t>
            </a:r>
            <a:r>
              <a:rPr lang="cs-CZ" dirty="0" smtClean="0"/>
              <a:t>-fondu/</a:t>
            </a:r>
            <a:r>
              <a:rPr lang="cs-CZ" dirty="0" err="1" smtClean="0"/>
              <a:t>katalogizacni</a:t>
            </a:r>
            <a:r>
              <a:rPr lang="cs-CZ" dirty="0" smtClean="0"/>
              <a:t>-politika/</a:t>
            </a:r>
            <a:r>
              <a:rPr lang="cs-CZ" dirty="0" err="1" smtClean="0"/>
              <a:t>rda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minimální záznam RDA/MARC 21 pro textové monografické zdroje 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nkp.cz</a:t>
            </a:r>
            <a:r>
              <a:rPr lang="cs-CZ" dirty="0" smtClean="0">
                <a:hlinkClick r:id="rId2"/>
              </a:rPr>
              <a:t>/o-</a:t>
            </a:r>
            <a:r>
              <a:rPr lang="cs-CZ" dirty="0" err="1" smtClean="0">
                <a:hlinkClick r:id="rId2"/>
              </a:rPr>
              <a:t>knihovne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odborne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cinnosti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zpracovani</a:t>
            </a:r>
            <a:r>
              <a:rPr lang="cs-CZ" dirty="0" smtClean="0">
                <a:hlinkClick r:id="rId2"/>
              </a:rPr>
              <a:t>-fondu/</a:t>
            </a:r>
            <a:r>
              <a:rPr lang="cs-CZ" dirty="0" err="1" smtClean="0">
                <a:hlinkClick r:id="rId2"/>
              </a:rPr>
              <a:t>katalogizacni</a:t>
            </a:r>
            <a:r>
              <a:rPr lang="cs-CZ" dirty="0" smtClean="0">
                <a:hlinkClick r:id="rId2"/>
              </a:rPr>
              <a:t>-politika/</a:t>
            </a:r>
            <a:r>
              <a:rPr lang="cs-CZ" dirty="0" err="1" smtClean="0">
                <a:hlinkClick r:id="rId2"/>
              </a:rPr>
              <a:t>minimalni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zaznam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rda</a:t>
            </a:r>
            <a:endParaRPr lang="cs-CZ" dirty="0" smtClean="0"/>
          </a:p>
          <a:p>
            <a:r>
              <a:rPr lang="cs-CZ" dirty="0" smtClean="0"/>
              <a:t>doporučený záznam RDA/MARC 21 pro textové monografické zdroje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nkp.cz</a:t>
            </a:r>
            <a:r>
              <a:rPr lang="cs-CZ" dirty="0" smtClean="0">
                <a:hlinkClick r:id="rId3"/>
              </a:rPr>
              <a:t>/o-</a:t>
            </a:r>
            <a:r>
              <a:rPr lang="cs-CZ" dirty="0" err="1" smtClean="0">
                <a:hlinkClick r:id="rId3"/>
              </a:rPr>
              <a:t>knihovne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odborne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cinnosti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zpracovani</a:t>
            </a:r>
            <a:r>
              <a:rPr lang="cs-CZ" dirty="0" smtClean="0">
                <a:hlinkClick r:id="rId3"/>
              </a:rPr>
              <a:t>-fondu/</a:t>
            </a:r>
            <a:r>
              <a:rPr lang="cs-CZ" dirty="0" err="1" smtClean="0">
                <a:hlinkClick r:id="rId3"/>
              </a:rPr>
              <a:t>katalogizacni</a:t>
            </a:r>
            <a:r>
              <a:rPr lang="cs-CZ" dirty="0" smtClean="0">
                <a:hlinkClick r:id="rId3"/>
              </a:rPr>
              <a:t>-politika/</a:t>
            </a:r>
            <a:r>
              <a:rPr lang="cs-CZ" dirty="0" err="1" smtClean="0">
                <a:hlinkClick r:id="rId3"/>
              </a:rPr>
              <a:t>doporuceny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zaznam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rda</a:t>
            </a:r>
            <a:r>
              <a:rPr lang="cs-CZ" dirty="0" smtClean="0">
                <a:hlinkClick r:id="rId3"/>
              </a:rPr>
              <a:t>-1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Změny </a:t>
            </a:r>
            <a:r>
              <a:rPr lang="pl-PL" dirty="0" smtClean="0"/>
              <a:t>v popisu oproti AACR2R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za </a:t>
            </a:r>
            <a:r>
              <a:rPr lang="cs-CZ" dirty="0" smtClean="0"/>
              <a:t>pramen popisu je považován celý zdroj, ale i nadále jsou stanoveny preferované prameny popisu, primární zůstává titulní stránka, obrazovka, atd.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bibliografické </a:t>
            </a:r>
            <a:r>
              <a:rPr lang="cs-CZ" dirty="0" smtClean="0"/>
              <a:t>údaje se přepisují do záznamu přesně tak, jak se vyskytují na zdroji, tj. žádné zkracování slov, výpustky, nahrazování slovních vyjádření číslicemi, opravy nepřesností a chyb tisku (správný údaj do poznámky nebo jako další selekční údaj)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obecné </a:t>
            </a:r>
            <a:r>
              <a:rPr lang="cs-CZ" dirty="0" smtClean="0"/>
              <a:t>označení druhu dokumentu (v MARC 21 pole 245$h) je nahrazeno modernějšími, podrobnějšími údaji o typu obsahu, média a nosiče (v MARC 21 nová pole 336, 337 a 338)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Změny v popisu oproti AACR2R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změna pojetí a rozšíření zápisu nakladatelských údajů (v MARC 21 přechod z pole 260 na 264), jsou více rozlišovány jednotlivé funkce při tvorbě a zveřejnění díla na úrovni provedení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uvádění všech autorů díla a vyjádření uvedených na předepsaném prameni popisu, tj. </a:t>
            </a:r>
            <a:r>
              <a:rPr lang="cs-CZ" dirty="0" smtClean="0"/>
              <a:t>rozšíření </a:t>
            </a:r>
            <a:r>
              <a:rPr lang="cs-CZ" dirty="0" smtClean="0"/>
              <a:t>počtu popisných i selekčních údajů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Změny v popisu oproti AACR2R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značně se rozšiřuje použití autorizovaných selekčních údajů (unifikovaných názvů)</a:t>
            </a:r>
          </a:p>
          <a:p>
            <a:r>
              <a:rPr lang="cs-CZ" dirty="0" smtClean="0"/>
              <a:t>změny v tvorbě autorizované formy jména, ať již osobního jména, tak korporace či názvů anonymních děl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020   $a 978-80-86573-30-4 (váz.) $z 80-86573-30-4</a:t>
            </a:r>
          </a:p>
          <a:p>
            <a:pPr>
              <a:buNone/>
            </a:pPr>
            <a:r>
              <a:rPr lang="cs-CZ" dirty="0" smtClean="0"/>
              <a:t>040   $a ABA001 $b </a:t>
            </a:r>
            <a:r>
              <a:rPr lang="cs-CZ" dirty="0" err="1" smtClean="0"/>
              <a:t>cze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1001  $a Shakespeare, William, $d 1564-1616 $7 jn19981002129 $4 aut</a:t>
            </a:r>
          </a:p>
          <a:p>
            <a:pPr>
              <a:buNone/>
            </a:pPr>
            <a:r>
              <a:rPr lang="cs-CZ" dirty="0" smtClean="0"/>
              <a:t>24010 $a Hamlet. $l Česky &amp; Anglicky $7 aun2007420096</a:t>
            </a:r>
          </a:p>
          <a:p>
            <a:pPr>
              <a:buNone/>
            </a:pPr>
            <a:r>
              <a:rPr lang="cs-CZ" dirty="0" smtClean="0"/>
              <a:t>24510 $a Hamlet, princ dánský = $b Hamlet, 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Denmark</a:t>
            </a:r>
            <a:r>
              <a:rPr lang="cs-CZ" dirty="0" smtClean="0"/>
              <a:t> / $c William Shakespeare ; [přeložil Jiří </a:t>
            </a:r>
            <a:r>
              <a:rPr lang="cs-CZ" dirty="0" err="1" smtClean="0"/>
              <a:t>Josek</a:t>
            </a:r>
            <a:r>
              <a:rPr lang="cs-CZ" dirty="0" smtClean="0"/>
              <a:t>]</a:t>
            </a:r>
          </a:p>
          <a:p>
            <a:pPr>
              <a:buNone/>
            </a:pPr>
            <a:r>
              <a:rPr lang="cs-CZ" dirty="0" smtClean="0"/>
              <a:t>24631 $a Hamlet, 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Denmark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250  $a 3.,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260  $a Praha : $b Romeo, $c 2012</a:t>
            </a:r>
          </a:p>
          <a:p>
            <a:pPr>
              <a:buNone/>
            </a:pPr>
            <a:r>
              <a:rPr lang="cs-CZ" dirty="0" smtClean="0"/>
              <a:t>300   $a 253 s. : $b </a:t>
            </a:r>
            <a:r>
              <a:rPr lang="cs-CZ" dirty="0" err="1" smtClean="0"/>
              <a:t>il</a:t>
            </a:r>
            <a:r>
              <a:rPr lang="cs-CZ" dirty="0" smtClean="0"/>
              <a:t>. ;$c 22 cm + $e 1 CD-ROM</a:t>
            </a:r>
          </a:p>
          <a:p>
            <a:pPr>
              <a:buNone/>
            </a:pPr>
            <a:r>
              <a:rPr lang="cs-CZ" dirty="0" smtClean="0"/>
              <a:t>504   $a Obsahuje bibliografické odkazy</a:t>
            </a:r>
          </a:p>
          <a:p>
            <a:pPr>
              <a:buNone/>
            </a:pPr>
            <a:r>
              <a:rPr lang="cs-CZ" dirty="0" smtClean="0"/>
              <a:t>546   $a Souběžný anglický text</a:t>
            </a:r>
          </a:p>
          <a:p>
            <a:pPr>
              <a:buNone/>
            </a:pPr>
            <a:r>
              <a:rPr lang="cs-CZ" dirty="0" smtClean="0"/>
              <a:t>7001  $a </a:t>
            </a:r>
            <a:r>
              <a:rPr lang="cs-CZ" dirty="0" err="1" smtClean="0"/>
              <a:t>Josek</a:t>
            </a:r>
            <a:r>
              <a:rPr lang="cs-CZ" dirty="0" smtClean="0"/>
              <a:t>, Jiří, $d 1950- $7 jo2001100420$4 </a:t>
            </a:r>
            <a:r>
              <a:rPr lang="cs-CZ" dirty="0" err="1" smtClean="0"/>
              <a:t>trl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3000" dirty="0" smtClean="0"/>
              <a:t>020   $a 978-80-86573-30-4 $q(váz.) $z 80-86573-30-4</a:t>
            </a:r>
          </a:p>
          <a:p>
            <a:r>
              <a:rPr lang="cs-CZ" sz="3000" dirty="0" smtClean="0"/>
              <a:t>040   $a ABA001 $b </a:t>
            </a:r>
            <a:r>
              <a:rPr lang="cs-CZ" sz="3000" dirty="0" err="1" smtClean="0"/>
              <a:t>cze</a:t>
            </a:r>
            <a:r>
              <a:rPr lang="cs-CZ" sz="3000" dirty="0" smtClean="0"/>
              <a:t> $e </a:t>
            </a:r>
            <a:r>
              <a:rPr lang="cs-CZ" sz="3000" dirty="0" err="1" smtClean="0"/>
              <a:t>rda</a:t>
            </a:r>
            <a:r>
              <a:rPr lang="cs-CZ" sz="3000" dirty="0" smtClean="0"/>
              <a:t>     + LDR/18 kód i</a:t>
            </a:r>
          </a:p>
          <a:p>
            <a:r>
              <a:rPr lang="cs-CZ" sz="3000" dirty="0" smtClean="0"/>
              <a:t>1001  $a Shakespeare, William, $d 1564-1616 $7 jn19981002129 $e autor</a:t>
            </a:r>
          </a:p>
          <a:p>
            <a:r>
              <a:rPr lang="cs-CZ" sz="3000" dirty="0" smtClean="0"/>
              <a:t>24510 $a Hamlet, princ dánský = $b Hamlet, prince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Denmark</a:t>
            </a:r>
            <a:r>
              <a:rPr lang="cs-CZ" sz="3000" dirty="0" smtClean="0"/>
              <a:t> / $c William Shakespeare ; přeložil Jiří </a:t>
            </a:r>
            <a:r>
              <a:rPr lang="cs-CZ" sz="3000" dirty="0" err="1" smtClean="0"/>
              <a:t>Josek</a:t>
            </a:r>
            <a:endParaRPr lang="cs-CZ" sz="3000" dirty="0" smtClean="0"/>
          </a:p>
          <a:p>
            <a:r>
              <a:rPr lang="cs-CZ" sz="3000" dirty="0" smtClean="0"/>
              <a:t>24631 $a Hamlet, prince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Denmark</a:t>
            </a:r>
            <a:endParaRPr lang="cs-CZ" sz="3000" dirty="0" smtClean="0"/>
          </a:p>
          <a:p>
            <a:r>
              <a:rPr lang="cs-CZ" sz="3000" dirty="0" smtClean="0"/>
              <a:t>250  $a Třetí, přepracované vydání</a:t>
            </a:r>
          </a:p>
          <a:p>
            <a:r>
              <a:rPr lang="cs-CZ" sz="3000" dirty="0" smtClean="0"/>
              <a:t>2641  $a Praha : $b Romeo, s.r.o., $c 2012</a:t>
            </a:r>
          </a:p>
          <a:p>
            <a:r>
              <a:rPr lang="cs-CZ" sz="3000" dirty="0" smtClean="0"/>
              <a:t>300   $a 253 stran : $b ilustrace ; $c 22 cm + $e 1 CD-ROM</a:t>
            </a:r>
          </a:p>
          <a:p>
            <a:r>
              <a:rPr lang="cs-CZ" sz="3000" dirty="0" smtClean="0"/>
              <a:t>336   $a text $2 </a:t>
            </a:r>
            <a:r>
              <a:rPr lang="cs-CZ" sz="3000" dirty="0" err="1" smtClean="0"/>
              <a:t>rdaobsah</a:t>
            </a:r>
            <a:endParaRPr lang="cs-CZ" sz="3000" dirty="0" smtClean="0"/>
          </a:p>
          <a:p>
            <a:r>
              <a:rPr lang="cs-CZ" sz="3000" dirty="0" smtClean="0"/>
              <a:t>337   $a bez média $2 </a:t>
            </a:r>
            <a:r>
              <a:rPr lang="cs-CZ" sz="3000" dirty="0" err="1" smtClean="0"/>
              <a:t>rdamedium</a:t>
            </a:r>
            <a:r>
              <a:rPr lang="cs-CZ" sz="3000" dirty="0" smtClean="0"/>
              <a:t> $3 kniha</a:t>
            </a:r>
          </a:p>
          <a:p>
            <a:r>
              <a:rPr lang="cs-CZ" sz="3000" dirty="0" smtClean="0"/>
              <a:t>337   $a počítač $2 </a:t>
            </a:r>
            <a:r>
              <a:rPr lang="cs-CZ" sz="3000" dirty="0" err="1" smtClean="0"/>
              <a:t>rdamedium</a:t>
            </a:r>
            <a:r>
              <a:rPr lang="cs-CZ" sz="3000" dirty="0" smtClean="0"/>
              <a:t> $3 CD-ROM</a:t>
            </a:r>
          </a:p>
          <a:p>
            <a:r>
              <a:rPr lang="cs-CZ" sz="3000" dirty="0" smtClean="0"/>
              <a:t>338   $a svazek $2 </a:t>
            </a:r>
            <a:r>
              <a:rPr lang="cs-CZ" sz="3000" dirty="0" err="1" smtClean="0"/>
              <a:t>rdanosič</a:t>
            </a:r>
            <a:r>
              <a:rPr lang="cs-CZ" sz="3000" dirty="0" smtClean="0"/>
              <a:t> $3 kniha</a:t>
            </a:r>
          </a:p>
          <a:p>
            <a:r>
              <a:rPr lang="cs-CZ" sz="3000" dirty="0" smtClean="0"/>
              <a:t>338   $a počítačový disk $2 </a:t>
            </a:r>
            <a:r>
              <a:rPr lang="cs-CZ" sz="3000" dirty="0" err="1" smtClean="0"/>
              <a:t>rdanosič</a:t>
            </a:r>
            <a:r>
              <a:rPr lang="cs-CZ" sz="3000" dirty="0" smtClean="0"/>
              <a:t> $3 CD-ROM</a:t>
            </a:r>
          </a:p>
          <a:p>
            <a:r>
              <a:rPr lang="cs-CZ" sz="3000" dirty="0" smtClean="0"/>
              <a:t>504   $a Obsahuje bibliografické odkazy	</a:t>
            </a:r>
          </a:p>
          <a:p>
            <a:r>
              <a:rPr lang="cs-CZ" sz="3000" dirty="0" smtClean="0"/>
              <a:t>546   $a Souběžný anglický text</a:t>
            </a:r>
          </a:p>
          <a:p>
            <a:r>
              <a:rPr lang="cs-CZ" sz="3000" dirty="0" smtClean="0"/>
              <a:t>7001  $a </a:t>
            </a:r>
            <a:r>
              <a:rPr lang="cs-CZ" sz="3000" dirty="0" err="1" smtClean="0"/>
              <a:t>Josek</a:t>
            </a:r>
            <a:r>
              <a:rPr lang="cs-CZ" sz="3000" dirty="0" smtClean="0"/>
              <a:t>, Jiří, $d 1950- $7 jo2001100420 $e překladatel</a:t>
            </a:r>
          </a:p>
          <a:p>
            <a:r>
              <a:rPr lang="cs-CZ" sz="3000" dirty="0" smtClean="0"/>
              <a:t>70012 $a Shakespeare, William, $d 1564-1616. $t Hamlet. $l Česky $7 aun2006373422</a:t>
            </a:r>
          </a:p>
          <a:p>
            <a:r>
              <a:rPr lang="cs-CZ" sz="3000" dirty="0" smtClean="0"/>
              <a:t>70012 $a Shakespeare, William, $d 1564-1616. $t Hamlet. $l Anglicky $7 </a:t>
            </a:r>
            <a:r>
              <a:rPr lang="cs-CZ" sz="3000" dirty="0" err="1" smtClean="0"/>
              <a:t>aunXXXX</a:t>
            </a:r>
            <a:endParaRPr lang="cs-CZ" sz="3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AACR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3800" dirty="0" smtClean="0"/>
              <a:t>020   $a 978-80-86573-30-4 (váz.) $z 80-86573-30-4</a:t>
            </a:r>
          </a:p>
          <a:p>
            <a:pPr>
              <a:buNone/>
            </a:pPr>
            <a:r>
              <a:rPr lang="cs-CZ" sz="3800" dirty="0" smtClean="0"/>
              <a:t>040   $a ABA001 $b </a:t>
            </a:r>
            <a:r>
              <a:rPr lang="cs-CZ" sz="3800" dirty="0" err="1" smtClean="0"/>
              <a:t>cze</a:t>
            </a:r>
            <a:endParaRPr lang="cs-CZ" sz="3800" dirty="0" smtClean="0"/>
          </a:p>
          <a:p>
            <a:pPr>
              <a:buNone/>
            </a:pPr>
            <a:r>
              <a:rPr lang="cs-CZ" sz="3800" dirty="0" smtClean="0"/>
              <a:t>1001  $a Shakespeare, William, $d 1564-1616 $7 jn19981002129 $4 aut</a:t>
            </a:r>
          </a:p>
          <a:p>
            <a:pPr>
              <a:buNone/>
            </a:pPr>
            <a:r>
              <a:rPr lang="cs-CZ" sz="3800" dirty="0" smtClean="0"/>
              <a:t>24010 $a Hamlet. $l Česky &amp; Anglicky $7 aun2007420096</a:t>
            </a:r>
          </a:p>
          <a:p>
            <a:pPr>
              <a:buNone/>
            </a:pPr>
            <a:r>
              <a:rPr lang="cs-CZ" sz="3800" dirty="0" smtClean="0"/>
              <a:t>24510 $a Hamlet, princ dánský = $b Hamlet, prince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Denmark</a:t>
            </a:r>
            <a:r>
              <a:rPr lang="cs-CZ" sz="3800" dirty="0" smtClean="0"/>
              <a:t> / $c William Shakespeare ; [přeložil Jiří </a:t>
            </a:r>
            <a:r>
              <a:rPr lang="cs-CZ" sz="3800" dirty="0" err="1" smtClean="0"/>
              <a:t>Josek</a:t>
            </a:r>
            <a:r>
              <a:rPr lang="cs-CZ" sz="3800" dirty="0" smtClean="0"/>
              <a:t>]</a:t>
            </a:r>
          </a:p>
          <a:p>
            <a:pPr>
              <a:buNone/>
            </a:pPr>
            <a:r>
              <a:rPr lang="cs-CZ" sz="3800" dirty="0" smtClean="0"/>
              <a:t>24631 $a Hamlet, prince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Denmark</a:t>
            </a:r>
            <a:endParaRPr lang="cs-CZ" sz="3800" dirty="0" smtClean="0"/>
          </a:p>
          <a:p>
            <a:pPr>
              <a:buNone/>
            </a:pPr>
            <a:r>
              <a:rPr lang="cs-CZ" sz="3800" dirty="0" smtClean="0"/>
              <a:t>250  $a 3., </a:t>
            </a:r>
            <a:r>
              <a:rPr lang="cs-CZ" sz="3800" dirty="0" err="1" smtClean="0"/>
              <a:t>přeprac</a:t>
            </a:r>
            <a:r>
              <a:rPr lang="cs-CZ" sz="3800" dirty="0" smtClean="0"/>
              <a:t>. </a:t>
            </a:r>
            <a:r>
              <a:rPr lang="cs-CZ" sz="3800" dirty="0" err="1" smtClean="0"/>
              <a:t>vyd</a:t>
            </a:r>
            <a:r>
              <a:rPr lang="cs-CZ" sz="3800" dirty="0" smtClean="0"/>
              <a:t>.</a:t>
            </a:r>
          </a:p>
          <a:p>
            <a:pPr>
              <a:buNone/>
            </a:pPr>
            <a:r>
              <a:rPr lang="cs-CZ" sz="3800" dirty="0" smtClean="0"/>
              <a:t>260  $a Praha : $b Romeo, $c 2012</a:t>
            </a:r>
          </a:p>
          <a:p>
            <a:pPr>
              <a:buNone/>
            </a:pPr>
            <a:r>
              <a:rPr lang="cs-CZ" sz="3800" dirty="0" smtClean="0"/>
              <a:t>300   $a 253 s. : $b </a:t>
            </a:r>
            <a:r>
              <a:rPr lang="cs-CZ" sz="3800" dirty="0" err="1" smtClean="0"/>
              <a:t>il</a:t>
            </a:r>
            <a:r>
              <a:rPr lang="cs-CZ" sz="3800" dirty="0" smtClean="0"/>
              <a:t>. ;$c 22 cm + $e 1 CD-ROM</a:t>
            </a:r>
          </a:p>
          <a:p>
            <a:pPr>
              <a:buNone/>
            </a:pPr>
            <a:r>
              <a:rPr lang="cs-CZ" sz="3800" dirty="0" smtClean="0"/>
              <a:t>504   $a Obsahuje bibliografické odkazy</a:t>
            </a:r>
          </a:p>
          <a:p>
            <a:pPr>
              <a:buNone/>
            </a:pPr>
            <a:r>
              <a:rPr lang="cs-CZ" sz="3800" dirty="0" smtClean="0"/>
              <a:t>546   $a Souběžný anglický text</a:t>
            </a:r>
          </a:p>
          <a:p>
            <a:pPr>
              <a:buNone/>
            </a:pPr>
            <a:r>
              <a:rPr lang="cs-CZ" sz="3800" dirty="0" smtClean="0"/>
              <a:t>7001  $a </a:t>
            </a:r>
            <a:r>
              <a:rPr lang="cs-CZ" sz="3800" dirty="0" err="1" smtClean="0"/>
              <a:t>Josek</a:t>
            </a:r>
            <a:r>
              <a:rPr lang="cs-CZ" sz="3800" dirty="0" smtClean="0"/>
              <a:t>, Jiří, $d 1950- $7 jo2001100420$4 </a:t>
            </a:r>
            <a:r>
              <a:rPr lang="cs-CZ" sz="3800" dirty="0" err="1" smtClean="0"/>
              <a:t>trl</a:t>
            </a:r>
            <a:endParaRPr lang="cs-CZ" sz="3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2159</Words>
  <Application>Microsoft Office PowerPoint</Application>
  <PresentationFormat>Předvádění na obrazovce (4:3)</PresentationFormat>
  <Paragraphs>258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AACR x RDA</vt:lpstr>
      <vt:lpstr>RDA</vt:lpstr>
      <vt:lpstr>Snímek 3</vt:lpstr>
      <vt:lpstr>Snímek 4</vt:lpstr>
      <vt:lpstr>Změny v popisu oproti AACR2R</vt:lpstr>
      <vt:lpstr>Změny v popisu oproti AACR2R</vt:lpstr>
      <vt:lpstr>Změny v popisu oproti AACR2R</vt:lpstr>
      <vt:lpstr>Snímek 8</vt:lpstr>
      <vt:lpstr>AACR</vt:lpstr>
      <vt:lpstr>RDA</vt:lpstr>
      <vt:lpstr>Každý údaj ve své hranaté</vt:lpstr>
      <vt:lpstr>Chyby v názvu</vt:lpstr>
      <vt:lpstr>Další názvová informace</vt:lpstr>
      <vt:lpstr>Údaje o odpovědnosti</vt:lpstr>
      <vt:lpstr>Snímek 15</vt:lpstr>
      <vt:lpstr>Údaje o odpovědnosti</vt:lpstr>
      <vt:lpstr>Údaje o odpovědnosti</vt:lpstr>
      <vt:lpstr>Údaje o odpovědnosti</vt:lpstr>
      <vt:lpstr>Údaje o odpovědnosti</vt:lpstr>
      <vt:lpstr>Selekční údaje</vt:lpstr>
      <vt:lpstr>Autorská role</vt:lpstr>
      <vt:lpstr>Datum vydání</vt:lpstr>
      <vt:lpstr>Fyzický popis</vt:lpstr>
      <vt:lpstr>Autority</vt:lpstr>
      <vt:lpstr>Personální autority</vt:lpstr>
      <vt:lpstr>Akce</vt:lpstr>
      <vt:lpstr>Unifikované názvy</vt:lpstr>
      <vt:lpstr>Unifikované názvy</vt:lpstr>
      <vt:lpstr>Unifikované názvy Bible</vt:lpstr>
      <vt:lpstr>Informace k RDA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novakova</dc:creator>
  <cp:lastModifiedBy>novakova</cp:lastModifiedBy>
  <cp:revision>40</cp:revision>
  <dcterms:created xsi:type="dcterms:W3CDTF">2014-05-02T09:57:42Z</dcterms:created>
  <dcterms:modified xsi:type="dcterms:W3CDTF">2014-10-15T08:19:17Z</dcterms:modified>
</cp:coreProperties>
</file>