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7" r:id="rId6"/>
    <p:sldId id="263" r:id="rId7"/>
    <p:sldId id="264" r:id="rId8"/>
    <p:sldId id="265" r:id="rId9"/>
    <p:sldId id="266" r:id="rId10"/>
    <p:sldId id="296" r:id="rId11"/>
    <p:sldId id="260" r:id="rId12"/>
    <p:sldId id="261" r:id="rId13"/>
    <p:sldId id="262" r:id="rId14"/>
    <p:sldId id="295" r:id="rId15"/>
    <p:sldId id="268" r:id="rId16"/>
    <p:sldId id="269" r:id="rId17"/>
    <p:sldId id="270" r:id="rId18"/>
    <p:sldId id="273" r:id="rId19"/>
    <p:sldId id="272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9" r:id="rId38"/>
    <p:sldId id="300" r:id="rId39"/>
    <p:sldId id="301" r:id="rId40"/>
    <p:sldId id="302" r:id="rId41"/>
    <p:sldId id="289" r:id="rId42"/>
    <p:sldId id="290" r:id="rId43"/>
    <p:sldId id="291" r:id="rId44"/>
    <p:sldId id="292" r:id="rId45"/>
    <p:sldId id="293" r:id="rId46"/>
    <p:sldId id="297" r:id="rId47"/>
    <p:sldId id="298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AF841F-9214-489A-87E1-769EA8261FCD}" type="datetimeFigureOut">
              <a:rPr lang="cs-CZ" smtClean="0"/>
              <a:t>10. 2. 2014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C5A31F-0929-47AF-B68F-B86EED3757C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odni-kvalifikace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p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Zlata.houskov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120680" cy="2868168"/>
          </a:xfrm>
        </p:spPr>
        <p:txBody>
          <a:bodyPr/>
          <a:lstStyle/>
          <a:p>
            <a:r>
              <a:rPr lang="cs-CZ" dirty="0" smtClean="0"/>
              <a:t>Knihovnické profese v NSP a NSK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Praha, 12.2.2014</a:t>
            </a:r>
          </a:p>
          <a:p>
            <a:r>
              <a:rPr lang="cs-CZ" sz="3200" dirty="0" smtClean="0">
                <a:solidFill>
                  <a:srgbClr val="FFC000"/>
                </a:solidFill>
              </a:rPr>
              <a:t>Zlata Houšková</a:t>
            </a:r>
            <a:endParaRPr lang="cs-CZ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Dříve v </a:t>
            </a:r>
            <a:r>
              <a:rPr lang="cs-CZ" dirty="0" smtClean="0"/>
              <a:t>Systému povolání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 Narrow" panose="020B0606020202030204" pitchFamily="34" charset="0"/>
              </a:rPr>
              <a:t>Knihovník</a:t>
            </a:r>
          </a:p>
          <a:p>
            <a:r>
              <a:rPr lang="cs-CZ" sz="2800" b="1" dirty="0" smtClean="0">
                <a:latin typeface="Arial Narrow" panose="020B0606020202030204" pitchFamily="34" charset="0"/>
              </a:rPr>
              <a:t>Samostatný knihovník</a:t>
            </a:r>
          </a:p>
          <a:p>
            <a:r>
              <a:rPr lang="cs-CZ" sz="2800" b="1" dirty="0" smtClean="0">
                <a:latin typeface="Arial Narrow" panose="020B0606020202030204" pitchFamily="34" charset="0"/>
              </a:rPr>
              <a:t>Knihovník </a:t>
            </a:r>
            <a:r>
              <a:rPr lang="cs-CZ" sz="2800" b="1" dirty="0" smtClean="0">
                <a:latin typeface="Arial Narrow" panose="020B0606020202030204" pitchFamily="34" charset="0"/>
              </a:rPr>
              <a:t>expert</a:t>
            </a:r>
          </a:p>
          <a:p>
            <a:endParaRPr lang="cs-CZ" sz="2800" b="1" dirty="0" smtClean="0">
              <a:latin typeface="Arial Narrow" panose="020B0606020202030204" pitchFamily="34" charset="0"/>
            </a:endParaRPr>
          </a:p>
          <a:p>
            <a:r>
              <a:rPr lang="cs-CZ" sz="4000" b="1" dirty="0" smtClean="0">
                <a:latin typeface="Arial Narrow" panose="020B0606020202030204" pitchFamily="34" charset="0"/>
              </a:rPr>
              <a:t>Dnes </a:t>
            </a:r>
            <a:r>
              <a:rPr lang="cs-CZ" sz="4000" b="1" dirty="0" smtClean="0">
                <a:latin typeface="Arial Narrow" panose="020B0606020202030204" pitchFamily="34" charset="0"/>
                <a:sym typeface="Wingdings"/>
              </a:rPr>
              <a:t>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Knihovník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akvizitér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katalogizátor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pracovník správy fondů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v přímých službách*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Referenční knihovník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správce digitální knihovny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v knihovně pro děti</a:t>
            </a:r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309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 bwMode="auto">
          <a:xfrm>
            <a:off x="395536" y="620688"/>
            <a:ext cx="82804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Samostatný knihovník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8507413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knihovník akvizitér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knihovník katalogizátor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knihovník pracovník správy fondů </a:t>
            </a:r>
            <a:endParaRPr lang="cs-CZ" altLang="cs-CZ" sz="280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referenční knihovník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knihovník správce digitální knihovny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knihovník v knihovně pro děti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systémový knihovník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Samostatný knihovník metodik </a:t>
            </a:r>
          </a:p>
        </p:txBody>
      </p:sp>
    </p:spTree>
    <p:extLst>
      <p:ext uri="{BB962C8B-B14F-4D97-AF65-F5344CB8AC3E}">
        <p14:creationId xmlns:p14="http://schemas.microsoft.com/office/powerpoint/2010/main" val="24337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 bwMode="auto">
          <a:xfrm>
            <a:off x="395536" y="620688"/>
            <a:ext cx="82804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Knihovník specialista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Knihovník specialista akvizitér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Knihovník specialista katalogizátor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Knihovník specialista pracovník správy fondů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Referenční knihovník specialista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Knihovník specialista správce digitální knihovny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Systémový knihovník specialista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Knihovník specialista metodik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Knihovník specialista v knihovně pro děti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cs-CZ" altLang="cs-CZ" sz="2800" b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488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5888"/>
            <a:ext cx="907415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600" dirty="0" smtClean="0"/>
              <a:t>Knihovník (hotovo,</a:t>
            </a:r>
            <a:br>
              <a:rPr lang="cs-CZ" altLang="cs-CZ" sz="3600" dirty="0" smtClean="0"/>
            </a:br>
            <a:r>
              <a:rPr lang="cs-CZ" altLang="cs-CZ" sz="3600" dirty="0" smtClean="0"/>
              <a:t>Publikováno) </a:t>
            </a:r>
            <a:endParaRPr lang="cs-CZ" altLang="cs-CZ" sz="3600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akvizitér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katalogizátor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pracovník správy fondů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v přímých službách*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Referenční knihovník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rgbClr val="000099"/>
                </a:solidFill>
                <a:latin typeface="Arial Narrow" pitchFamily="34" charset="0"/>
              </a:rPr>
              <a:t>Knihovník správce digitální knihovny </a:t>
            </a:r>
            <a:r>
              <a:rPr lang="cs-CZ" altLang="cs-CZ" sz="2800" dirty="0" smtClean="0">
                <a:solidFill>
                  <a:srgbClr val="000099"/>
                </a:solidFill>
                <a:latin typeface="Arial Narrow" pitchFamily="34" charset="0"/>
              </a:rPr>
              <a:t>(připraveno)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v knihovně pro děti</a:t>
            </a:r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0969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88913"/>
            <a:ext cx="90947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804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600" dirty="0" smtClean="0"/>
              <a:t>Samostatný </a:t>
            </a:r>
            <a:r>
              <a:rPr lang="cs-CZ" altLang="cs-CZ" sz="3600" dirty="0" smtClean="0"/>
              <a:t>knihovník</a:t>
            </a:r>
            <a:br>
              <a:rPr lang="cs-CZ" altLang="cs-CZ" sz="3600" dirty="0" smtClean="0"/>
            </a:br>
            <a:r>
              <a:rPr lang="cs-CZ" altLang="cs-CZ" sz="3600" dirty="0" smtClean="0"/>
              <a:t>(</a:t>
            </a:r>
            <a:r>
              <a:rPr lang="cs-CZ" altLang="cs-CZ" sz="3600" dirty="0" smtClean="0"/>
              <a:t>hotovo, publikováno)</a:t>
            </a:r>
            <a:endParaRPr lang="cs-CZ" altLang="cs-CZ" sz="3600" dirty="0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8219256" cy="3992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knihovník akvizitér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knihovník katalogizátor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rgbClr val="000099"/>
                </a:solidFill>
                <a:latin typeface="Arial Narrow" pitchFamily="34" charset="0"/>
              </a:rPr>
              <a:t>Samostatný knihovník pracovník správy fondů </a:t>
            </a:r>
            <a:r>
              <a:rPr lang="cs-CZ" altLang="cs-CZ" sz="2800" dirty="0" smtClean="0">
                <a:solidFill>
                  <a:srgbClr val="000099"/>
                </a:solidFill>
                <a:latin typeface="Arial Narrow" pitchFamily="34" charset="0"/>
              </a:rPr>
              <a:t>(připraveno)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referenční knihovník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Samostatný knihovník správce digitální knihovny (2014)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Samostatný knihovník v knihovně pro děti (2014)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Samostatný systémový knihovník (2014)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Samostatný knihovník metodik (2014)</a:t>
            </a:r>
          </a:p>
        </p:txBody>
      </p:sp>
    </p:spTree>
    <p:extLst>
      <p:ext uri="{BB962C8B-B14F-4D97-AF65-F5344CB8AC3E}">
        <p14:creationId xmlns:p14="http://schemas.microsoft.com/office/powerpoint/2010/main" val="2370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255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76672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b="1" dirty="0" smtClean="0"/>
              <a:t>Lidé </a:t>
            </a:r>
            <a:r>
              <a:rPr lang="cs-CZ" altLang="cs-CZ" sz="3600" dirty="0" smtClean="0"/>
              <a:t>„</a:t>
            </a:r>
            <a:r>
              <a:rPr lang="cs-CZ" altLang="cs-CZ" sz="3600" b="1" dirty="0" smtClean="0"/>
              <a:t>za pultem</a:t>
            </a:r>
            <a:r>
              <a:rPr lang="cs-CZ" altLang="cs-CZ" sz="3600" dirty="0" smtClean="0"/>
              <a:t>“</a:t>
            </a:r>
            <a:endParaRPr lang="cs-CZ" altLang="cs-CZ" sz="3600" dirty="0" smtClean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Nejsilnější a zároveň nejrizikovější faktor knihovny; dokáže odstranit a kompenzovat téměř všechny bariéry v knihovně, ale také největší bariéry pro uživatele v knihovně vytvořit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Lidský faktor </a:t>
            </a:r>
            <a:r>
              <a:rPr lang="cs-CZ" altLang="cs-CZ" sz="2800" i="1" dirty="0" smtClean="0">
                <a:latin typeface="Arial Narrow" pitchFamily="34" charset="0"/>
              </a:rPr>
              <a:t>(=knihovník) </a:t>
            </a:r>
            <a:r>
              <a:rPr lang="cs-CZ" altLang="cs-CZ" sz="2800" b="1" dirty="0" smtClean="0">
                <a:latin typeface="Arial Narrow" pitchFamily="34" charset="0"/>
              </a:rPr>
              <a:t>se obvykle dost podceňuje, a přitom bývá nejčastější příčinou selhání i uznání, úspěchů i bariér…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Vše je výsledkem působení lidí v knihovně, jejich kvalifikace a dalších kompetencí a vlastností </a:t>
            </a:r>
            <a:r>
              <a:rPr lang="cs-CZ" altLang="cs-CZ" sz="2800" i="1" dirty="0" smtClean="0">
                <a:latin typeface="Arial Narrow" pitchFamily="34" charset="0"/>
              </a:rPr>
              <a:t>(bez ohledu na pozici, na níž působí)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cs-CZ" altLang="cs-CZ" sz="2800" b="1" dirty="0" smtClean="0">
              <a:latin typeface="Arial Narrow" pitchFamily="34" charset="0"/>
            </a:endParaRPr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3647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804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600" dirty="0" smtClean="0"/>
              <a:t>Knihovník </a:t>
            </a:r>
            <a:r>
              <a:rPr lang="cs-CZ" altLang="cs-CZ" sz="3600" dirty="0" smtClean="0"/>
              <a:t>specialista (hotovo, </a:t>
            </a:r>
            <a:br>
              <a:rPr lang="cs-CZ" altLang="cs-CZ" sz="3600" dirty="0" smtClean="0"/>
            </a:br>
            <a:r>
              <a:rPr lang="cs-CZ" altLang="cs-CZ" sz="3600" dirty="0" smtClean="0"/>
              <a:t>publikováno)</a:t>
            </a:r>
            <a:endParaRPr lang="cs-CZ" altLang="cs-CZ" sz="3600" dirty="0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484632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Knihovník specialista akvizitér (2014)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specialista katalogizátor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Knihovník specialista pracovník správy fondů (2014)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Referenční knihovník specialista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Knihovník specialista správce digitální knihovny (2015)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Systémový knihovník specialista (2015)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Knihovník specialista metodik (2015)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Knihovník specialista v knihovně pro děti (2015)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cs-CZ" altLang="cs-CZ" sz="2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5888"/>
            <a:ext cx="913606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5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Schváleno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Celková struktura: 23 typových pozic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2012: zveřejněno 11 schválených typových pozic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2013: připraveny 2 typové pozice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2014: připravuje se 6 typových pozic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2015: 4 typových pozic</a:t>
            </a:r>
          </a:p>
          <a:p>
            <a:pPr marL="719138" indent="-366713" eaLnBrk="1" hangingPunct="1">
              <a:buFont typeface="Arial" panose="020B0604020202020204" pitchFamily="34" charset="0"/>
              <a:buChar char="•"/>
              <a:defRPr/>
            </a:pPr>
            <a:endParaRPr lang="cs-CZ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 bwMode="auto">
          <a:xfrm>
            <a:off x="251520" y="548680"/>
            <a:ext cx="813593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600" b="1" dirty="0" smtClean="0"/>
              <a:t>Knihovnické profese </a:t>
            </a:r>
            <a:r>
              <a:rPr lang="cs-CZ" altLang="cs-CZ" sz="3600" b="1" dirty="0" smtClean="0"/>
              <a:t/>
            </a:r>
            <a:br>
              <a:rPr lang="cs-CZ" altLang="cs-CZ" sz="3600" b="1" dirty="0" smtClean="0"/>
            </a:br>
            <a:r>
              <a:rPr lang="cs-CZ" altLang="cs-CZ" sz="3600" b="1" dirty="0" smtClean="0"/>
              <a:t>v </a:t>
            </a:r>
            <a:r>
              <a:rPr lang="cs-CZ" altLang="cs-CZ" sz="3600" b="1" dirty="0" smtClean="0"/>
              <a:t>Národní soustavě kvalifikací</a:t>
            </a:r>
            <a:endParaRPr lang="cs-CZ" altLang="cs-CZ" sz="3600" dirty="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Národní soustava kvalifikací (NSK, </a:t>
            </a:r>
            <a:r>
              <a:rPr lang="cs-CZ" altLang="cs-CZ" sz="2800" b="1" dirty="0" smtClean="0">
                <a:latin typeface="Arial Narrow" pitchFamily="34" charset="0"/>
                <a:hlinkClick r:id="rId2"/>
              </a:rPr>
              <a:t>www.narodni-kvalifikace.cz</a:t>
            </a:r>
            <a:r>
              <a:rPr lang="cs-CZ" altLang="cs-CZ" sz="2800" b="1" dirty="0" smtClean="0">
                <a:latin typeface="Arial Narrow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407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kvalifikací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179512" y="2276872"/>
            <a:ext cx="8136904" cy="3992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Informační základna o soustavě celostátně uznávaných profesních kvalifikacích (PK) v ČR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Legislativně zakotveno zákonem 179/2006 o ověřování a uznávání výsledků dalšího vzdělávání a o změně některých zákonů </a:t>
            </a:r>
            <a:r>
              <a:rPr lang="cs-CZ" altLang="cs-CZ" sz="2800" dirty="0" smtClean="0">
                <a:latin typeface="Arial Narrow" pitchFamily="34" charset="0"/>
              </a:rPr>
              <a:t>(zákon o uznávání výsledků dalšího vzdělávání)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Systémový rámec pro počáteční i další vzdělávání a uznávání výsledků učení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Most mezi vzděláváním a sférou výkonu práce</a:t>
            </a:r>
          </a:p>
        </p:txBody>
      </p:sp>
    </p:spTree>
    <p:extLst>
      <p:ext uri="{BB962C8B-B14F-4D97-AF65-F5344CB8AC3E}">
        <p14:creationId xmlns:p14="http://schemas.microsoft.com/office/powerpoint/2010/main" val="9814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 bwMode="auto">
          <a:xfrm>
            <a:off x="395536" y="476672"/>
            <a:ext cx="822960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3600" b="1" dirty="0" smtClean="0"/>
              <a:t>Lidé </a:t>
            </a:r>
            <a:r>
              <a:rPr lang="cs-CZ" altLang="cs-CZ" sz="3600" b="1" dirty="0" smtClean="0"/>
              <a:t>„za pultem“</a:t>
            </a:r>
            <a:r>
              <a:rPr lang="cs-CZ" altLang="cs-CZ" sz="3600" dirty="0" smtClean="0"/>
              <a:t> </a:t>
            </a:r>
            <a:endParaRPr lang="cs-CZ" altLang="cs-CZ" sz="3600" i="1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 smtClean="0">
                <a:latin typeface="Arial Narrow" pitchFamily="34" charset="0"/>
              </a:rPr>
              <a:t>Kdo to je</a:t>
            </a:r>
          </a:p>
          <a:p>
            <a:r>
              <a:rPr lang="cs-CZ" altLang="cs-CZ" sz="2800" b="1" dirty="0" smtClean="0">
                <a:latin typeface="Arial Narrow" pitchFamily="34" charset="0"/>
              </a:rPr>
              <a:t>Jaké jsou na ně kladeny požadavky a </a:t>
            </a:r>
            <a:r>
              <a:rPr lang="cs-CZ" altLang="cs-CZ" sz="2800" i="1" dirty="0" smtClean="0">
                <a:latin typeface="Arial Narrow" pitchFamily="34" charset="0"/>
              </a:rPr>
              <a:t>nároky (co mají znát, co mají umět, co mají dokázat/dělat, jací mají být)</a:t>
            </a:r>
          </a:p>
          <a:p>
            <a:r>
              <a:rPr lang="cs-CZ" altLang="cs-CZ" sz="2800" b="1" dirty="0" smtClean="0">
                <a:latin typeface="Arial Narrow" pitchFamily="34" charset="0"/>
              </a:rPr>
              <a:t>Jaké jim vytváříme podmínky </a:t>
            </a:r>
          </a:p>
          <a:p>
            <a:r>
              <a:rPr lang="cs-CZ" altLang="cs-CZ" sz="2800" b="1" dirty="0" smtClean="0">
                <a:latin typeface="Arial Narrow" pitchFamily="34" charset="0"/>
              </a:rPr>
              <a:t>Jak je jejich práce náročná</a:t>
            </a:r>
          </a:p>
        </p:txBody>
      </p:sp>
    </p:spTree>
    <p:extLst>
      <p:ext uri="{BB962C8B-B14F-4D97-AF65-F5344CB8AC3E}">
        <p14:creationId xmlns:p14="http://schemas.microsoft.com/office/powerpoint/2010/main" val="21195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kvalifikací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Obsahuje kvalifikační standardy seskupené do jednotlivých úrovní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Obsahuje hodnotící standardy kompetencí každé PK a podmínky pro autorizované osoby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Umožňuje srovnávání kvalifikací uznávaných v České republice s kvalifikacemi uznávaných v jiných evropských státech</a:t>
            </a:r>
            <a:endParaRPr lang="cs-CZ" altLang="cs-CZ" sz="2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899953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4866" y="476672"/>
            <a:ext cx="7129462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20000"/>
              </a:spcBef>
            </a:pPr>
            <a:r>
              <a:rPr lang="cs-CZ" altLang="cs-CZ" sz="3600" b="1" dirty="0" smtClean="0">
                <a:cs typeface="Arial" charset="0"/>
              </a:rPr>
              <a:t>Model vazeb NSP a NSK</a:t>
            </a:r>
            <a:r>
              <a:rPr lang="cs-CZ" altLang="cs-CZ" sz="3600" b="1" dirty="0" smtClean="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43011" name="Skupina 5"/>
          <p:cNvGrpSpPr>
            <a:grpSpLocks/>
          </p:cNvGrpSpPr>
          <p:nvPr/>
        </p:nvGrpSpPr>
        <p:grpSpPr bwMode="auto">
          <a:xfrm>
            <a:off x="179512" y="2242285"/>
            <a:ext cx="8064500" cy="3733800"/>
            <a:chOff x="0" y="0"/>
            <a:chExt cx="8997674" cy="5876925"/>
          </a:xfrm>
        </p:grpSpPr>
        <p:sp>
          <p:nvSpPr>
            <p:cNvPr id="7" name="Obdélník 6"/>
            <p:cNvSpPr/>
            <p:nvPr/>
          </p:nvSpPr>
          <p:spPr>
            <a:xfrm>
              <a:off x="3619500" y="0"/>
              <a:ext cx="2228850" cy="5876925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kern="0" dirty="0">
                  <a:solidFill>
                    <a:srgbClr val="92D050"/>
                  </a:solidFill>
                </a:rPr>
                <a:t>NSK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0" y="0"/>
              <a:ext cx="2228850" cy="587692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kern="0" dirty="0">
                  <a:solidFill>
                    <a:srgbClr val="0070C0"/>
                  </a:solidFill>
                </a:rPr>
                <a:t>NSP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66699" y="73342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7174" y="30765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66699" y="4514850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3848099" y="7524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Úplné kvalifikace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3876674" y="3124199"/>
              <a:ext cx="1692000" cy="93906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Dílčí kvalifikace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7286624" y="31146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Další vzdělávání</a:t>
              </a: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7305674" y="44862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Jiné formy učení</a:t>
              </a: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7296149" y="19048"/>
              <a:ext cx="1692000" cy="2268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Obory počátečního vzdělávání</a:t>
              </a:r>
            </a:p>
          </p:txBody>
        </p:sp>
        <p:sp>
          <p:nvSpPr>
            <p:cNvPr id="17" name="Šipka dolů 16"/>
            <p:cNvSpPr/>
            <p:nvPr/>
          </p:nvSpPr>
          <p:spPr>
            <a:xfrm>
              <a:off x="923699" y="1809750"/>
              <a:ext cx="4281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Šipka dolů 17"/>
            <p:cNvSpPr/>
            <p:nvPr/>
          </p:nvSpPr>
          <p:spPr>
            <a:xfrm>
              <a:off x="923699" y="4029075"/>
              <a:ext cx="428132" cy="454531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Šipka dolů 18"/>
            <p:cNvSpPr/>
            <p:nvPr/>
          </p:nvSpPr>
          <p:spPr>
            <a:xfrm rot="16200000">
              <a:off x="2695575" y="296227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0" name="Šipka dolů 19"/>
            <p:cNvSpPr/>
            <p:nvPr/>
          </p:nvSpPr>
          <p:spPr>
            <a:xfrm rot="16200000">
              <a:off x="2686050" y="44386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1" name="Obousměrná svislá šipka 20"/>
            <p:cNvSpPr/>
            <p:nvPr/>
          </p:nvSpPr>
          <p:spPr>
            <a:xfrm>
              <a:off x="4552723" y="1866900"/>
              <a:ext cx="428132" cy="1149858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2" name="Šipka dolů 21"/>
            <p:cNvSpPr/>
            <p:nvPr/>
          </p:nvSpPr>
          <p:spPr>
            <a:xfrm rot="16200000">
              <a:off x="6324600" y="5905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Šipka dolů 22"/>
            <p:cNvSpPr/>
            <p:nvPr/>
          </p:nvSpPr>
          <p:spPr>
            <a:xfrm rot="16200000">
              <a:off x="6334125" y="29527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4" name="Šipka dolů 23"/>
            <p:cNvSpPr/>
            <p:nvPr/>
          </p:nvSpPr>
          <p:spPr>
            <a:xfrm rot="16200000">
              <a:off x="6334125" y="437197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5" name="Šipka dolů 24"/>
            <p:cNvSpPr/>
            <p:nvPr/>
          </p:nvSpPr>
          <p:spPr>
            <a:xfrm rot="16200000">
              <a:off x="2717555" y="57421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3856146" y="4516682"/>
              <a:ext cx="1692000" cy="99751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Dílčí kvalifikace</a:t>
              </a:r>
            </a:p>
          </p:txBody>
        </p:sp>
      </p:grpSp>
      <p:sp>
        <p:nvSpPr>
          <p:cNvPr id="43012" name="TextovéPole 25"/>
          <p:cNvSpPr txBox="1">
            <a:spLocks noChangeArrowheads="1"/>
          </p:cNvSpPr>
          <p:nvPr/>
        </p:nvSpPr>
        <p:spPr bwMode="auto">
          <a:xfrm>
            <a:off x="2895600" y="36576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sp>
        <p:nvSpPr>
          <p:cNvPr id="43013" name="TextovéPole 25"/>
          <p:cNvSpPr txBox="1">
            <a:spLocks noChangeArrowheads="1"/>
          </p:cNvSpPr>
          <p:nvPr/>
        </p:nvSpPr>
        <p:spPr bwMode="auto">
          <a:xfrm>
            <a:off x="2895600" y="17526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sp>
        <p:nvSpPr>
          <p:cNvPr id="43014" name="TextovéPole 25"/>
          <p:cNvSpPr txBox="1">
            <a:spLocks noChangeArrowheads="1"/>
          </p:cNvSpPr>
          <p:nvPr/>
        </p:nvSpPr>
        <p:spPr bwMode="auto">
          <a:xfrm>
            <a:off x="2895600" y="49530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888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NSK – hotovo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2012  </a:t>
            </a:r>
            <a:r>
              <a:rPr lang="cs-CZ" altLang="cs-CZ" sz="2800" b="1" dirty="0">
                <a:latin typeface="Arial Narrow" pitchFamily="34" charset="0"/>
              </a:rPr>
              <a:t>Návrhy profesních kvalifikací k typovým pozicím </a:t>
            </a:r>
            <a:r>
              <a:rPr lang="cs-CZ" altLang="cs-CZ" sz="2800" b="1" dirty="0" smtClean="0">
                <a:latin typeface="Arial Narrow" pitchFamily="34" charset="0"/>
              </a:rPr>
              <a:t>  </a:t>
            </a:r>
            <a:r>
              <a:rPr lang="cs-CZ" altLang="cs-CZ" sz="2800" dirty="0" smtClean="0">
                <a:latin typeface="Arial Narrow" pitchFamily="34" charset="0"/>
              </a:rPr>
              <a:t>(</a:t>
            </a:r>
            <a:r>
              <a:rPr lang="cs-CZ" altLang="cs-CZ" sz="2800" dirty="0">
                <a:latin typeface="Arial Narrow" pitchFamily="34" charset="0"/>
              </a:rPr>
              <a:t>před schválením na MŠMT</a:t>
            </a:r>
            <a:r>
              <a:rPr lang="cs-CZ" altLang="cs-CZ" sz="2800" dirty="0" smtClean="0">
                <a:latin typeface="Arial Narrow" pitchFamily="34" charset="0"/>
              </a:rPr>
              <a:t>): </a:t>
            </a:r>
            <a:endParaRPr lang="cs-CZ" altLang="cs-CZ" sz="28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Referenční </a:t>
            </a:r>
            <a:r>
              <a:rPr lang="cs-CZ" altLang="cs-CZ" sz="2800" b="1" dirty="0">
                <a:latin typeface="Arial Narrow" pitchFamily="34" charset="0"/>
              </a:rPr>
              <a:t>knihovník </a:t>
            </a:r>
            <a:endParaRPr lang="cs-CZ" altLang="cs-CZ" sz="2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</a:t>
            </a:r>
            <a:r>
              <a:rPr lang="cs-CZ" altLang="cs-CZ" sz="2800" b="1" dirty="0">
                <a:latin typeface="Arial Narrow" pitchFamily="34" charset="0"/>
              </a:rPr>
              <a:t>akvizitér </a:t>
            </a:r>
            <a:endParaRPr lang="cs-CZ" altLang="cs-CZ" sz="2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</a:t>
            </a:r>
            <a:r>
              <a:rPr lang="cs-CZ" altLang="cs-CZ" sz="2800" b="1" dirty="0">
                <a:latin typeface="Arial Narrow" pitchFamily="34" charset="0"/>
              </a:rPr>
              <a:t>pracovník správy </a:t>
            </a:r>
            <a:r>
              <a:rPr lang="cs-CZ" altLang="cs-CZ" sz="2800" b="1" dirty="0" smtClean="0">
                <a:latin typeface="Arial Narrow" pitchFamily="34" charset="0"/>
              </a:rPr>
              <a:t>fondů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</a:t>
            </a:r>
            <a:r>
              <a:rPr lang="cs-CZ" altLang="cs-CZ" sz="2800" b="1" dirty="0">
                <a:latin typeface="Arial Narrow" pitchFamily="34" charset="0"/>
              </a:rPr>
              <a:t>v přímých službách </a:t>
            </a:r>
            <a:endParaRPr lang="cs-CZ" altLang="cs-CZ" sz="2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</a:t>
            </a:r>
            <a:r>
              <a:rPr lang="cs-CZ" altLang="cs-CZ" sz="2800" b="1" dirty="0">
                <a:latin typeface="Arial Narrow" pitchFamily="34" charset="0"/>
              </a:rPr>
              <a:t>v knihovně pro děti</a:t>
            </a:r>
          </a:p>
        </p:txBody>
      </p:sp>
    </p:spTree>
    <p:extLst>
      <p:ext uri="{BB962C8B-B14F-4D97-AF65-F5344CB8AC3E}">
        <p14:creationId xmlns:p14="http://schemas.microsoft.com/office/powerpoint/2010/main" val="5626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NSK – hotovo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0655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2013 </a:t>
            </a:r>
            <a:r>
              <a:rPr lang="cs-CZ" altLang="cs-CZ" sz="2800" b="1" dirty="0">
                <a:latin typeface="Arial Narrow" pitchFamily="34" charset="0"/>
              </a:rPr>
              <a:t>Návrhy profesních kvalifikací k typovým pozicím </a:t>
            </a:r>
            <a:r>
              <a:rPr lang="cs-CZ" altLang="cs-CZ" sz="2800" dirty="0" smtClean="0">
                <a:latin typeface="Arial Narrow" pitchFamily="34" charset="0"/>
              </a:rPr>
              <a:t>(ve schvalovacím procesu: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</a:t>
            </a:r>
            <a:r>
              <a:rPr lang="cs-CZ" altLang="cs-CZ" sz="2800" b="1" dirty="0">
                <a:latin typeface="Arial Narrow" pitchFamily="34" charset="0"/>
              </a:rPr>
              <a:t>správce digitální knihovny </a:t>
            </a:r>
            <a:r>
              <a:rPr lang="cs-CZ" altLang="cs-CZ" sz="2800" dirty="0">
                <a:latin typeface="Arial Narrow" pitchFamily="34" charset="0"/>
              </a:rPr>
              <a:t>(poslední PK z úrovně 4, tj. SŠ) </a:t>
            </a:r>
            <a:endParaRPr lang="cs-CZ" altLang="cs-CZ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</a:t>
            </a:r>
            <a:r>
              <a:rPr lang="cs-CZ" altLang="cs-CZ" sz="2800" b="1" dirty="0">
                <a:latin typeface="Arial Narrow" pitchFamily="34" charset="0"/>
              </a:rPr>
              <a:t>knihovník akvizitér </a:t>
            </a:r>
            <a:endParaRPr lang="cs-CZ" altLang="cs-CZ" sz="2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</a:t>
            </a:r>
            <a:r>
              <a:rPr lang="cs-CZ" altLang="cs-CZ" sz="2800" b="1" dirty="0">
                <a:latin typeface="Arial Narrow" pitchFamily="34" charset="0"/>
              </a:rPr>
              <a:t>knihovník katalogizátor </a:t>
            </a:r>
            <a:endParaRPr lang="cs-CZ" altLang="cs-CZ" sz="2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</a:t>
            </a:r>
            <a:r>
              <a:rPr lang="cs-CZ" altLang="cs-CZ" sz="2800" b="1" dirty="0">
                <a:latin typeface="Arial Narrow" pitchFamily="34" charset="0"/>
              </a:rPr>
              <a:t>referenční knihovník </a:t>
            </a:r>
            <a:endParaRPr lang="cs-CZ" altLang="cs-CZ" sz="2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</a:t>
            </a:r>
            <a:r>
              <a:rPr lang="cs-CZ" altLang="cs-CZ" sz="2800" b="1" dirty="0">
                <a:latin typeface="Arial Narrow" pitchFamily="34" charset="0"/>
              </a:rPr>
              <a:t>knihovník správce fondu </a:t>
            </a:r>
          </a:p>
          <a:p>
            <a:pPr marL="900113" indent="-457200" eaLnBrk="1" hangingPunct="1">
              <a:buFont typeface="Arial" panose="020B0604020202020204" pitchFamily="34" charset="0"/>
              <a:buChar char="•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211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kvalifikací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2014: </a:t>
            </a:r>
            <a:r>
              <a:rPr lang="cs-CZ" altLang="cs-CZ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dokončit úroveň 6 </a:t>
            </a:r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(VOŠ, Bc.)</a:t>
            </a:r>
            <a:r>
              <a:rPr lang="cs-CZ" altLang="cs-CZ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knihovník v knihovně pro děti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knihovník metodik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systémový knihovník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Samostatný knihovník správce digitální knihovny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buNone/>
            </a:pPr>
            <a:r>
              <a:rPr lang="cs-CZ" altLang="cs-CZ" sz="2800" b="1" dirty="0" smtClean="0">
                <a:solidFill>
                  <a:srgbClr val="E5004B"/>
                </a:solidFill>
                <a:latin typeface="Arial Narrow" pitchFamily="34" charset="0"/>
              </a:rPr>
              <a:t>               </a:t>
            </a:r>
            <a:r>
              <a:rPr lang="cs-CZ" altLang="cs-CZ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začít úroveň 7 </a:t>
            </a:r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(VŠ)</a:t>
            </a:r>
            <a:r>
              <a:rPr lang="cs-CZ" altLang="cs-CZ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specialista akvizitér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specialista katalogizátor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Knihovník specialista správce fondů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Referenční knihovník specialista</a:t>
            </a:r>
          </a:p>
          <a:p>
            <a:pPr marL="442913" indent="-442913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cs-CZ" altLang="cs-CZ" sz="2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kvalifikací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 smtClean="0">
                <a:latin typeface="Arial Narrow" pitchFamily="34" charset="0"/>
              </a:rPr>
              <a:t>2015: dokončení zbývajících PK:</a:t>
            </a:r>
          </a:p>
          <a:p>
            <a:pPr marL="722313" indent="-368300" eaLnBrk="1" hangingPunct="1">
              <a:defRPr/>
            </a:pPr>
            <a:r>
              <a:rPr lang="cs-CZ" altLang="cs-CZ" sz="2800" b="1" dirty="0" smtClean="0">
                <a:latin typeface="Arial Narrow" pitchFamily="34" charset="0"/>
              </a:rPr>
              <a:t>Knihovník specialista v knihovně pro děti </a:t>
            </a:r>
          </a:p>
          <a:p>
            <a:pPr marL="722313" indent="-368300" eaLnBrk="1" hangingPunct="1">
              <a:defRPr/>
            </a:pPr>
            <a:r>
              <a:rPr lang="cs-CZ" altLang="cs-CZ" sz="2800" b="1" dirty="0" smtClean="0">
                <a:latin typeface="Arial Narrow" pitchFamily="34" charset="0"/>
              </a:rPr>
              <a:t>Knihovník specialista metodik</a:t>
            </a:r>
          </a:p>
          <a:p>
            <a:pPr marL="722313" indent="-368300" eaLnBrk="1" hangingPunct="1">
              <a:defRPr/>
            </a:pPr>
            <a:r>
              <a:rPr lang="cs-CZ" altLang="cs-CZ" sz="2800" b="1" dirty="0" smtClean="0">
                <a:latin typeface="Arial Narrow" pitchFamily="34" charset="0"/>
              </a:rPr>
              <a:t>Systémový knihovník specialista</a:t>
            </a:r>
          </a:p>
          <a:p>
            <a:pPr marL="722313" indent="-368300" eaLnBrk="1" hangingPunct="1">
              <a:defRPr/>
            </a:pPr>
            <a:r>
              <a:rPr lang="cs-CZ" altLang="cs-CZ" sz="2800" b="1" dirty="0" smtClean="0">
                <a:latin typeface="Arial Narrow" pitchFamily="34" charset="0"/>
              </a:rPr>
              <a:t>Knihovník specialista správce digitální knihovny</a:t>
            </a:r>
          </a:p>
          <a:p>
            <a:pPr eaLnBrk="1" hangingPunct="1">
              <a:defRPr/>
            </a:pPr>
            <a:endParaRPr lang="cs-CZ" altLang="cs-CZ" sz="2800" b="1" dirty="0" smtClean="0">
              <a:latin typeface="Arial Narrow" pitchFamily="34" charset="0"/>
            </a:endParaRPr>
          </a:p>
          <a:p>
            <a:pPr marL="442913" indent="-442913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cs-CZ" altLang="cs-CZ" sz="2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Př.: Referenční knihovník – odborné kompetence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7715200" cy="49411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Orientace v nakladatelské politice v ČR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Orientace v aktuálně vydávaných titulech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Orientace v základních elektronických informačních zdrojích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Poskytování bibliografických a rešeršních služeb 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Poskytování výpůjčních služeb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Evidence, katalogizace a adjustace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Ovládání automatizovaného knihovního systému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Vyhledávání bibliografických a faktografických informací a jejich ověřování</a:t>
            </a:r>
            <a:endParaRPr lang="cs-CZ" sz="3400" dirty="0" smtClean="0">
              <a:latin typeface="Arial Narrow" panose="020B0606020202030204" pitchFamily="34" charset="0"/>
            </a:endParaRPr>
          </a:p>
          <a:p>
            <a:pPr lvl="0"/>
            <a:r>
              <a:rPr lang="cs-CZ" sz="4000" b="1" dirty="0" smtClean="0">
                <a:latin typeface="Arial Narrow" panose="020B0606020202030204" pitchFamily="34" charset="0"/>
              </a:rPr>
              <a:t>Formální a obsahová analýza textu, rychlé čtení </a:t>
            </a:r>
          </a:p>
          <a:p>
            <a:pPr lvl="0"/>
            <a:r>
              <a:rPr lang="cs-CZ" sz="3400" b="1" dirty="0" smtClean="0">
                <a:latin typeface="Arial Narrow" panose="020B0606020202030204" pitchFamily="34" charset="0"/>
              </a:rPr>
              <a:t>Odborná komunikace se čtenáři, uživateli a zákazníky v knihovnách</a:t>
            </a:r>
          </a:p>
          <a:p>
            <a:pPr marL="0" indent="0">
              <a:buNone/>
            </a:pPr>
            <a:r>
              <a:rPr lang="cs-CZ" sz="3200" dirty="0" smtClean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346408"/>
          </a:xfrm>
        </p:spPr>
        <p:txBody>
          <a:bodyPr>
            <a:normAutofit fontScale="90000"/>
          </a:bodyPr>
          <a:lstStyle/>
          <a:p>
            <a:pPr lvl="0"/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>
                <a:latin typeface="Arial Narrow" panose="020B0606020202030204" pitchFamily="34" charset="0"/>
              </a:rPr>
              <a:t/>
            </a:r>
            <a:br>
              <a:rPr lang="cs-CZ" sz="4000" dirty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>
                <a:latin typeface="Arial Narrow" panose="020B0606020202030204" pitchFamily="34" charset="0"/>
              </a:rPr>
              <a:t/>
            </a:r>
            <a:br>
              <a:rPr lang="cs-CZ" sz="4000" dirty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>
                <a:latin typeface="Arial Narrow" panose="020B0606020202030204" pitchFamily="34" charset="0"/>
              </a:rPr>
              <a:t/>
            </a:r>
            <a:br>
              <a:rPr lang="cs-CZ" sz="4000" dirty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>
                <a:latin typeface="Arial Narrow" panose="020B0606020202030204" pitchFamily="34" charset="0"/>
              </a:rPr>
              <a:t/>
            </a:r>
            <a:br>
              <a:rPr lang="cs-CZ" sz="4000" dirty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/>
            </a:r>
            <a:br>
              <a:rPr lang="cs-CZ" sz="4000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Formální a obsahová analýza textu, rychlé čtení (kritéria)</a:t>
            </a:r>
            <a:r>
              <a:rPr lang="cs-CZ" sz="4000" dirty="0">
                <a:latin typeface="Arial Narrow" panose="020B0606020202030204" pitchFamily="34" charset="0"/>
              </a:rPr>
              <a:t/>
            </a:r>
            <a:br>
              <a:rPr lang="cs-CZ" sz="4000" dirty="0">
                <a:latin typeface="Arial Narrow" panose="020B0606020202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>
            <a:normAutofit/>
          </a:bodyPr>
          <a:lstStyle/>
          <a:p>
            <a:pPr lvl="0"/>
            <a:r>
              <a:rPr lang="cs-CZ" sz="2800" b="1" dirty="0" smtClean="0">
                <a:latin typeface="Arial Narrow" panose="020B0606020202030204" pitchFamily="34" charset="0"/>
              </a:rPr>
              <a:t>Vytvořit </a:t>
            </a:r>
            <a:r>
              <a:rPr lang="cs-CZ" sz="2800" b="1" dirty="0">
                <a:latin typeface="Arial Narrow" panose="020B0606020202030204" pitchFamily="34" charset="0"/>
              </a:rPr>
              <a:t>biografickou poznámku v autoritním záznamu vztahujícím se k české odborné monografii a uvést zdroje pro tvorbu této poznámky </a:t>
            </a:r>
          </a:p>
          <a:p>
            <a:pPr lvl="0"/>
            <a:r>
              <a:rPr lang="cs-CZ" sz="2800" b="1" dirty="0">
                <a:latin typeface="Arial Narrow" panose="020B0606020202030204" pitchFamily="34" charset="0"/>
              </a:rPr>
              <a:t>Určit prameny popisu pro obsahovou analýzu konkrétní odborné monografie v českém jazyce </a:t>
            </a:r>
          </a:p>
          <a:p>
            <a:pPr lvl="0"/>
            <a:r>
              <a:rPr lang="cs-CZ" sz="2800" b="1" dirty="0">
                <a:latin typeface="Arial Narrow" panose="020B0606020202030204" pitchFamily="34" charset="0"/>
              </a:rPr>
              <a:t>V předepsaném časovém limitu přečíst zadaný text a určit stanovený počet klíčových slov </a:t>
            </a:r>
          </a:p>
          <a:p>
            <a:endParaRPr lang="cs-CZ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Forma ověření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Arial Narrow" panose="020B0606020202030204" pitchFamily="34" charset="0"/>
              </a:rPr>
              <a:t>Pro každé kritérium musí být </a:t>
            </a:r>
            <a:r>
              <a:rPr lang="cs-CZ" sz="2800" b="1" dirty="0" smtClean="0">
                <a:latin typeface="Arial Narrow" panose="020B0606020202030204" pitchFamily="34" charset="0"/>
              </a:rPr>
              <a:t>stanovena </a:t>
            </a:r>
            <a:r>
              <a:rPr lang="cs-CZ" sz="2800" b="1" dirty="0">
                <a:latin typeface="Arial Narrow" panose="020B0606020202030204" pitchFamily="34" charset="0"/>
              </a:rPr>
              <a:t>přesná forma </a:t>
            </a:r>
            <a:r>
              <a:rPr lang="cs-CZ" sz="2800" b="1" dirty="0" smtClean="0">
                <a:latin typeface="Arial Narrow" panose="020B0606020202030204" pitchFamily="34" charset="0"/>
              </a:rPr>
              <a:t>zkoušky: ústní</a:t>
            </a:r>
            <a:r>
              <a:rPr lang="cs-CZ" sz="2800" b="1" dirty="0">
                <a:latin typeface="Arial Narrow" panose="020B0606020202030204" pitchFamily="34" charset="0"/>
              </a:rPr>
              <a:t>, písemná, praktická </a:t>
            </a:r>
            <a:r>
              <a:rPr lang="cs-CZ" sz="2800" b="1" dirty="0" smtClean="0">
                <a:latin typeface="Arial Narrow" panose="020B0606020202030204" pitchFamily="34" charset="0"/>
              </a:rPr>
              <a:t>(předvedení, případová studie </a:t>
            </a:r>
            <a:r>
              <a:rPr lang="cs-CZ" sz="2800" b="1" dirty="0">
                <a:latin typeface="Arial Narrow" panose="020B0606020202030204" pitchFamily="34" charset="0"/>
              </a:rPr>
              <a:t>apod.) a uveden způsob </a:t>
            </a:r>
            <a:r>
              <a:rPr lang="cs-CZ" sz="2800" b="1" dirty="0" smtClean="0">
                <a:latin typeface="Arial Narrow" panose="020B0606020202030204" pitchFamily="34" charset="0"/>
              </a:rPr>
              <a:t>hodnocení</a:t>
            </a:r>
            <a:r>
              <a:rPr lang="cs-CZ" sz="2800" b="1" dirty="0">
                <a:latin typeface="Arial Narrow" panose="020B0606020202030204" pitchFamily="34" charset="0"/>
              </a:rPr>
              <a:t>. </a:t>
            </a:r>
            <a:endParaRPr lang="cs-CZ" sz="2800" b="1" dirty="0" smtClean="0">
              <a:latin typeface="Arial Narrow" panose="020B0606020202030204" pitchFamily="34" charset="0"/>
            </a:endParaRPr>
          </a:p>
          <a:p>
            <a:r>
              <a:rPr lang="cs-CZ" sz="2800" b="1" dirty="0" smtClean="0">
                <a:latin typeface="Arial Narrow" panose="020B0606020202030204" pitchFamily="34" charset="0"/>
              </a:rPr>
              <a:t>Každá PK musí obsahovat přesné pokyny pro autorizované osoby (zkoušející): vzdělání, materiálně technické zabezpečení</a:t>
            </a:r>
          </a:p>
          <a:p>
            <a:r>
              <a:rPr lang="cs-CZ" sz="2800" b="1" dirty="0" smtClean="0">
                <a:latin typeface="Arial Narrow" panose="020B0606020202030204" pitchFamily="34" charset="0"/>
              </a:rPr>
              <a:t>Dále dobu zkoušky a přípravy, odkazy na legislativu a řadu dalších informací</a:t>
            </a:r>
            <a:endParaRPr lang="cs-CZ" sz="2800" b="1" dirty="0">
              <a:latin typeface="Arial Narrow" panose="020B0606020202030204" pitchFamily="34" charset="0"/>
            </a:endParaRPr>
          </a:p>
          <a:p>
            <a:endParaRPr lang="cs-CZ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 bwMode="auto">
          <a:xfrm>
            <a:off x="179512" y="548680"/>
            <a:ext cx="813593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600" b="1" dirty="0" smtClean="0"/>
              <a:t>Knihovnické profese </a:t>
            </a:r>
            <a:r>
              <a:rPr lang="cs-CZ" altLang="cs-CZ" sz="3600" b="1" dirty="0" smtClean="0"/>
              <a:t/>
            </a:r>
            <a:br>
              <a:rPr lang="cs-CZ" altLang="cs-CZ" sz="3600" b="1" dirty="0" smtClean="0"/>
            </a:br>
            <a:r>
              <a:rPr lang="cs-CZ" altLang="cs-CZ" sz="3600" b="1" dirty="0" smtClean="0"/>
              <a:t>v Národní </a:t>
            </a:r>
            <a:r>
              <a:rPr lang="cs-CZ" altLang="cs-CZ" sz="3600" b="1" dirty="0" smtClean="0"/>
              <a:t>Soustavě </a:t>
            </a:r>
            <a:r>
              <a:rPr lang="cs-CZ" altLang="cs-CZ" sz="3600" b="1" dirty="0" smtClean="0"/>
              <a:t>povolání</a:t>
            </a:r>
            <a:endParaRPr lang="cs-CZ" altLang="cs-CZ" sz="3600" dirty="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Národní soustava povolání (NSP, </a:t>
            </a:r>
            <a:r>
              <a:rPr lang="cs-CZ" altLang="cs-CZ" sz="2800" b="1" dirty="0" smtClean="0">
                <a:latin typeface="Arial Narrow" pitchFamily="34" charset="0"/>
                <a:hlinkClick r:id="rId2"/>
              </a:rPr>
              <a:t>www.nsp.cz</a:t>
            </a:r>
            <a:r>
              <a:rPr lang="cs-CZ" altLang="cs-CZ" sz="2800" b="1" dirty="0" smtClean="0">
                <a:latin typeface="Arial Narrow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43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Autorizující orgán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 Narrow" panose="020B0606020202030204" pitchFamily="34" charset="0"/>
              </a:rPr>
              <a:t>Ministerstvo kultury ČR</a:t>
            </a:r>
            <a:r>
              <a:rPr lang="cs-CZ" sz="2800" dirty="0" smtClean="0">
                <a:latin typeface="Arial Narrow" panose="020B0606020202030204" pitchFamily="34" charset="0"/>
              </a:rPr>
              <a:t> (viz též zápis z posledního jednání ÚKR)</a:t>
            </a:r>
            <a:endParaRPr lang="cs-CZ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kvalifikací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7239000" cy="4846320"/>
          </a:xfrm>
        </p:spPr>
        <p:txBody>
          <a:bodyPr>
            <a:normAutofit/>
          </a:bodyPr>
          <a:lstStyle/>
          <a:p>
            <a:pPr marL="722313" indent="-368300">
              <a:defRPr/>
            </a:pPr>
            <a:r>
              <a:rPr lang="cs-CZ" sz="2800" b="1" dirty="0" smtClean="0">
                <a:latin typeface="Arial Narrow" panose="020B0606020202030204" pitchFamily="34" charset="0"/>
              </a:rPr>
              <a:t>Náročný </a:t>
            </a:r>
            <a:r>
              <a:rPr lang="cs-CZ" sz="2800" b="1" dirty="0">
                <a:latin typeface="Arial Narrow" panose="020B0606020202030204" pitchFamily="34" charset="0"/>
              </a:rPr>
              <a:t>schvalovací </a:t>
            </a:r>
            <a:r>
              <a:rPr lang="cs-CZ" sz="2800" b="1" dirty="0" smtClean="0">
                <a:latin typeface="Arial Narrow" panose="020B0606020202030204" pitchFamily="34" charset="0"/>
              </a:rPr>
              <a:t>proces:</a:t>
            </a:r>
          </a:p>
          <a:p>
            <a:pPr marL="987425" indent="-265113"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Odborný </a:t>
            </a:r>
            <a:r>
              <a:rPr lang="cs-CZ" sz="2800" dirty="0">
                <a:latin typeface="Arial Narrow" panose="020B0606020202030204" pitchFamily="34" charset="0"/>
              </a:rPr>
              <a:t>garant z Národního ústavu </a:t>
            </a:r>
            <a:r>
              <a:rPr lang="cs-CZ" sz="2800" dirty="0" smtClean="0">
                <a:latin typeface="Arial Narrow" panose="020B0606020202030204" pitchFamily="34" charset="0"/>
              </a:rPr>
              <a:t>vzdělávání</a:t>
            </a:r>
          </a:p>
          <a:p>
            <a:pPr marL="987425" indent="-265113"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Stvrzovatelé</a:t>
            </a:r>
            <a:endParaRPr lang="cs-CZ" sz="2800" dirty="0">
              <a:latin typeface="Arial Narrow" panose="020B0606020202030204" pitchFamily="34" charset="0"/>
            </a:endParaRPr>
          </a:p>
          <a:p>
            <a:pPr marL="987425" indent="-265113"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Ministerstvo </a:t>
            </a:r>
            <a:r>
              <a:rPr lang="cs-CZ" sz="2800" dirty="0">
                <a:latin typeface="Arial Narrow" panose="020B0606020202030204" pitchFamily="34" charset="0"/>
              </a:rPr>
              <a:t>kultury </a:t>
            </a:r>
            <a:r>
              <a:rPr lang="cs-CZ" sz="2800" dirty="0" smtClean="0">
                <a:latin typeface="Arial Narrow" panose="020B0606020202030204" pitchFamily="34" charset="0"/>
              </a:rPr>
              <a:t>ČR</a:t>
            </a:r>
          </a:p>
          <a:p>
            <a:pPr marL="987425" indent="-265113"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Národní </a:t>
            </a:r>
            <a:r>
              <a:rPr lang="cs-CZ" sz="2800" dirty="0">
                <a:latin typeface="Arial Narrow" panose="020B0606020202030204" pitchFamily="34" charset="0"/>
              </a:rPr>
              <a:t>ústav </a:t>
            </a:r>
            <a:r>
              <a:rPr lang="cs-CZ" sz="2800" dirty="0" smtClean="0">
                <a:latin typeface="Arial Narrow" panose="020B0606020202030204" pitchFamily="34" charset="0"/>
              </a:rPr>
              <a:t>vzdělávání</a:t>
            </a:r>
          </a:p>
          <a:p>
            <a:pPr marL="987425" indent="-265113"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Ministerstvo </a:t>
            </a:r>
            <a:r>
              <a:rPr lang="cs-CZ" sz="2800" dirty="0">
                <a:latin typeface="Arial Narrow" panose="020B0606020202030204" pitchFamily="34" charset="0"/>
              </a:rPr>
              <a:t>školství, mládeže a tělovýchovy </a:t>
            </a:r>
            <a:r>
              <a:rPr lang="cs-CZ" sz="2800" dirty="0" smtClean="0">
                <a:latin typeface="Arial Narrow" panose="020B0606020202030204" pitchFamily="34" charset="0"/>
              </a:rPr>
              <a:t>ČR</a:t>
            </a:r>
          </a:p>
          <a:p>
            <a:pPr marL="987425" indent="-265113"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Mezitím </a:t>
            </a:r>
            <a:r>
              <a:rPr lang="cs-CZ" sz="2800" dirty="0">
                <a:latin typeface="Arial Narrow" panose="020B0606020202030204" pitchFamily="34" charset="0"/>
              </a:rPr>
              <a:t>vždy </a:t>
            </a:r>
            <a:r>
              <a:rPr lang="cs-CZ" sz="2800" b="1" dirty="0">
                <a:latin typeface="Arial Narrow" panose="020B0606020202030204" pitchFamily="34" charset="0"/>
              </a:rPr>
              <a:t>zapracování připomínek</a:t>
            </a:r>
          </a:p>
        </p:txBody>
      </p:sp>
    </p:spTree>
    <p:extLst>
      <p:ext uri="{BB962C8B-B14F-4D97-AF65-F5344CB8AC3E}">
        <p14:creationId xmlns:p14="http://schemas.microsoft.com/office/powerpoint/2010/main" val="2027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91440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kvalifikací 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latin typeface="Arial Narrow" pitchFamily="34" charset="0"/>
              </a:rPr>
              <a:t>Úplná profesní kvalifikace Knihovník</a:t>
            </a:r>
            <a:r>
              <a:rPr lang="cs-CZ" altLang="cs-CZ" sz="2800" smtClean="0">
                <a:latin typeface="Arial Narrow" pitchFamily="34" charset="0"/>
              </a:rPr>
              <a:t> (složená z profesních kvalifikací)</a:t>
            </a:r>
            <a:endParaRPr lang="cs-CZ" altLang="cs-CZ" sz="2800" b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Pracovní tým 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Národní knihovna ČR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SKIP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Národní technická knihovna, </a:t>
            </a:r>
            <a:r>
              <a:rPr lang="cs-CZ" altLang="cs-CZ" sz="2800" dirty="0" smtClean="0">
                <a:latin typeface="Arial Narrow" pitchFamily="34" charset="0"/>
              </a:rPr>
              <a:t>dříve též </a:t>
            </a:r>
            <a:r>
              <a:rPr lang="cs-CZ" altLang="cs-CZ" sz="2800" b="1" dirty="0" smtClean="0">
                <a:latin typeface="Arial Narrow" pitchFamily="34" charset="0"/>
              </a:rPr>
              <a:t>Knihovna </a:t>
            </a:r>
            <a:r>
              <a:rPr lang="cs-CZ" altLang="cs-CZ" sz="2800" b="1" dirty="0" smtClean="0">
                <a:latin typeface="Arial Narrow" pitchFamily="34" charset="0"/>
              </a:rPr>
              <a:t>A. Švehly ÚZEI </a:t>
            </a:r>
            <a:r>
              <a:rPr lang="cs-CZ" altLang="cs-CZ" sz="2800" dirty="0" smtClean="0">
                <a:latin typeface="Arial Narrow" pitchFamily="34" charset="0"/>
              </a:rPr>
              <a:t>(specializované knihovny)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Ústav informačních studií a knihovnictví FF UK v Praze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Vysokoškolské knihovny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Krajské knihovny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Veřejné knihovny pověřené výkonem regionálních </a:t>
            </a:r>
            <a:r>
              <a:rPr lang="cs-CZ" altLang="cs-CZ" sz="2800" b="1" dirty="0" smtClean="0">
                <a:latin typeface="Arial Narrow" pitchFamily="34" charset="0"/>
              </a:rPr>
              <a:t>funkcí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10 osob</a:t>
            </a:r>
            <a:endParaRPr lang="cs-CZ" altLang="cs-CZ" sz="28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 bwMode="auto">
          <a:xfrm>
            <a:off x="323528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Stvrzovatelé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SKIP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Sdružení knihoven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Asociace knihoven vysokých škol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Největší veřejná knihovna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Krajské knihovny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Menší veřejná knihovna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Oborové </a:t>
            </a:r>
            <a:r>
              <a:rPr lang="cs-CZ" altLang="cs-CZ" sz="2800" b="1" dirty="0" smtClean="0">
                <a:latin typeface="Arial Narrow" pitchFamily="34" charset="0"/>
              </a:rPr>
              <a:t>školy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10 osob</a:t>
            </a:r>
            <a:endParaRPr lang="cs-CZ" altLang="cs-CZ" sz="28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Pokračování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 smtClean="0">
                <a:latin typeface="Arial Narrow" pitchFamily="34" charset="0"/>
              </a:rPr>
              <a:t>Návaznost vzhledem ke koncepci: </a:t>
            </a:r>
            <a:r>
              <a:rPr lang="cs-CZ" altLang="cs-CZ" sz="2800" b="1" dirty="0" smtClean="0">
                <a:latin typeface="Arial Narrow" pitchFamily="34" charset="0"/>
              </a:rPr>
              <a:t>změny v Katalogu prací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Změny v rekvalifikačních knihovnických kurzech a specializačních kurzech, standardizace, akreditace, vytvoření koncepce CŽV v oboru…</a:t>
            </a:r>
          </a:p>
        </p:txBody>
      </p:sp>
    </p:spTree>
    <p:extLst>
      <p:ext uri="{BB962C8B-B14F-4D97-AF65-F5344CB8AC3E}">
        <p14:creationId xmlns:p14="http://schemas.microsoft.com/office/powerpoint/2010/main" val="11855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Semináře </a:t>
            </a:r>
            <a:r>
              <a:rPr lang="cs-CZ" dirty="0" err="1" smtClean="0"/>
              <a:t>BiDi</a:t>
            </a:r>
            <a:r>
              <a:rPr lang="cs-CZ" dirty="0" smtClean="0"/>
              <a:t> 2 - pozvánka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1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 Narrow" panose="020B0606020202030204" pitchFamily="34" charset="0"/>
              </a:rPr>
              <a:t>Dotazy ke knihovnickým profesím v NSP a NSK směrovat:</a:t>
            </a:r>
          </a:p>
          <a:p>
            <a:endParaRPr lang="cs-CZ" sz="2800" dirty="0">
              <a:latin typeface="Arial Narrow" panose="020B0606020202030204" pitchFamily="34" charset="0"/>
            </a:endParaRPr>
          </a:p>
          <a:p>
            <a:r>
              <a:rPr lang="cs-CZ" sz="2800" b="1" dirty="0" smtClean="0">
                <a:latin typeface="Arial Narrow" panose="020B0606020202030204" pitchFamily="34" charset="0"/>
              </a:rPr>
              <a:t>Zlata Houšková</a:t>
            </a:r>
          </a:p>
          <a:p>
            <a:r>
              <a:rPr lang="cs-CZ" sz="2800" dirty="0" smtClean="0">
                <a:latin typeface="Arial Narrow" panose="020B0606020202030204" pitchFamily="34" charset="0"/>
              </a:rPr>
              <a:t>Mobil: 773-461-554</a:t>
            </a:r>
          </a:p>
          <a:p>
            <a:r>
              <a:rPr lang="cs-CZ" sz="2800" b="1" dirty="0" smtClean="0">
                <a:latin typeface="Arial Narrow" panose="020B0606020202030204" pitchFamily="34" charset="0"/>
                <a:hlinkClick r:id="rId2"/>
              </a:rPr>
              <a:t>zlata.houskova@gmail.com</a:t>
            </a:r>
            <a:r>
              <a:rPr lang="cs-CZ" sz="2800" b="1" dirty="0" smtClean="0">
                <a:latin typeface="Arial Narrow" panose="020B0606020202030204" pitchFamily="34" charset="0"/>
              </a:rPr>
              <a:t> </a:t>
            </a:r>
          </a:p>
          <a:p>
            <a:endParaRPr lang="cs-CZ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488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 bwMode="auto">
          <a:xfrm>
            <a:off x="467544" y="620688"/>
            <a:ext cx="813593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povolání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Prostřednictvím Sektorových rad monitoruje a eviduje požadavky na výkon jednotlivých povolání na trhu práce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Sektorové rady </a:t>
            </a:r>
            <a:r>
              <a:rPr lang="cs-CZ" altLang="cs-CZ" sz="2800" smtClean="0">
                <a:latin typeface="Arial Narrow" pitchFamily="34" charset="0"/>
              </a:rPr>
              <a:t>pro všechny sektory národního hospodářství </a:t>
            </a:r>
            <a:r>
              <a:rPr lang="cs-CZ" altLang="cs-CZ" sz="2800" b="1" smtClean="0">
                <a:latin typeface="Arial Narrow" pitchFamily="34" charset="0"/>
              </a:rPr>
              <a:t>a jejich pracovní skupiny tvoří popisy požadavků pro jednotlivá povolání, typové pozice apod.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smtClean="0">
                <a:latin typeface="Arial Narrow" pitchFamily="34" charset="0"/>
              </a:rPr>
              <a:t>Vzniká otevřená, všeobecně dostupná databáze povolání, která odráží situaci na trhu práce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cs-CZ" altLang="cs-CZ" sz="2800" b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 bwMode="auto">
          <a:xfrm>
            <a:off x="467544" y="620688"/>
            <a:ext cx="813593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Národní soustava povolání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Zdroj informací pro oblasti lidských zdrojů a profesního vzdělávání </a:t>
            </a:r>
            <a:r>
              <a:rPr lang="cs-CZ" altLang="cs-CZ" sz="2800" dirty="0" smtClean="0">
                <a:latin typeface="Arial Narrow" pitchFamily="34" charset="0"/>
              </a:rPr>
              <a:t>ve všech stupních</a:t>
            </a:r>
            <a:r>
              <a:rPr lang="cs-CZ" altLang="cs-CZ" sz="2800" b="1" dirty="0" smtClean="0">
                <a:latin typeface="Arial Narrow" pitchFamily="34" charset="0"/>
              </a:rPr>
              <a:t>, </a:t>
            </a:r>
            <a:r>
              <a:rPr lang="cs-CZ" altLang="cs-CZ" sz="2800" dirty="0" smtClean="0">
                <a:latin typeface="Arial Narrow" pitchFamily="34" charset="0"/>
              </a:rPr>
              <a:t>posílení role zaměstnavatelů v těchto oblastech, základna pro budoucí mobilitu a flexibilitu na trhu práce v kontextu Evropské unie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b="1" dirty="0" smtClean="0">
                <a:latin typeface="Arial Narrow" pitchFamily="34" charset="0"/>
              </a:rPr>
              <a:t>Společně s Národní soustavou kvalifikací přináší důležité informace o kvalifikačních požadavcích ve všech úrovních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5824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>
          <a:xfrm>
            <a:off x="395536" y="620688"/>
            <a:ext cx="820737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Základní prvky katalogu NSP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mtClean="0"/>
          </a:p>
        </p:txBody>
      </p:sp>
      <p:grpSp>
        <p:nvGrpSpPr>
          <p:cNvPr id="23556" name="Skupina 39"/>
          <p:cNvGrpSpPr>
            <a:grpSpLocks/>
          </p:cNvGrpSpPr>
          <p:nvPr/>
        </p:nvGrpSpPr>
        <p:grpSpPr bwMode="auto">
          <a:xfrm>
            <a:off x="557213" y="2165350"/>
            <a:ext cx="7416800" cy="3851275"/>
            <a:chOff x="899592" y="2564904"/>
            <a:chExt cx="7416824" cy="2808312"/>
          </a:xfrm>
        </p:grpSpPr>
        <p:sp>
          <p:nvSpPr>
            <p:cNvPr id="5" name="Obdélník 4"/>
            <p:cNvSpPr/>
            <p:nvPr/>
          </p:nvSpPr>
          <p:spPr>
            <a:xfrm>
              <a:off x="899592" y="2564904"/>
              <a:ext cx="7416824" cy="280831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2000" b="1" kern="0" dirty="0">
                <a:solidFill>
                  <a:srgbClr val="0070C0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115616" y="2852936"/>
              <a:ext cx="1516592" cy="7052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3851920" y="2852936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55A8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6516216" y="2852936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9DDFF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169690" y="4408934"/>
              <a:ext cx="1516592" cy="7052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3878585" y="4448175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55A8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6588224" y="4437112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9DDFF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grpSp>
          <p:nvGrpSpPr>
            <p:cNvPr id="23578" name="Šipka dolů 18"/>
            <p:cNvGrpSpPr>
              <a:grpSpLocks/>
            </p:cNvGrpSpPr>
            <p:nvPr/>
          </p:nvGrpSpPr>
          <p:grpSpPr bwMode="auto">
            <a:xfrm>
              <a:off x="5407599" y="4556328"/>
              <a:ext cx="1127764" cy="404508"/>
              <a:chOff x="5346192" y="4407408"/>
              <a:chExt cx="1127760" cy="554736"/>
            </a:xfrm>
          </p:grpSpPr>
          <p:pic>
            <p:nvPicPr>
              <p:cNvPr id="23594" name="Šipka dolů 1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6192" y="4407408"/>
                <a:ext cx="1127760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5" name="Text Box 30"/>
              <p:cNvSpPr txBox="1">
                <a:spLocks noChangeArrowheads="1"/>
              </p:cNvSpPr>
              <p:nvPr/>
            </p:nvSpPr>
            <p:spPr bwMode="auto">
              <a:xfrm rot="5400000">
                <a:off x="5886948" y="4169811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579" name="Šipka dolů 19"/>
            <p:cNvGrpSpPr>
              <a:grpSpLocks/>
            </p:cNvGrpSpPr>
            <p:nvPr/>
          </p:nvGrpSpPr>
          <p:grpSpPr bwMode="auto">
            <a:xfrm>
              <a:off x="2688774" y="2978302"/>
              <a:ext cx="1127764" cy="408953"/>
              <a:chOff x="2627376" y="2243328"/>
              <a:chExt cx="1127760" cy="560832"/>
            </a:xfrm>
          </p:grpSpPr>
          <p:pic>
            <p:nvPicPr>
              <p:cNvPr id="23592" name="Šipka dolů 1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76" y="2243328"/>
                <a:ext cx="1127760" cy="56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3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3120790" y="2009173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580" name="Šipka dolů 20"/>
            <p:cNvGrpSpPr>
              <a:grpSpLocks/>
            </p:cNvGrpSpPr>
            <p:nvPr/>
          </p:nvGrpSpPr>
          <p:grpSpPr bwMode="auto">
            <a:xfrm>
              <a:off x="5377118" y="3618403"/>
              <a:ext cx="1225300" cy="671217"/>
              <a:chOff x="5315712" y="3121152"/>
              <a:chExt cx="1225296" cy="920496"/>
            </a:xfrm>
          </p:grpSpPr>
          <p:pic>
            <p:nvPicPr>
              <p:cNvPr id="23590" name="Šipka dolů 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712" y="3121152"/>
                <a:ext cx="1225296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1" name="Text Box 36"/>
              <p:cNvSpPr txBox="1">
                <a:spLocks noChangeArrowheads="1"/>
              </p:cNvSpPr>
              <p:nvPr/>
            </p:nvSpPr>
            <p:spPr bwMode="auto">
              <a:xfrm rot="7356409">
                <a:off x="5886291" y="2960396"/>
                <a:ext cx="98745" cy="132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581" name="Šipka dolů 21"/>
            <p:cNvGrpSpPr>
              <a:grpSpLocks/>
            </p:cNvGrpSpPr>
            <p:nvPr/>
          </p:nvGrpSpPr>
          <p:grpSpPr bwMode="auto">
            <a:xfrm>
              <a:off x="5371022" y="2973857"/>
              <a:ext cx="1127764" cy="408953"/>
              <a:chOff x="5309616" y="2237232"/>
              <a:chExt cx="1127760" cy="560832"/>
            </a:xfrm>
          </p:grpSpPr>
          <p:pic>
            <p:nvPicPr>
              <p:cNvPr id="23588" name="Šipka dolů 2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616" y="2237232"/>
                <a:ext cx="1127760" cy="56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9" name="Text Box 39"/>
              <p:cNvSpPr txBox="1">
                <a:spLocks noChangeArrowheads="1"/>
              </p:cNvSpPr>
              <p:nvPr/>
            </p:nvSpPr>
            <p:spPr bwMode="auto">
              <a:xfrm rot="5400000">
                <a:off x="5850014" y="2003045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582" name="Šipka dolů 22"/>
            <p:cNvGrpSpPr>
              <a:grpSpLocks/>
            </p:cNvGrpSpPr>
            <p:nvPr/>
          </p:nvGrpSpPr>
          <p:grpSpPr bwMode="auto">
            <a:xfrm>
              <a:off x="2713158" y="4569664"/>
              <a:ext cx="1121668" cy="404508"/>
              <a:chOff x="2651760" y="4425696"/>
              <a:chExt cx="1121664" cy="554736"/>
            </a:xfrm>
          </p:grpSpPr>
          <p:pic>
            <p:nvPicPr>
              <p:cNvPr id="23586" name="Šipka dolů 2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760" y="4425696"/>
                <a:ext cx="1121664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3144776" y="4186415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3583" name="Šipka dolů 23"/>
            <p:cNvGrpSpPr>
              <a:grpSpLocks/>
            </p:cNvGrpSpPr>
            <p:nvPr/>
          </p:nvGrpSpPr>
          <p:grpSpPr bwMode="auto">
            <a:xfrm>
              <a:off x="2676582" y="3636184"/>
              <a:ext cx="1182628" cy="702333"/>
              <a:chOff x="2615184" y="3145536"/>
              <a:chExt cx="1182624" cy="963168"/>
            </a:xfrm>
          </p:grpSpPr>
          <p:pic>
            <p:nvPicPr>
              <p:cNvPr id="23584" name="Šipka dolů 2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184" y="3145536"/>
                <a:ext cx="1182624" cy="96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5" name="Text Box 45"/>
              <p:cNvSpPr txBox="1">
                <a:spLocks noChangeArrowheads="1"/>
              </p:cNvSpPr>
              <p:nvPr/>
            </p:nvSpPr>
            <p:spPr bwMode="auto">
              <a:xfrm rot="-3252244">
                <a:off x="3159823" y="2935208"/>
                <a:ext cx="98745" cy="132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2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 bwMode="auto">
          <a:xfrm>
            <a:off x="395536" y="620688"/>
            <a:ext cx="8229600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dirty="0" smtClean="0"/>
              <a:t>Základní prvky katalogu NSP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050088" cy="45351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400" b="1" dirty="0" smtClean="0">
                <a:latin typeface="Arial Narrow" pitchFamily="34" charset="0"/>
                <a:cs typeface="Arial" charset="0"/>
              </a:rPr>
              <a:t>Povolání (P): </a:t>
            </a:r>
            <a:r>
              <a:rPr lang="cs-CZ" altLang="cs-CZ" sz="2400" dirty="0" smtClean="0">
                <a:latin typeface="Arial Narrow" pitchFamily="34" charset="0"/>
                <a:cs typeface="Arial" charset="0"/>
              </a:rPr>
              <a:t>soubor souvisejících pracovních činností, vyžadujících soubor kompetencí, vyjadřuje společný kvalifikační základ souvisejících typových pozic a menších jednotek práce – </a:t>
            </a:r>
            <a:r>
              <a:rPr lang="cs-CZ" altLang="cs-CZ" sz="2400" b="1" dirty="0" smtClean="0">
                <a:latin typeface="Arial Narrow" pitchFamily="34" charset="0"/>
                <a:cs typeface="Arial" charset="0"/>
              </a:rPr>
              <a:t>př. KNIHOVNÍK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400" b="1" dirty="0" smtClean="0">
                <a:latin typeface="Arial Narrow" pitchFamily="34" charset="0"/>
                <a:cs typeface="Arial" charset="0"/>
              </a:rPr>
              <a:t>Typová </a:t>
            </a:r>
            <a:r>
              <a:rPr lang="cs-CZ" altLang="cs-CZ" sz="2400" b="1" dirty="0">
                <a:latin typeface="Arial Narrow" pitchFamily="34" charset="0"/>
                <a:cs typeface="Arial" charset="0"/>
              </a:rPr>
              <a:t>pozice (TP): </a:t>
            </a:r>
            <a:r>
              <a:rPr lang="cs-CZ" altLang="cs-CZ" sz="2400" dirty="0">
                <a:latin typeface="Arial Narrow" pitchFamily="34" charset="0"/>
                <a:cs typeface="Arial" charset="0"/>
              </a:rPr>
              <a:t>soubor pracovních činností, vycházejících z obvyklé dělby práce, vyžadujících soubor kompetencí, obsahuje  např. pracovní činnosti, průměrné výdělky, kompetence, zastřešující povolání a podřízené MJP – </a:t>
            </a:r>
            <a:r>
              <a:rPr lang="cs-CZ" altLang="cs-CZ" sz="2400" b="1" dirty="0">
                <a:latin typeface="Arial Narrow" pitchFamily="34" charset="0"/>
                <a:cs typeface="Arial" charset="0"/>
              </a:rPr>
              <a:t>př. KNIHOVNÍK </a:t>
            </a:r>
            <a:r>
              <a:rPr lang="cs-CZ" altLang="cs-CZ" sz="2400" b="1" dirty="0" smtClean="0">
                <a:latin typeface="Arial Narrow" pitchFamily="34" charset="0"/>
                <a:cs typeface="Arial" charset="0"/>
              </a:rPr>
              <a:t>–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sz="2400" b="1" dirty="0" smtClean="0">
                <a:latin typeface="Arial Narrow" pitchFamily="34" charset="0"/>
                <a:cs typeface="Arial" charset="0"/>
              </a:rPr>
              <a:t>Menší </a:t>
            </a:r>
            <a:r>
              <a:rPr lang="cs-CZ" altLang="cs-CZ" sz="2400" b="1" dirty="0">
                <a:latin typeface="Arial Narrow" pitchFamily="34" charset="0"/>
                <a:cs typeface="Arial" charset="0"/>
              </a:rPr>
              <a:t>jednotka práce (MJP): </a:t>
            </a:r>
            <a:r>
              <a:rPr lang="cs-CZ" altLang="cs-CZ" sz="2400" dirty="0">
                <a:latin typeface="Arial Narrow" pitchFamily="34" charset="0"/>
                <a:cs typeface="Arial" charset="0"/>
              </a:rPr>
              <a:t>část, specializace nebo průřezová součást typových pozic, popisuje specifická úzká zaměření prací existujících na trhu práce – </a:t>
            </a:r>
            <a:r>
              <a:rPr lang="cs-CZ" altLang="cs-CZ" sz="2400" b="1" dirty="0">
                <a:latin typeface="Arial Narrow" pitchFamily="34" charset="0"/>
                <a:cs typeface="Arial" charset="0"/>
              </a:rPr>
              <a:t>př</a:t>
            </a:r>
            <a:r>
              <a:rPr lang="cs-CZ" altLang="cs-CZ" sz="2400" dirty="0">
                <a:latin typeface="Arial Narrow" pitchFamily="34" charset="0"/>
                <a:cs typeface="Arial" charset="0"/>
              </a:rPr>
              <a:t>. </a:t>
            </a:r>
            <a:r>
              <a:rPr lang="cs-CZ" altLang="cs-CZ" sz="2400" b="1" dirty="0">
                <a:latin typeface="Arial Narrow" pitchFamily="34" charset="0"/>
                <a:cs typeface="Arial" charset="0"/>
              </a:rPr>
              <a:t>JMENNÁ KATALOGIZACE MONOGRAFIÍ</a:t>
            </a:r>
          </a:p>
          <a:p>
            <a:pPr eaLnBrk="1" hangingPunct="1"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650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250</TotalTime>
  <Words>1117</Words>
  <Application>Microsoft Office PowerPoint</Application>
  <PresentationFormat>Předvádění na obrazovce (4:3)</PresentationFormat>
  <Paragraphs>214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Bohatý</vt:lpstr>
      <vt:lpstr>Knihovnické profese v NSP a NSK </vt:lpstr>
      <vt:lpstr>Lidé „za pultem“</vt:lpstr>
      <vt:lpstr>Lidé „za pultem“ </vt:lpstr>
      <vt:lpstr>Knihovnické profese  v Národní Soustavě povolání</vt:lpstr>
      <vt:lpstr>Prezentace aplikace PowerPoint</vt:lpstr>
      <vt:lpstr>Národní soustava povolání</vt:lpstr>
      <vt:lpstr>Národní soustava povolání</vt:lpstr>
      <vt:lpstr>Základní prvky katalogu NSP</vt:lpstr>
      <vt:lpstr>Základní prvky katalogu NSP</vt:lpstr>
      <vt:lpstr>Dříve v Systému povolání</vt:lpstr>
      <vt:lpstr>Knihovník</vt:lpstr>
      <vt:lpstr>Samostatný knihovník</vt:lpstr>
      <vt:lpstr>Knihovník specialista</vt:lpstr>
      <vt:lpstr>Prezentace aplikace PowerPoint</vt:lpstr>
      <vt:lpstr>Prezentace aplikace PowerPoint</vt:lpstr>
      <vt:lpstr>Knihovník (hotovo, Publikováno) </vt:lpstr>
      <vt:lpstr>Prezentace aplikace PowerPoint</vt:lpstr>
      <vt:lpstr>Samostatný knihovník (hotovo, publikováno)</vt:lpstr>
      <vt:lpstr>Prezentace aplikace PowerPoint</vt:lpstr>
      <vt:lpstr>Knihovník specialista (hotovo,  publikováno)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Schváleno</vt:lpstr>
      <vt:lpstr>Knihovnické profese  v Národní soustavě kvalifikací</vt:lpstr>
      <vt:lpstr>Národní soustava kvalifikací</vt:lpstr>
      <vt:lpstr>Národní soustava kvalifikací</vt:lpstr>
      <vt:lpstr>Prezentace aplikace PowerPoint</vt:lpstr>
      <vt:lpstr>Model vazeb NSP a NSK </vt:lpstr>
      <vt:lpstr>NSK – hotovo </vt:lpstr>
      <vt:lpstr>NSK – hotovo </vt:lpstr>
      <vt:lpstr>Národní soustava kvalifikací </vt:lpstr>
      <vt:lpstr>Národní soustava kvalifikací </vt:lpstr>
      <vt:lpstr>Př.: Referenční knihovník – odborné kompetence</vt:lpstr>
      <vt:lpstr>         Formální a obsahová analýza textu, rychlé čtení (kritéria) </vt:lpstr>
      <vt:lpstr>Forma ověření</vt:lpstr>
      <vt:lpstr>Autorizující orgán</vt:lpstr>
      <vt:lpstr>Národní soustava kvalifikací </vt:lpstr>
      <vt:lpstr>Národní soustava kvalifikací </vt:lpstr>
      <vt:lpstr>Pracovní tým </vt:lpstr>
      <vt:lpstr>Stvrzovatelé</vt:lpstr>
      <vt:lpstr>Pokračování</vt:lpstr>
      <vt:lpstr>Semináře BiDi 2 - pozvánka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Zlata</dc:creator>
  <cp:lastModifiedBy>Zlata</cp:lastModifiedBy>
  <cp:revision>16</cp:revision>
  <dcterms:created xsi:type="dcterms:W3CDTF">2014-02-02T15:59:52Z</dcterms:created>
  <dcterms:modified xsi:type="dcterms:W3CDTF">2014-02-10T19:41:46Z</dcterms:modified>
</cp:coreProperties>
</file>