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41"/>
  </p:notesMasterIdLst>
  <p:handoutMasterIdLst>
    <p:handoutMasterId r:id="rId42"/>
  </p:handoutMasterIdLst>
  <p:sldIdLst>
    <p:sldId id="256" r:id="rId2"/>
    <p:sldId id="292" r:id="rId3"/>
    <p:sldId id="278" r:id="rId4"/>
    <p:sldId id="298" r:id="rId5"/>
    <p:sldId id="309" r:id="rId6"/>
    <p:sldId id="257" r:id="rId7"/>
    <p:sldId id="310" r:id="rId8"/>
    <p:sldId id="316" r:id="rId9"/>
    <p:sldId id="301" r:id="rId10"/>
    <p:sldId id="291" r:id="rId11"/>
    <p:sldId id="306" r:id="rId12"/>
    <p:sldId id="311" r:id="rId13"/>
    <p:sldId id="312" r:id="rId14"/>
    <p:sldId id="313" r:id="rId15"/>
    <p:sldId id="315" r:id="rId16"/>
    <p:sldId id="260" r:id="rId17"/>
    <p:sldId id="318" r:id="rId18"/>
    <p:sldId id="265" r:id="rId19"/>
    <p:sldId id="266" r:id="rId20"/>
    <p:sldId id="282" r:id="rId21"/>
    <p:sldId id="267" r:id="rId22"/>
    <p:sldId id="261" r:id="rId23"/>
    <p:sldId id="277" r:id="rId24"/>
    <p:sldId id="262" r:id="rId25"/>
    <p:sldId id="263" r:id="rId26"/>
    <p:sldId id="305" r:id="rId27"/>
    <p:sldId id="268" r:id="rId28"/>
    <p:sldId id="269" r:id="rId29"/>
    <p:sldId id="283" r:id="rId30"/>
    <p:sldId id="284" r:id="rId31"/>
    <p:sldId id="307" r:id="rId32"/>
    <p:sldId id="300" r:id="rId33"/>
    <p:sldId id="287" r:id="rId34"/>
    <p:sldId id="288" r:id="rId35"/>
    <p:sldId id="289" r:id="rId36"/>
    <p:sldId id="294" r:id="rId37"/>
    <p:sldId id="290" r:id="rId38"/>
    <p:sldId id="275" r:id="rId39"/>
    <p:sldId id="276" r:id="rId40"/>
  </p:sldIdLst>
  <p:sldSz cx="9144000" cy="6858000" type="screen4x3"/>
  <p:notesSz cx="6888163" cy="100218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66"/>
    <a:srgbClr val="FF0000"/>
    <a:srgbClr val="000000"/>
    <a:srgbClr val="66CCFF"/>
    <a:srgbClr val="FF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090" cy="50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434" y="0"/>
            <a:ext cx="2985090" cy="50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792"/>
            <a:ext cx="2985090" cy="50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434" y="9518792"/>
            <a:ext cx="2985090" cy="50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C04286-80AA-4778-8AD6-7A26BD10D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090" cy="50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434" y="0"/>
            <a:ext cx="2985090" cy="501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89" y="4760197"/>
            <a:ext cx="5511186" cy="451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792"/>
            <a:ext cx="2985090" cy="50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434" y="9518792"/>
            <a:ext cx="2985090" cy="50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1" tIns="46570" rIns="93141" bIns="4657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E698E1-91F2-4720-9383-5F4848416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481B2-1215-464A-AFC4-7365827A808B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985" y="4760197"/>
            <a:ext cx="5052194" cy="4510249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A7EB1-912A-4ED9-B336-B5213D84AA4A}" type="slidenum">
              <a:rPr lang="cs-CZ" smtClean="0"/>
              <a:pPr/>
              <a:t>26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45825-5FB4-485C-8E53-524A7B702D6D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985" y="4760197"/>
            <a:ext cx="5052194" cy="4510249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8021-3DF3-407B-AE2E-DF83C6415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87938-91DC-4115-8F7A-D0D2064439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99F8F-4406-4136-AD62-A3BED7082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494DA-15D0-42BD-8B6E-48D76E062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 rtlCol="0">
            <a:normAutofit/>
          </a:bodyPr>
          <a:lstStyle/>
          <a:p>
            <a:pPr lvl="0"/>
            <a:endParaRPr lang="cs-CZ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C356-17D4-4662-BD34-15C86AF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307C2-2B30-4285-B9D1-D6DC5A492A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2436D-BDDE-4C8C-B4BB-3CB6234CF6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27D58-3EF6-4D76-8099-23071538FE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2804-A1FD-49BF-ABC4-131519AAEF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7E72A-49B2-439C-B1C0-484B9ADDB6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C4A6-9CD9-4F1D-B6DC-BD7D3A1ACB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C16FC-D580-4938-882A-54E407C230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6B93-CFBE-4EE1-9FC1-C76B8DA1E3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C55C03-1CDD-4401-8191-D846C54EE0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brazdova@hot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700" dirty="0" smtClean="0">
                <a:latin typeface="Tahoma" pitchFamily="34" charset="0"/>
              </a:rPr>
              <a:t/>
            </a:r>
            <a:br>
              <a:rPr lang="cs-CZ" sz="3700" dirty="0" smtClean="0">
                <a:latin typeface="Tahoma" pitchFamily="34" charset="0"/>
              </a:rPr>
            </a:br>
            <a:r>
              <a:rPr lang="cs-CZ" sz="3700" dirty="0" smtClean="0">
                <a:latin typeface="Tahoma" pitchFamily="34" charset="0"/>
              </a:rPr>
              <a:t/>
            </a:r>
            <a:br>
              <a:rPr lang="cs-CZ" sz="3700" dirty="0" smtClean="0">
                <a:latin typeface="Tahoma" pitchFamily="34" charset="0"/>
              </a:rPr>
            </a:br>
            <a:r>
              <a:rPr lang="cs-CZ" sz="3700" b="1" dirty="0" smtClean="0">
                <a:latin typeface="Tahoma" pitchFamily="34" charset="0"/>
              </a:rPr>
              <a:t>rozvojový program</a:t>
            </a:r>
            <a:br>
              <a:rPr lang="cs-CZ" sz="3700" b="1" dirty="0" smtClean="0">
                <a:latin typeface="Tahoma" pitchFamily="34" charset="0"/>
              </a:rPr>
            </a:br>
            <a:r>
              <a:rPr lang="cs-CZ" sz="3700" dirty="0" smtClean="0">
                <a:latin typeface="Tahoma" pitchFamily="34" charset="0"/>
              </a:rPr>
              <a:t/>
            </a:r>
            <a:br>
              <a:rPr lang="cs-CZ" sz="3700" dirty="0" smtClean="0">
                <a:latin typeface="Tahoma" pitchFamily="34" charset="0"/>
              </a:rPr>
            </a:br>
            <a:r>
              <a:rPr lang="cs-CZ" sz="6000" b="1" dirty="0" err="1" smtClean="0">
                <a:solidFill>
                  <a:srgbClr val="0000FF"/>
                </a:solidFill>
                <a:latin typeface="Tahoma" pitchFamily="34" charset="0"/>
              </a:rPr>
              <a:t>Timemanagement</a:t>
            </a:r>
            <a:r>
              <a:rPr lang="cs-CZ" sz="6000" b="1" dirty="0" smtClean="0">
                <a:solidFill>
                  <a:srgbClr val="0000FF"/>
                </a:solidFill>
                <a:latin typeface="Tahoma" pitchFamily="34" charset="0"/>
              </a:rPr>
              <a:t/>
            </a:r>
            <a:br>
              <a:rPr lang="cs-CZ" sz="6000" b="1" dirty="0" smtClean="0">
                <a:solidFill>
                  <a:srgbClr val="0000FF"/>
                </a:solidFill>
                <a:latin typeface="Tahoma" pitchFamily="34" charset="0"/>
              </a:rPr>
            </a:br>
            <a:r>
              <a:rPr lang="cs-CZ" sz="2000" b="1" dirty="0" smtClean="0">
                <a:solidFill>
                  <a:srgbClr val="0000FF"/>
                </a:solidFill>
                <a:latin typeface="Tahoma" pitchFamily="34" charset="0"/>
              </a:rPr>
              <a:t>pro manažery knihoven</a:t>
            </a:r>
            <a:br>
              <a:rPr lang="cs-CZ" sz="2000" b="1" dirty="0" smtClean="0">
                <a:solidFill>
                  <a:srgbClr val="0000FF"/>
                </a:solidFill>
                <a:latin typeface="Tahoma" pitchFamily="34" charset="0"/>
              </a:rPr>
            </a:br>
            <a:r>
              <a:rPr lang="cs-CZ" sz="2000" b="1" dirty="0" smtClean="0">
                <a:solidFill>
                  <a:srgbClr val="0000FF"/>
                </a:solidFill>
                <a:latin typeface="Tahoma" pitchFamily="34" charset="0"/>
              </a:rPr>
              <a:t>červen  2016</a:t>
            </a:r>
            <a:r>
              <a:rPr lang="cs-CZ" sz="3700" b="1" dirty="0" smtClean="0">
                <a:solidFill>
                  <a:srgbClr val="0000FF"/>
                </a:solidFill>
                <a:latin typeface="Tahoma" pitchFamily="34" charset="0"/>
              </a:rPr>
              <a:t/>
            </a:r>
            <a:br>
              <a:rPr lang="cs-CZ" sz="3700" b="1" dirty="0" smtClean="0">
                <a:solidFill>
                  <a:srgbClr val="0000FF"/>
                </a:solidFill>
                <a:latin typeface="Tahoma" pitchFamily="34" charset="0"/>
              </a:rPr>
            </a:br>
            <a: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  <a:t/>
            </a:r>
            <a:b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</a:br>
            <a: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  <a:t/>
            </a:r>
            <a:b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</a:br>
            <a: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  <a:t>PhDr. Zdeňka Brázdová</a:t>
            </a:r>
            <a:br>
              <a:rPr lang="cs-CZ" sz="2200" b="1" dirty="0" smtClean="0">
                <a:solidFill>
                  <a:srgbClr val="0000FF"/>
                </a:solidFill>
                <a:latin typeface="Tahoma" pitchFamily="34" charset="0"/>
              </a:rPr>
            </a:br>
            <a:endParaRPr lang="cs-CZ" sz="2200" b="1" dirty="0" smtClean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638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05756-3D64-423A-8CFA-359035EF6F36}" type="slidenum">
              <a:rPr lang="cs-CZ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162925" cy="1295400"/>
          </a:xfrm>
        </p:spPr>
        <p:txBody>
          <a:bodyPr/>
          <a:lstStyle/>
          <a:p>
            <a:pPr eaLnBrk="1" hangingPunct="1"/>
            <a:r>
              <a:rPr lang="cs-CZ" b="1" smtClean="0"/>
              <a:t>Naléhavé x důležité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                         </a:t>
            </a:r>
            <a:r>
              <a:rPr lang="cs-CZ" b="1" dirty="0" smtClean="0">
                <a:solidFill>
                  <a:srgbClr val="0000FF"/>
                </a:solidFill>
              </a:rPr>
              <a:t>naléhavé         méně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                                                naléhavé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--------------------------------------------------------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důležité</a:t>
            </a:r>
            <a:r>
              <a:rPr lang="cs-CZ" dirty="0" smtClean="0">
                <a:solidFill>
                  <a:srgbClr val="0000FF"/>
                </a:solidFill>
              </a:rPr>
              <a:t>  </a:t>
            </a:r>
            <a:r>
              <a:rPr lang="cs-CZ" dirty="0" smtClean="0"/>
              <a:t>               </a:t>
            </a:r>
            <a:r>
              <a:rPr lang="cs-CZ" b="1" dirty="0" smtClean="0"/>
              <a:t>I                      II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---------------------------------------------------------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nedůležité </a:t>
            </a:r>
            <a:r>
              <a:rPr lang="cs-CZ" dirty="0" smtClean="0">
                <a:solidFill>
                  <a:srgbClr val="0000FF"/>
                </a:solidFill>
              </a:rPr>
              <a:t>  </a:t>
            </a:r>
            <a:r>
              <a:rPr lang="cs-CZ" dirty="0" smtClean="0"/>
              <a:t>         </a:t>
            </a:r>
            <a:r>
              <a:rPr lang="cs-CZ" b="1" dirty="0" smtClean="0"/>
              <a:t>III                     IV</a:t>
            </a:r>
          </a:p>
        </p:txBody>
      </p:sp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48E92-91A0-42DE-834D-A6A86D4A37D4}" type="slidenum">
              <a:rPr lang="cs-CZ"/>
              <a:pPr>
                <a:defRPr/>
              </a:pPr>
              <a:t>10</a:t>
            </a:fld>
            <a:endParaRPr lang="cs-CZ"/>
          </a:p>
        </p:txBody>
      </p:sp>
      <p:pic>
        <p:nvPicPr>
          <p:cNvPr id="18437" name="Picture 4" descr="j0292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412875"/>
            <a:ext cx="1738313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cs typeface="Tahoma" pitchFamily="34" charset="0"/>
              </a:rPr>
              <a:t>Naléhavé x důležité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39750" y="1268413"/>
          <a:ext cx="8229600" cy="539432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405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DŮLEŽITÉ - NALÉHAVÉ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Krize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Aktuální problémy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Činnosti s nepřekročitelným  termínem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KVADRANT STRESU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DŮLEŽITÉ –MÉNĚ NALÉHAVÉ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Strategie, prevence, opatření k vyšší výkonnosti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Činnosti k posílení vztahů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Profesní růst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Plánování a vyhodnocování plánů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Relaxace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KVADRANT PREVENCE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NEDŮLEŽITÉ X NALÉHAVÉ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Přerušení práce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Některé příchozí telefonáty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Některá korespondence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Některé schůze,porady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KVADRANT KLAMU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 NEDŮLEŽITÉ – MÉNĚ NALÉHAVÉ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Některé telefonáty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Oblíbené stránky na internetu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Příjemné činnosti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Bezúčelné zakládání korespondence,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„dělání pořádku“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KVADRANT  ZTRÁT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35017-97CE-43F1-B62B-E9EBF44CFF7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Jak stanovovat priority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b="1" smtClean="0"/>
              <a:t>Priorita:</a:t>
            </a:r>
          </a:p>
          <a:p>
            <a:pPr>
              <a:buFont typeface="Arial" charset="0"/>
              <a:buNone/>
            </a:pPr>
            <a:endParaRPr lang="cs-CZ" b="1" smtClean="0"/>
          </a:p>
          <a:p>
            <a:pPr>
              <a:buFont typeface="Arial" charset="0"/>
              <a:buNone/>
            </a:pPr>
            <a:r>
              <a:rPr lang="cs-CZ" b="1" smtClean="0"/>
              <a:t>Kritériem =  </a:t>
            </a:r>
            <a:r>
              <a:rPr lang="cs-CZ" b="1" u="sng" smtClean="0"/>
              <a:t>důležitost</a:t>
            </a:r>
            <a:r>
              <a:rPr lang="cs-CZ" b="1" smtClean="0"/>
              <a:t>  činností, úkolů </a:t>
            </a:r>
          </a:p>
          <a:p>
            <a:pPr>
              <a:buFont typeface="Arial" charset="0"/>
              <a:buNone/>
            </a:pPr>
            <a:endParaRPr lang="cs-CZ" b="1" smtClean="0"/>
          </a:p>
          <a:p>
            <a:pPr>
              <a:buFont typeface="Arial" charset="0"/>
              <a:buNone/>
            </a:pPr>
            <a:r>
              <a:rPr lang="cs-CZ" b="1" smtClean="0"/>
              <a:t>– umění je správně stanovit a v rozhodovací analýze vyhodnotit priority </a:t>
            </a:r>
          </a:p>
          <a:p>
            <a:pPr>
              <a:buFont typeface="Arial" charset="0"/>
              <a:buNone/>
            </a:pPr>
            <a:endParaRPr lang="cs-CZ" b="1" smtClean="0"/>
          </a:p>
          <a:p>
            <a:pPr>
              <a:buFont typeface="Arial" charset="0"/>
              <a:buNone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029BD-263F-4591-8525-B22AA98B02D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Pracovní cíle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                  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AFFFB-A3E8-4231-A47A-B2DA59852E3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524000" y="1397000"/>
          <a:ext cx="6096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Možné bariéry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Vyhodno</a:t>
                      </a:r>
                      <a:r>
                        <a:rPr lang="cs-CZ" dirty="0" smtClean="0"/>
                        <a:t>-</a:t>
                      </a:r>
                    </a:p>
                    <a:p>
                      <a:r>
                        <a:rPr lang="cs-CZ" dirty="0" smtClean="0"/>
                        <a:t>cení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------------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------------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-------------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--------------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----------------------------</a:t>
                      </a:r>
                    </a:p>
                    <a:p>
                      <a:r>
                        <a:rPr lang="cs-CZ" dirty="0" smtClean="0"/>
                        <a:t>--------------</a:t>
                      </a:r>
                    </a:p>
                    <a:p>
                      <a:r>
                        <a:rPr lang="cs-CZ" dirty="0" smtClean="0"/>
                        <a:t>--------------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--------------------------------------------------------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--------------------------------------------------------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85813" y="2286000"/>
          <a:ext cx="6096000" cy="3535363"/>
        </p:xfrm>
        <a:graphic>
          <a:graphicData uri="http://schemas.openxmlformats.org/drawingml/2006/table">
            <a:tbl>
              <a:tblPr/>
              <a:tblGrid>
                <a:gridCol w="2203451"/>
                <a:gridCol w="1550987"/>
                <a:gridCol w="2341563"/>
              </a:tblGrid>
              <a:tr h="214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Jasně formulované, měřitelné kroky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začátku a ukončení kroku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Poznámky ( výmluvy neexistují)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>
                          <a:tab pos="457200" algn="l"/>
                        </a:tabLst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0175" marR="3017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72" name="Rectangle 1"/>
          <p:cNvSpPr>
            <a:spLocks noChangeArrowheads="1"/>
          </p:cNvSpPr>
          <p:nvPr/>
        </p:nvSpPr>
        <p:spPr bwMode="auto">
          <a:xfrm>
            <a:off x="0" y="-1649413"/>
            <a:ext cx="7334250" cy="375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endParaRPr lang="cs-CZ" sz="1200">
              <a:cs typeface="Times New Roman" pitchFamily="18" charset="0"/>
            </a:endParaRPr>
          </a:p>
          <a:p>
            <a:r>
              <a:rPr lang="cs-CZ" sz="1200">
                <a:cs typeface="Times New Roman" pitchFamily="18" charset="0"/>
              </a:rPr>
              <a:t>                                                              </a:t>
            </a:r>
            <a:r>
              <a:rPr lang="cs-CZ" sz="4400" b="1">
                <a:latin typeface="Calibri" pitchFamily="34" charset="0"/>
                <a:cs typeface="Times New Roman" pitchFamily="18" charset="0"/>
              </a:rPr>
              <a:t>Osobní cíle</a:t>
            </a:r>
          </a:p>
          <a:p>
            <a:endParaRPr lang="cs-CZ" sz="1200">
              <a:cs typeface="Times New Roman" pitchFamily="18" charset="0"/>
            </a:endParaRPr>
          </a:p>
          <a:p>
            <a:r>
              <a:rPr lang="cs-CZ" sz="1200">
                <a:cs typeface="Times New Roman" pitchFamily="18" charset="0"/>
              </a:rPr>
              <a:t>                  </a:t>
            </a:r>
            <a:endParaRPr lang="cs-CZ">
              <a:cs typeface="Times New Roman" pitchFamily="18" charset="0"/>
            </a:endParaRPr>
          </a:p>
          <a:p>
            <a:r>
              <a:rPr lang="cs-CZ">
                <a:cs typeface="Times New Roman" pitchFamily="18" charset="0"/>
              </a:rPr>
              <a:t>            C</a:t>
            </a:r>
            <a:r>
              <a:rPr lang="cs-CZ">
                <a:latin typeface="Calibri" pitchFamily="34" charset="0"/>
                <a:cs typeface="Times New Roman" pitchFamily="18" charset="0"/>
              </a:rPr>
              <a:t>í</a:t>
            </a:r>
            <a:r>
              <a:rPr lang="cs-CZ">
                <a:cs typeface="Times New Roman" pitchFamily="18" charset="0"/>
              </a:rPr>
              <a:t>l: </a:t>
            </a:r>
            <a:r>
              <a:rPr lang="cs-CZ">
                <a:latin typeface="Calibri" pitchFamily="34" charset="0"/>
                <a:cs typeface="Times New Roman" pitchFamily="18" charset="0"/>
              </a:rPr>
              <a:t>………</a:t>
            </a:r>
            <a:r>
              <a:rPr lang="cs-CZ" sz="1200">
                <a:latin typeface="Calibri" pitchFamily="34" charset="0"/>
                <a:cs typeface="Times New Roman" pitchFamily="18" charset="0"/>
              </a:rPr>
              <a:t>……………………………………………………………………………………………………………………………………</a:t>
            </a:r>
            <a:r>
              <a:rPr lang="cs-CZ" sz="1200">
                <a:cs typeface="Times New Roman" pitchFamily="18" charset="0"/>
              </a:rPr>
              <a:t>..</a:t>
            </a:r>
            <a:endParaRPr lang="cs-CZ" sz="1100"/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</a:t>
            </a:r>
            <a:r>
              <a:rPr lang="cs-CZ" sz="1600">
                <a:cs typeface="Times New Roman" pitchFamily="18" charset="0"/>
              </a:rPr>
              <a:t>Je c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í</a:t>
            </a:r>
            <a:r>
              <a:rPr lang="cs-CZ" sz="1600">
                <a:cs typeface="Times New Roman" pitchFamily="18" charset="0"/>
              </a:rPr>
              <a:t>l zcela jasný? Je pro v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á</a:t>
            </a:r>
            <a:r>
              <a:rPr lang="cs-CZ" sz="1600">
                <a:cs typeface="Times New Roman" pitchFamily="18" charset="0"/>
              </a:rPr>
              <a:t>s důležit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é</a:t>
            </a:r>
            <a:r>
              <a:rPr lang="cs-CZ" sz="1600">
                <a:cs typeface="Times New Roman" pitchFamily="18" charset="0"/>
              </a:rPr>
              <a:t>, abyste ho dos</a:t>
            </a:r>
            <a:r>
              <a:rPr lang="cs-CZ" sz="1600">
                <a:latin typeface="Calibri" pitchFamily="34" charset="0"/>
                <a:cs typeface="Times New Roman" pitchFamily="18" charset="0"/>
              </a:rPr>
              <a:t>á</a:t>
            </a:r>
            <a:r>
              <a:rPr lang="cs-CZ" sz="1600">
                <a:cs typeface="Times New Roman" pitchFamily="18" charset="0"/>
              </a:rPr>
              <a:t>hli?</a:t>
            </a:r>
            <a:endParaRPr lang="cs-CZ" sz="1600"/>
          </a:p>
          <a:p>
            <a:pPr eaLnBrk="0" hangingPunct="0"/>
            <a:endParaRPr lang="cs-CZ" sz="160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8B1A2-D34B-4F9F-86C5-9E08FC57DDE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Evidence úkolů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4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42916">
                <a:tc>
                  <a:txBody>
                    <a:bodyPr/>
                    <a:lstStyle/>
                    <a:p>
                      <a:r>
                        <a:rPr lang="cs-CZ" dirty="0" smtClean="0"/>
                        <a:t>Úkol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Odpovídá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Opatření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732CD-7D1D-4990-9B99-78D6C9E6D17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23576" name="Picture 5" descr="C:\Documents and Settings\Janda\Data aplikací\Microsoft\Media Catalog\Downloaded Clips\cl5d\j0234083.wmf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6429375" y="285750"/>
            <a:ext cx="25146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6880225" cy="862013"/>
          </a:xfrm>
        </p:spPr>
        <p:txBody>
          <a:bodyPr/>
          <a:lstStyle/>
          <a:p>
            <a:pPr eaLnBrk="1" hangingPunct="1"/>
            <a:r>
              <a:rPr lang="cs-CZ" b="1" smtClean="0"/>
              <a:t>Priority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sz="2800" smtClean="0"/>
              <a:t>Vykonávat činnosti podle důležitosti, ne naléhavosti</a:t>
            </a:r>
          </a:p>
          <a:p>
            <a:pPr marL="533400" indent="-533400" eaLnBrk="1" hangingPunct="1"/>
            <a:r>
              <a:rPr lang="cs-CZ" sz="2800" smtClean="0"/>
              <a:t>Směřovat neustále ke stanovenému cíli</a:t>
            </a:r>
          </a:p>
          <a:p>
            <a:pPr marL="533400" indent="-533400" eaLnBrk="1" hangingPunct="1"/>
            <a:r>
              <a:rPr lang="cs-CZ" sz="2800" smtClean="0"/>
              <a:t>Vyhnout se plýtvání času na nevýznamné a nedůležité činnosti</a:t>
            </a:r>
          </a:p>
          <a:p>
            <a:pPr marL="533400" indent="-533400" eaLnBrk="1" hangingPunct="1"/>
            <a:r>
              <a:rPr lang="cs-CZ" sz="2800" b="1" smtClean="0"/>
              <a:t>Delegovat úkoly, které mohou být delegovány</a:t>
            </a:r>
          </a:p>
          <a:p>
            <a:pPr marL="533400" indent="-533400" eaLnBrk="1" hangingPunct="1"/>
            <a:r>
              <a:rPr lang="cs-CZ" sz="2800" smtClean="0"/>
              <a:t>Soustředit se vždy jen na jeden úkol</a:t>
            </a:r>
          </a:p>
          <a:p>
            <a:pPr marL="533400" indent="-533400" eaLnBrk="1" hangingPunct="1"/>
            <a:r>
              <a:rPr lang="cs-CZ" sz="2800" smtClean="0"/>
              <a:t>Pracovat podle Paretova pravidla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BE24E-E44C-47C7-96D9-26699BF892F1}" type="slidenum">
              <a:rPr lang="cs-CZ"/>
              <a:pPr>
                <a:defRPr/>
              </a:pPr>
              <a:t>16</a:t>
            </a:fld>
            <a:endParaRPr lang="cs-CZ"/>
          </a:p>
        </p:txBody>
      </p:sp>
      <p:pic>
        <p:nvPicPr>
          <p:cNvPr id="24581" name="Picture 5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3150" y="4365625"/>
            <a:ext cx="172085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Delegování a řízení času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b="1" smtClean="0"/>
              <a:t>Umíme delegovat ????</a:t>
            </a:r>
          </a:p>
          <a:p>
            <a:pPr>
              <a:buFont typeface="Arial" charset="0"/>
              <a:buNone/>
            </a:pPr>
            <a:r>
              <a:rPr lang="cs-CZ" b="1" smtClean="0"/>
              <a:t>Které úkoly, činnosti rozhodně delegovat: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b="1" smtClean="0"/>
              <a:t>Které úkoly, činnosti nedelegovat:</a:t>
            </a:r>
          </a:p>
          <a:p>
            <a:pPr>
              <a:buFont typeface="Arial" charset="0"/>
              <a:buNone/>
            </a:pPr>
            <a:endParaRPr lang="cs-CZ" b="1" smtClean="0"/>
          </a:p>
          <a:p>
            <a:pPr>
              <a:buFont typeface="Arial" charset="0"/>
              <a:buNone/>
            </a:pPr>
            <a:r>
              <a:rPr lang="cs-CZ" b="1" smtClean="0"/>
              <a:t>Bariéry úspěšného delegování 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5D4C3-4C59-4F56-87A0-D19464D9ED6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Plánování času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FF0000"/>
                </a:solidFill>
              </a:rPr>
              <a:t>Dlouhodobé plány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Pomůcky</a:t>
            </a:r>
            <a:r>
              <a:rPr lang="cs-CZ" smtClean="0"/>
              <a:t> dlouhodobého a střednědobého plánování.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Pracovní list k akčnímu plánování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D29AE-A39E-494E-B8B0-649D2D1B404A}" type="slidenum">
              <a:rPr lang="cs-CZ"/>
              <a:pPr>
                <a:defRPr/>
              </a:pPr>
              <a:t>18</a:t>
            </a:fld>
            <a:endParaRPr lang="cs-CZ"/>
          </a:p>
        </p:txBody>
      </p:sp>
      <p:pic>
        <p:nvPicPr>
          <p:cNvPr id="26629" name="Picture 4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3644900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88FDE-C93E-456F-A90B-182B8F4F3E27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010400" cy="1295400"/>
          </a:xfrm>
        </p:spPr>
        <p:txBody>
          <a:bodyPr/>
          <a:lstStyle/>
          <a:p>
            <a:pPr eaLnBrk="1" hangingPunct="1"/>
            <a:r>
              <a:rPr lang="cs-CZ" b="1" smtClean="0"/>
              <a:t>Plánování času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9138"/>
            <a:ext cx="7010400" cy="4114800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V týdenním plánu</a:t>
            </a:r>
            <a:r>
              <a:rPr lang="cs-CZ" sz="2800" smtClean="0"/>
              <a:t> byste si měli uvést, co chcete vyřídit </a:t>
            </a:r>
            <a:r>
              <a:rPr lang="cs-CZ" sz="2800" b="1" smtClean="0">
                <a:solidFill>
                  <a:srgbClr val="FF0000"/>
                </a:solidFill>
              </a:rPr>
              <a:t>do konce</a:t>
            </a:r>
            <a:r>
              <a:rPr lang="cs-CZ" sz="2800" smtClean="0">
                <a:solidFill>
                  <a:schemeClr val="accent1"/>
                </a:solidFill>
              </a:rPr>
              <a:t> </a:t>
            </a:r>
            <a:r>
              <a:rPr lang="cs-CZ" sz="2800" b="1" smtClean="0">
                <a:solidFill>
                  <a:srgbClr val="FF0000"/>
                </a:solidFill>
              </a:rPr>
              <a:t>týdne.</a:t>
            </a:r>
            <a:r>
              <a:rPr lang="cs-CZ" sz="2800" smtClean="0"/>
              <a:t> Tyto plány mohou mít velmi jednoduchou formu např. uvedení </a:t>
            </a:r>
            <a:r>
              <a:rPr lang="cs-CZ" sz="2800" b="1" smtClean="0">
                <a:solidFill>
                  <a:srgbClr val="FF0000"/>
                </a:solidFill>
              </a:rPr>
              <a:t>3</a:t>
            </a:r>
            <a:r>
              <a:rPr lang="cs-CZ" sz="2800" smtClean="0">
                <a:solidFill>
                  <a:schemeClr val="accent1"/>
                </a:solidFill>
              </a:rPr>
              <a:t> </a:t>
            </a:r>
            <a:r>
              <a:rPr lang="cs-CZ" sz="2800" b="1" smtClean="0">
                <a:solidFill>
                  <a:srgbClr val="FF0000"/>
                </a:solidFill>
              </a:rPr>
              <a:t>priorit týdne</a:t>
            </a:r>
            <a:r>
              <a:rPr lang="cs-CZ" sz="2800" smtClean="0"/>
              <a:t>, které souvisí s plněním vašich cílů, následně </a:t>
            </a:r>
            <a:r>
              <a:rPr lang="cs-CZ" sz="2800" b="1" smtClean="0">
                <a:solidFill>
                  <a:srgbClr val="FF0000"/>
                </a:solidFill>
              </a:rPr>
              <a:t>aktivity, odhad potřeby času a určený den.</a:t>
            </a:r>
          </a:p>
        </p:txBody>
      </p:sp>
      <p:pic>
        <p:nvPicPr>
          <p:cNvPr id="27653" name="Picture 4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44675"/>
            <a:ext cx="1795462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Obsah semináře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Koncept řízení času, generace řízení času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Nástroje řízení času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smtClean="0"/>
              <a:t> –  paradigma důležitosti, orientace na cíle, definování cílů,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2400" smtClean="0"/>
              <a:t>      rozhodování pro určování priorit 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Řízení času a delegování, umění delegovat, bariéry delegování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Základní principy efektivního plánování času - denní, týdenní, dlouhodobé plánování…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„Zloději času“, nástroje jejich identifikace  a  eliminace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Zlozvyky neefektivního nakládání s časem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Praktické inspirace pro efektivní řízení času</a:t>
            </a:r>
          </a:p>
        </p:txBody>
      </p:sp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BC9B7-C556-4254-B133-10A81CD06AAE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D292C-24D6-4DC5-B4B1-65D621A7CAE6}" type="slidenum">
              <a:rPr lang="cs-CZ"/>
              <a:pPr>
                <a:defRPr/>
              </a:pPr>
              <a:t>20</a:t>
            </a:fld>
            <a:endParaRPr lang="cs-CZ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23850" y="1698625"/>
            <a:ext cx="71913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defRPr/>
            </a:pPr>
            <a:r>
              <a:rPr lang="cs-CZ" sz="2800" b="1" dirty="0">
                <a:latin typeface="+mn-lt"/>
              </a:rPr>
              <a:t>pro pracovní místa, kde lze kontrolovat svůj čas</a:t>
            </a:r>
          </a:p>
          <a:p>
            <a:pPr marL="457200" indent="-457200">
              <a:defRPr/>
            </a:pPr>
            <a:r>
              <a:rPr lang="cs-CZ" sz="2800" b="1" dirty="0">
                <a:latin typeface="+mn-lt"/>
              </a:rPr>
              <a:t>den předem</a:t>
            </a:r>
          </a:p>
          <a:p>
            <a:pPr marL="457200" indent="-457200">
              <a:defRPr/>
            </a:pPr>
            <a:endParaRPr lang="cs-CZ" sz="2800" b="1" dirty="0">
              <a:latin typeface="+mn-lt"/>
            </a:endParaRPr>
          </a:p>
          <a:p>
            <a:pPr marL="457200" indent="-457200">
              <a:buFontTx/>
              <a:buChar char="•"/>
              <a:defRPr/>
            </a:pPr>
            <a:r>
              <a:rPr lang="cs-CZ" sz="2400" dirty="0">
                <a:latin typeface="+mn-lt"/>
              </a:rPr>
              <a:t>na jednu stránku diáře dva sloupky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a) porady, jednání, výuka         b) to, co chci udělat</a:t>
            </a:r>
          </a:p>
          <a:p>
            <a:pPr marL="457200" indent="-457200">
              <a:buFontTx/>
              <a:buChar char="•"/>
              <a:defRPr/>
            </a:pPr>
            <a:r>
              <a:rPr lang="cs-CZ" sz="2400" dirty="0">
                <a:latin typeface="+mn-lt"/>
              </a:rPr>
              <a:t>stanovte priority (</a:t>
            </a:r>
            <a:r>
              <a:rPr lang="cs-CZ" sz="2400" dirty="0" err="1">
                <a:latin typeface="+mn-lt"/>
              </a:rPr>
              <a:t>Paretův</a:t>
            </a:r>
            <a:r>
              <a:rPr lang="cs-CZ" sz="2400" dirty="0">
                <a:latin typeface="+mn-lt"/>
              </a:rPr>
              <a:t> zákon)</a:t>
            </a:r>
          </a:p>
          <a:p>
            <a:pPr marL="457200" indent="-457200">
              <a:buFontTx/>
              <a:buChar char="•"/>
              <a:defRPr/>
            </a:pPr>
            <a:r>
              <a:rPr lang="cs-CZ" sz="2400" dirty="0">
                <a:latin typeface="+mn-lt"/>
              </a:rPr>
              <a:t>konkrétně naplánujte prvořadé úkoly</a:t>
            </a:r>
          </a:p>
          <a:p>
            <a:pPr marL="457200" indent="-457200">
              <a:buFontTx/>
              <a:buChar char="•"/>
              <a:defRPr/>
            </a:pPr>
            <a:r>
              <a:rPr lang="cs-CZ" sz="2400" dirty="0">
                <a:latin typeface="+mn-lt"/>
              </a:rPr>
              <a:t>nechte dost času na </a:t>
            </a:r>
            <a:r>
              <a:rPr lang="cs-CZ" sz="2400" dirty="0" err="1">
                <a:latin typeface="+mn-lt"/>
              </a:rPr>
              <a:t>operativu</a:t>
            </a:r>
            <a:endParaRPr lang="cs-CZ" sz="2400" dirty="0">
              <a:latin typeface="+mn-lt"/>
            </a:endParaRPr>
          </a:p>
          <a:p>
            <a:pPr marL="457200" indent="-457200">
              <a:buFontTx/>
              <a:buChar char="•"/>
              <a:defRPr/>
            </a:pPr>
            <a:r>
              <a:rPr lang="cs-CZ" sz="2400" dirty="0">
                <a:latin typeface="+mn-lt"/>
              </a:rPr>
              <a:t>úkoly, které stále přesunujete, zanalyzujte PROČ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516688" y="0"/>
          <a:ext cx="3581400" cy="1905000"/>
        </p:xfrm>
        <a:graphic>
          <a:graphicData uri="http://schemas.openxmlformats.org/presentationml/2006/ole">
            <p:oleObj spid="_x0000_s3074" name="CorelDRAW" r:id="rId3" imgW="2770560" imgH="1905480" progId="CorelDraw.Graphic.8">
              <p:embed/>
            </p:oleObj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0825" y="26035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Plánování času - denní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Plánování času – denní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Neplánujte si na den víc než 10 úkolů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Činnosti více náročnější a komplexní si rozdělte na dílčí, snadněji uskutečnitelné / </a:t>
            </a:r>
            <a:r>
              <a:rPr lang="cs-CZ" sz="2400" i="1" smtClean="0"/>
              <a:t>i slon se dá sníst po kouskách</a:t>
            </a:r>
            <a:r>
              <a:rPr lang="cs-CZ" sz="2400" smtClean="0"/>
              <a:t> /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Učte se dělat přesné odhady času potřebného pro splnění úkolu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Buďte ambiciózní, ale nepřetěžujte se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Naplánujte si jen 60 % svého času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Pravidelně svůj plán revidujte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400" smtClean="0"/>
              <a:t>Dokončete nejdříve jeden úkol, než se pustíte do dalšího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5780-0869-46FB-9045-12320447EA95}" type="slidenum">
              <a:rPr lang="cs-CZ"/>
              <a:pPr>
                <a:defRPr/>
              </a:pPr>
              <a:t>21</a:t>
            </a:fld>
            <a:endParaRPr lang="cs-CZ"/>
          </a:p>
        </p:txBody>
      </p:sp>
      <p:pic>
        <p:nvPicPr>
          <p:cNvPr id="28677" name="Picture 4" descr="j01863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188913"/>
            <a:ext cx="12890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Některé zásady, jak ušetřit čas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229600" cy="452596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mějte připravenou práci pro nenadálé mezery ve vašem programu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neodkládejte důležité věci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udržujte pořádek v souborech v PC, na stole a ve skříních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dodržujte systematické zakládání věcí, spisů, souborů,poznámek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nedělejte cizí práci - asertivně řekněte ne, zásada být slušný, vstát a dát najevo neverbálně, že nemáte čas,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sz="2800" smtClean="0"/>
              <a:t>delegujte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CCA83-E46E-4EAF-9940-E3AC6C52738C}" type="slidenum">
              <a:rPr lang="cs-CZ"/>
              <a:pPr>
                <a:defRPr/>
              </a:pPr>
              <a:t>22</a:t>
            </a:fld>
            <a:endParaRPr lang="cs-CZ"/>
          </a:p>
        </p:txBody>
      </p:sp>
      <p:pic>
        <p:nvPicPr>
          <p:cNvPr id="29701" name="Picture 4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5027613"/>
            <a:ext cx="17208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Některé zásady, jak ušetřit čas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sz="2800" smtClean="0"/>
              <a:t>reálně odhadujte pracnost úkolu, projektu, činnosti, porady, jednání - neříkejte ano, když nevíte, jak dlouho  na úkolu budete pracovat - reálné termíny</a:t>
            </a:r>
          </a:p>
          <a:p>
            <a:pPr marL="533400" indent="-533400" eaLnBrk="1" hangingPunct="1"/>
            <a:r>
              <a:rPr lang="cs-CZ" sz="2800" smtClean="0"/>
              <a:t>vyhraďte si čas na nerušenou práci – „zavřené dveře“</a:t>
            </a:r>
          </a:p>
          <a:p>
            <a:pPr marL="533400" indent="-533400" eaLnBrk="1" hangingPunct="1"/>
            <a:r>
              <a:rPr lang="cs-CZ" sz="2800" smtClean="0"/>
              <a:t>stanovte okruh lidí, kteří k vám mají přístup kdykoliv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02C1E-4E42-4A6A-AA8A-649429149674}" type="slidenum">
              <a:rPr lang="cs-CZ"/>
              <a:pPr>
                <a:defRPr/>
              </a:pPr>
              <a:t>23</a:t>
            </a:fld>
            <a:endParaRPr lang="cs-CZ"/>
          </a:p>
        </p:txBody>
      </p:sp>
      <p:pic>
        <p:nvPicPr>
          <p:cNvPr id="30725" name="Picture 4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3150" y="4652963"/>
            <a:ext cx="17208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Některé zásady, jak ušetřit čas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cs-CZ" sz="2800" smtClean="0"/>
              <a:t>zeptejte se nezvaných návštěv, proč přicházejí - buďte laskaví k lidem a nemilosrdní k času (vždy můžete navrhnout schůzku v jiném termínu)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sz="2800" smtClean="0"/>
              <a:t>pokud nemůžete jinak reagovat, sedněte si na kraj stolu či jiným způsobem dejte najevo, že máte málo času, že musíte dokončit důležité úkoly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sz="2800" smtClean="0"/>
              <a:t>neokrádejte spolupracovníky o čas - na poradách nevyřizujte telefony, dejte ostatním šanci, aby pracovali na svých úkolech apod.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681B8-0142-41FF-8C90-57D5A22EC35A}" type="slidenum">
              <a:rPr lang="cs-CZ"/>
              <a:pPr>
                <a:defRPr/>
              </a:pPr>
              <a:t>24</a:t>
            </a:fld>
            <a:endParaRPr lang="cs-CZ"/>
          </a:p>
        </p:txBody>
      </p:sp>
      <p:pic>
        <p:nvPicPr>
          <p:cNvPr id="31749" name="Picture 5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27613"/>
            <a:ext cx="17208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Některé zásady, jak ušetřit čas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29600" cy="4525962"/>
          </a:xfrm>
        </p:spPr>
        <p:txBody>
          <a:bodyPr/>
          <a:lstStyle/>
          <a:p>
            <a:pPr marL="533400" indent="-533400" eaLnBrk="1" hangingPunct="1"/>
            <a:r>
              <a:rPr lang="cs-CZ" sz="2800" smtClean="0"/>
              <a:t>telefony – v určeném čase řešte, přijímejte jen důležité a velmi naléhavé hovory</a:t>
            </a:r>
          </a:p>
          <a:p>
            <a:pPr marL="533400" indent="-533400" eaLnBrk="1" hangingPunct="1"/>
            <a:r>
              <a:rPr lang="cs-CZ" sz="2800" smtClean="0"/>
              <a:t>na telefonát se připravte, ať neztrácíte čas jeho opakováním – doplňováním informací….</a:t>
            </a:r>
          </a:p>
          <a:p>
            <a:pPr marL="533400" indent="-533400" eaLnBrk="1" hangingPunct="1"/>
            <a:r>
              <a:rPr lang="cs-CZ" sz="2800" smtClean="0"/>
              <a:t>volejte před obědem, před koncem pracovní doby (nikdo nebude dlouho volat), připravte si hlavní body, sledujte dobu hovoru (stanovte si limit)</a:t>
            </a:r>
          </a:p>
          <a:p>
            <a:pPr marL="533400" indent="-533400" eaLnBrk="1" hangingPunct="1"/>
            <a:r>
              <a:rPr lang="cs-CZ" sz="2800" smtClean="0"/>
              <a:t> zabývejte se každým papírem jenom jednou</a:t>
            </a:r>
          </a:p>
          <a:p>
            <a:pPr marL="533400" indent="-533400" eaLnBrk="1" hangingPunct="1">
              <a:buFont typeface="Arial" charset="0"/>
              <a:buNone/>
            </a:pPr>
            <a:r>
              <a:rPr lang="cs-CZ" sz="2800" smtClean="0"/>
              <a:t>       umístěte si před oči a před návštěvníky velké hodiny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C3668-6506-46EE-B99C-B1A4F4780924}" type="slidenum">
              <a:rPr lang="cs-CZ"/>
              <a:pPr>
                <a:defRPr/>
              </a:pPr>
              <a:t>25</a:t>
            </a:fld>
            <a:endParaRPr lang="cs-CZ"/>
          </a:p>
        </p:txBody>
      </p:sp>
      <p:pic>
        <p:nvPicPr>
          <p:cNvPr id="32773" name="Picture 7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5027613"/>
            <a:ext cx="172085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  <a:r>
              <a:rPr lang="cs-CZ" b="1" smtClean="0"/>
              <a:t>Zloději času – je čas využíván efektivně ?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Určete své „zloděje“ času ?</a:t>
            </a:r>
          </a:p>
          <a:p>
            <a:pPr eaLnBrk="1" hangingPunct="1"/>
            <a:r>
              <a:rPr lang="cs-CZ" smtClean="0"/>
              <a:t>Jak je možno je eliminovat ?</a:t>
            </a:r>
          </a:p>
          <a:p>
            <a:pPr eaLnBrk="1" hangingPunct="1"/>
            <a:r>
              <a:rPr lang="cs-CZ" smtClean="0"/>
              <a:t>Co pro to můžete udělat vy ?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88125" y="6237288"/>
            <a:ext cx="2133600" cy="457200"/>
          </a:xfrm>
        </p:spPr>
        <p:txBody>
          <a:bodyPr/>
          <a:lstStyle/>
          <a:p>
            <a:pPr>
              <a:defRPr/>
            </a:pPr>
            <a:fld id="{8429BA65-3699-46D6-A8F0-29BF51E3C8E7}" type="slidenum">
              <a:rPr lang="cs-CZ"/>
              <a:pPr>
                <a:defRPr/>
              </a:pPr>
              <a:t>26</a:t>
            </a:fld>
            <a:endParaRPr lang="cs-CZ"/>
          </a:p>
        </p:txBody>
      </p:sp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3500438"/>
            <a:ext cx="36576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Jak dokončit každý záměr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folHlink"/>
                </a:solidFill>
              </a:rPr>
              <a:t>Profesionální koncentrace</a:t>
            </a:r>
            <a:r>
              <a:rPr lang="cs-CZ" smtClean="0"/>
              <a:t>  (jak se přinutit, jak nepřestat, jak vytrvat)</a:t>
            </a:r>
          </a:p>
          <a:p>
            <a:pPr eaLnBrk="1" hangingPunct="1"/>
            <a:r>
              <a:rPr lang="cs-CZ" b="1" smtClean="0">
                <a:solidFill>
                  <a:schemeClr val="folHlink"/>
                </a:solidFill>
              </a:rPr>
              <a:t>Křivka výkonnosti</a:t>
            </a:r>
            <a:r>
              <a:rPr lang="cs-CZ" smtClean="0"/>
              <a:t> – nejlepší hodiny x nejnáročnější úkoly</a:t>
            </a:r>
          </a:p>
          <a:p>
            <a:pPr eaLnBrk="1" hangingPunct="1"/>
            <a:r>
              <a:rPr lang="cs-CZ" b="1" smtClean="0">
                <a:solidFill>
                  <a:schemeClr val="folHlink"/>
                </a:solidFill>
              </a:rPr>
              <a:t>Osobní poctivost</a:t>
            </a:r>
            <a:r>
              <a:rPr lang="cs-CZ" smtClean="0">
                <a:solidFill>
                  <a:schemeClr val="accent1"/>
                </a:solidFill>
              </a:rPr>
              <a:t> –</a:t>
            </a:r>
            <a:r>
              <a:rPr lang="cs-CZ" smtClean="0"/>
              <a:t>nesvádějte neúspěch na jiné</a:t>
            </a:r>
          </a:p>
          <a:p>
            <a:pPr eaLnBrk="1" hangingPunct="1"/>
            <a:r>
              <a:rPr lang="cs-CZ" b="1" smtClean="0">
                <a:solidFill>
                  <a:schemeClr val="folHlink"/>
                </a:solidFill>
              </a:rPr>
              <a:t>Režim dne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záznamy, jak využívám čas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7205E-6F78-41D0-B2A7-D98EF8B1F552}" type="slidenum">
              <a:rPr lang="cs-CZ"/>
              <a:pPr>
                <a:defRPr/>
              </a:pPr>
              <a:t>27</a:t>
            </a:fld>
            <a:endParaRPr lang="cs-CZ"/>
          </a:p>
        </p:txBody>
      </p:sp>
      <p:pic>
        <p:nvPicPr>
          <p:cNvPr id="34821" name="Picture 4" descr="j03029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4221163"/>
            <a:ext cx="14859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Jak dokončit každý záměr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chemeClr val="folHlink"/>
                </a:solidFill>
              </a:rPr>
              <a:t>Eliminace zlodějů času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Vyrušování, neohlášené návštěvy,telefony, neplánované porady .., nepořádek na stole, v PC, otevřené dveře, nedůsledné předávání informací, odkládání…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chemeClr val="folHlink"/>
                </a:solidFill>
              </a:rPr>
              <a:t>Využití nástrojů řízení času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Vize, pracovní i osobní cíle, důsledné krátkodobé i dlouhodobé plánování, záznamy o vyrušení – změna návyků, osobní výkonová křivka, umění říci ne, delegování, koncentrace na důležité věci…</a:t>
            </a:r>
          </a:p>
          <a:p>
            <a:pPr eaLnBrk="1" hangingPunct="1">
              <a:lnSpc>
                <a:spcPct val="80000"/>
              </a:lnSpc>
            </a:pPr>
            <a:endParaRPr lang="cs-CZ" sz="2800" smtClean="0">
              <a:solidFill>
                <a:schemeClr val="accent1"/>
              </a:solidFill>
            </a:endParaRP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CBCBC-46E5-45F3-B2EF-73176089B67F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35B96-CB57-4768-95D6-26AF03D0E498}" type="slidenum">
              <a:rPr lang="cs-CZ"/>
              <a:pPr>
                <a:defRPr/>
              </a:pPr>
              <a:t>29</a:t>
            </a:fld>
            <a:endParaRPr lang="cs-CZ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04800" y="1525588"/>
            <a:ext cx="7791450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dirty="0">
                <a:latin typeface="+mn-lt"/>
              </a:rPr>
              <a:t>nejcennější nástroj pro řízení času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použití občasné – plánování organizace změn, efektivnost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diagram denního času po čtvrthodinách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>
                <a:latin typeface="+mn-lt"/>
              </a:rPr>
              <a:t>   dva sloupky: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- činnosti (CO)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- důvody (PROČ)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vyplňování průběžné během dne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zaznamenat všechny činnosti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i vyrušení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doporučení: 2x ročně 3 týdny</a:t>
            </a: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endParaRPr lang="cs-CZ" sz="2800" b="1" dirty="0">
              <a:latin typeface="+mn-lt"/>
            </a:endParaRPr>
          </a:p>
          <a:p>
            <a:pPr>
              <a:buFont typeface="Wingdings" pitchFamily="2" charset="2"/>
              <a:buChar char="Ø"/>
              <a:defRPr/>
            </a:pPr>
            <a:endParaRPr lang="cs-CZ" sz="2400" dirty="0">
              <a:latin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580063" y="2349500"/>
          <a:ext cx="3332162" cy="3962400"/>
        </p:xfrm>
        <a:graphic>
          <a:graphicData uri="http://schemas.openxmlformats.org/presentationml/2006/ole">
            <p:oleObj spid="_x0000_s4098" name="CorelDRAW" r:id="rId3" imgW="2338920" imgH="2780640" progId="CorelDraw.Graphic.8">
              <p:embed/>
            </p:oleObj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Snímek pracovního dne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</a:t>
            </a:r>
            <a:r>
              <a:rPr lang="cs-CZ" b="1" smtClean="0"/>
              <a:t>Motto“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68538" y="1628775"/>
            <a:ext cx="3876675" cy="4419600"/>
          </a:xfrm>
        </p:spPr>
        <p:txBody>
          <a:bodyPr/>
          <a:lstStyle/>
          <a:p>
            <a:pPr eaLnBrk="1" hangingPunct="1"/>
            <a:endParaRPr lang="cs-CZ" sz="24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i="1" smtClean="0"/>
              <a:t>Pokud svůj život nebudeme řídit sami, bude nám ho jistě řídit někdo jiný.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i="1" smtClean="0"/>
              <a:t>Návyk se tvoří 21 dnů.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4213" y="1844675"/>
          <a:ext cx="1174750" cy="1981200"/>
        </p:xfrm>
        <a:graphic>
          <a:graphicData uri="http://schemas.openxmlformats.org/presentationml/2006/ole">
            <p:oleObj spid="_x0000_s1026" name="CorelDRAW" r:id="rId3" imgW="1631520" imgH="2752920" progId="CorelDraw.Graphic.8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283325" y="2305050"/>
          <a:ext cx="1563688" cy="2127250"/>
        </p:xfrm>
        <a:graphic>
          <a:graphicData uri="http://schemas.openxmlformats.org/presentationml/2006/ole">
            <p:oleObj spid="_x0000_s1027" name="CorelDRAW" r:id="rId4" imgW="2037240" imgH="2770560" progId="CorelDraw.Graphic.8">
              <p:embed/>
            </p:oleObj>
          </a:graphicData>
        </a:graphic>
      </p:graphicFrame>
      <p:sp>
        <p:nvSpPr>
          <p:cNvPr id="2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8D158-FA22-486D-9B19-0C06B0A3EFA9}" type="slidenum">
              <a:rPr lang="cs-CZ" smtClean="0"/>
              <a:pPr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81964-2798-4716-9F7A-E51D8A003B91}" type="slidenum">
              <a:rPr lang="cs-CZ"/>
              <a:pPr>
                <a:defRPr/>
              </a:pPr>
              <a:t>30</a:t>
            </a:fld>
            <a:endParaRPr lang="cs-CZ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3850" y="1916113"/>
            <a:ext cx="8442325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/>
              <a:t>ANALÝZA</a:t>
            </a:r>
          </a:p>
          <a:p>
            <a:endParaRPr lang="cs-CZ" sz="3200" b="1"/>
          </a:p>
          <a:p>
            <a:pPr>
              <a:buFont typeface="Wingdings" pitchFamily="2" charset="2"/>
              <a:buChar char="ü"/>
            </a:pPr>
            <a:r>
              <a:rPr lang="cs-CZ" sz="2800">
                <a:latin typeface="Times New Roman" pitchFamily="18" charset="0"/>
              </a:rPr>
              <a:t>  </a:t>
            </a:r>
            <a:r>
              <a:rPr lang="cs-CZ" sz="2800"/>
              <a:t>činnosti, které lze omezit</a:t>
            </a:r>
          </a:p>
          <a:p>
            <a:pPr>
              <a:buFont typeface="Wingdings" pitchFamily="2" charset="2"/>
              <a:buChar char="ü"/>
            </a:pPr>
            <a:endParaRPr lang="cs-CZ" sz="2800"/>
          </a:p>
          <a:p>
            <a:pPr>
              <a:buFont typeface="Wingdings" pitchFamily="2" charset="2"/>
              <a:buChar char="ü"/>
            </a:pPr>
            <a:r>
              <a:rPr lang="cs-CZ" sz="2800"/>
              <a:t>  činnosti, které je nutno řešit jiným způsobem</a:t>
            </a:r>
          </a:p>
          <a:p>
            <a:pPr>
              <a:buFont typeface="Wingdings" pitchFamily="2" charset="2"/>
              <a:buChar char="ü"/>
            </a:pPr>
            <a:endParaRPr lang="cs-CZ" sz="2800"/>
          </a:p>
          <a:p>
            <a:pPr>
              <a:buFont typeface="Wingdings" pitchFamily="2" charset="2"/>
              <a:buChar char="ü"/>
            </a:pPr>
            <a:r>
              <a:rPr lang="cs-CZ" sz="2800"/>
              <a:t>  kolik času věnujeme prioritním úkolům</a:t>
            </a:r>
          </a:p>
          <a:p>
            <a:pPr>
              <a:buFont typeface="Wingdings" pitchFamily="2" charset="2"/>
              <a:buChar char="ü"/>
            </a:pPr>
            <a:endParaRPr lang="cs-CZ" sz="2800"/>
          </a:p>
          <a:p>
            <a:pPr>
              <a:buFont typeface="Wingdings" pitchFamily="2" charset="2"/>
              <a:buChar char="ü"/>
            </a:pPr>
            <a:r>
              <a:rPr lang="cs-CZ" sz="2800"/>
              <a:t>  kolik času strávíme operativou, „hašením požárů“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787900" y="1052513"/>
          <a:ext cx="3505200" cy="2716212"/>
        </p:xfrm>
        <a:graphic>
          <a:graphicData uri="http://schemas.openxmlformats.org/presentationml/2006/ole">
            <p:oleObj spid="_x0000_s5122" name="CorelDRAW" r:id="rId3" imgW="2748600" imgH="2128680" progId="CorelDraw.Graphic.8">
              <p:embed/>
            </p:oleObj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Snímek pracovního dne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cs typeface="Tahoma" pitchFamily="34" charset="0"/>
              </a:rPr>
              <a:t>Snímky pracovního dne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ACB76-5CA2-4C44-939D-12F76BE6A672}" type="slidenum">
              <a:rPr lang="cs-CZ" altLang="en-US" smtClean="0"/>
              <a:pPr>
                <a:defRPr/>
              </a:pPr>
              <a:t>31</a:t>
            </a:fld>
            <a:endParaRPr lang="cs-CZ" alt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14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Čas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Výstup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7,00 -7,15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Lucida Sans Unicode" pitchFamily="34" charset="0"/>
                          <a:cs typeface="Lucida Sans Unicode" pitchFamily="34" charset="0"/>
                        </a:rPr>
                        <a:t>7,30 -8,00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Osobní poctivost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188" y="1773238"/>
            <a:ext cx="3884612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>
                <a:solidFill>
                  <a:srgbClr val="003366"/>
                </a:solidFill>
              </a:rPr>
              <a:t>poražení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To není moje chyba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Tady se nedá pracovat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Dneska není můj den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Pořád mě někdo vyrušuje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Nemůžu zvládnout všechno sám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Nikdo nic neudělá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003366"/>
                </a:solidFill>
              </a:rPr>
              <a:t>Nedávají mi podklady, informace včas….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700213"/>
            <a:ext cx="3884612" cy="441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003366"/>
                </a:solidFill>
              </a:rPr>
              <a:t>vítězové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Poznat v čem je problém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Čí je to problém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Neobviňovat ostatní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Zamyslet se nad sebou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„Jsem zodpovědný sám za sebe“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Sám si zvolím, co  a jak chci prožít</a:t>
            </a:r>
          </a:p>
          <a:p>
            <a:pPr eaLnBrk="1" hangingPunct="1"/>
            <a:r>
              <a:rPr lang="cs-CZ" sz="2400" b="1" smtClean="0">
                <a:solidFill>
                  <a:srgbClr val="003366"/>
                </a:solidFill>
              </a:rPr>
              <a:t>Stanovím si cíle i to, jak tvrdě za nimi půjdu</a:t>
            </a:r>
          </a:p>
        </p:txBody>
      </p:sp>
      <p:sp>
        <p:nvSpPr>
          <p:cNvPr id="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EC5308-5E28-4ADC-8C5B-1F102E49C0E2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302D9-5FA3-4485-9CAF-7A2A86E5FB0A}" type="slidenum">
              <a:rPr lang="cs-CZ"/>
              <a:pPr>
                <a:defRPr/>
              </a:pPr>
              <a:t>33</a:t>
            </a:fld>
            <a:endParaRPr lang="cs-CZ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04800" y="1649413"/>
            <a:ext cx="7221538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cs-CZ" sz="2400" b="1" dirty="0"/>
              <a:t>  K</a:t>
            </a:r>
            <a:r>
              <a:rPr lang="cs-CZ" sz="2400" b="1" dirty="0">
                <a:latin typeface="+mn-lt"/>
              </a:rPr>
              <a:t>řivka denní výkonnosti 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 Využití nejproduktivnějšího času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pro nejdůležitější úkoly – plán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Přestávka – změna práce, polohy – rozbití monotonie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Odpočinek zvyšuje pracovní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efektivitu, snižuje stres,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ovlivňuje zdraví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953000" y="3860800"/>
          <a:ext cx="4191000" cy="3201988"/>
        </p:xfrm>
        <a:graphic>
          <a:graphicData uri="http://schemas.openxmlformats.org/presentationml/2006/ole">
            <p:oleObj spid="_x0000_s6146" name="CorelDRAW" r:id="rId3" imgW="2776320" imgH="2120400" progId="CorelDraw.Graphic.8">
              <p:embed/>
            </p:oleObj>
          </a:graphicData>
        </a:graphic>
      </p:graphicFrame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79388" y="260350"/>
            <a:ext cx="803116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 typeface="Wingdings" pitchFamily="2" charset="2"/>
              <a:buNone/>
              <a:defRPr/>
            </a:pPr>
            <a:r>
              <a:rPr lang="cs-CZ" sz="4400" b="1" dirty="0">
                <a:latin typeface="+mj-lt"/>
              </a:rPr>
              <a:t>Produktivní čas, přestávky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35271-AF51-4098-BDE1-EFFB0B522987}" type="slidenum">
              <a:rPr lang="cs-CZ"/>
              <a:pPr>
                <a:defRPr/>
              </a:pPr>
              <a:t>34</a:t>
            </a:fld>
            <a:endParaRPr lang="cs-CZ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04800" y="1751013"/>
            <a:ext cx="4452938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cs-CZ" sz="2800" b="1" dirty="0"/>
              <a:t>  </a:t>
            </a:r>
            <a:r>
              <a:rPr lang="cs-CZ" sz="2400" b="1" dirty="0">
                <a:latin typeface="+mn-lt"/>
              </a:rPr>
              <a:t>koncentrace patří k základním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principům efektivního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řízení času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většinu problémů lze řešit lépe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koncentrovaným způsobem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než řešením po částech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 metoda „absolutního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odříznutí od světa“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5867400" y="1052513"/>
          <a:ext cx="3706813" cy="5334000"/>
        </p:xfrm>
        <a:graphic>
          <a:graphicData uri="http://schemas.openxmlformats.org/presentationml/2006/ole">
            <p:oleObj spid="_x0000_s7170" name="CorelDRAW" r:id="rId3" imgW="1919520" imgH="2762640" progId="CorelDraw.Graphic.8">
              <p:embed/>
            </p:oleObj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79388" y="260350"/>
            <a:ext cx="803116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Dovednost koncentrace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5936C-9F47-41FB-AAE9-E924C2EFD950}" type="slidenum">
              <a:rPr lang="cs-CZ"/>
              <a:pPr>
                <a:defRPr/>
              </a:pPr>
              <a:t>35</a:t>
            </a:fld>
            <a:endParaRPr lang="cs-CZ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755650" y="1844675"/>
            <a:ext cx="6070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cs-CZ" sz="2400" b="1" dirty="0"/>
              <a:t>  </a:t>
            </a:r>
            <a:r>
              <a:rPr lang="cs-CZ" sz="2400" b="1" dirty="0">
                <a:latin typeface="+mn-lt"/>
              </a:rPr>
              <a:t>odstranění návyku odkládat úkoly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motivace po rychlém splnění nepříjemného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úkolu – chci se ho zbavit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rozhodnutí o nutnosti změny chování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každý den začněte s plněním nepříjemného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          úkolu, který jste odkládali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sz="2400" b="1" dirty="0">
                <a:latin typeface="+mn-lt"/>
              </a:rPr>
              <a:t>  nedělejte výjimky – trvalý zvyk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79388" y="260350"/>
            <a:ext cx="803116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Odkládání úkolů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07F8D-D0D9-4D95-B8F6-B80566D01F3D}" type="slidenum">
              <a:rPr lang="cs-CZ"/>
              <a:pPr>
                <a:defRPr/>
              </a:pPr>
              <a:t>36</a:t>
            </a:fld>
            <a:endParaRPr lang="cs-CZ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81000" y="3351213"/>
            <a:ext cx="798671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cs-CZ" sz="2800" dirty="0">
                <a:latin typeface="Times New Roman" pitchFamily="18" charset="0"/>
              </a:rPr>
              <a:t>  </a:t>
            </a:r>
            <a:r>
              <a:rPr lang="cs-CZ" sz="2800" dirty="0">
                <a:latin typeface="+mn-lt"/>
              </a:rPr>
              <a:t>stanovte si pro a proti k řešení úkolů písemnou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>
                <a:latin typeface="+mn-lt"/>
              </a:rPr>
              <a:t>formou na jednu stranu napište, proč úkol odkládáte, </a:t>
            </a:r>
            <a:br>
              <a:rPr lang="cs-CZ" sz="2800" dirty="0">
                <a:latin typeface="+mn-lt"/>
              </a:rPr>
            </a:br>
            <a:r>
              <a:rPr lang="cs-CZ" sz="2800" dirty="0">
                <a:latin typeface="+mn-lt"/>
              </a:rPr>
              <a:t>     na druhou stranu, co získáte splněním úkolu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sz="2800" dirty="0">
                <a:latin typeface="+mn-lt"/>
              </a:rPr>
              <a:t>  efekt metody je v odstranění bariér (často </a:t>
            </a:r>
            <a:br>
              <a:rPr lang="cs-CZ" sz="2800" dirty="0">
                <a:latin typeface="+mn-lt"/>
              </a:rPr>
            </a:br>
            <a:r>
              <a:rPr lang="cs-CZ" sz="2800" dirty="0">
                <a:latin typeface="+mn-lt"/>
              </a:rPr>
              <a:t>     emocionálních) a získání motivace k plnění úkolů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6324600" y="152400"/>
          <a:ext cx="2368550" cy="3200400"/>
        </p:xfrm>
        <a:graphic>
          <a:graphicData uri="http://schemas.openxmlformats.org/presentationml/2006/ole">
            <p:oleObj spid="_x0000_s8194" name="CorelDRAW" r:id="rId3" imgW="2053800" imgH="2776680" progId="CorelDraw.Graphic.8">
              <p:embed/>
            </p:oleObj>
          </a:graphicData>
        </a:graphic>
      </p:graphicFrame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50825" y="260350"/>
            <a:ext cx="7959725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Odkládání úkolů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068A9-1451-4328-9DCC-309D0DA6A752}" type="slidenum">
              <a:rPr lang="cs-CZ"/>
              <a:pPr>
                <a:defRPr/>
              </a:pPr>
              <a:t>37</a:t>
            </a:fld>
            <a:endParaRPr lang="cs-CZ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700088" y="1651000"/>
            <a:ext cx="66135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cs-CZ" sz="2400" dirty="0">
                <a:latin typeface="Times New Roman" pitchFamily="18" charset="0"/>
              </a:rPr>
              <a:t>  </a:t>
            </a:r>
            <a:r>
              <a:rPr lang="cs-CZ" sz="2400" dirty="0">
                <a:latin typeface="+mn-lt"/>
              </a:rPr>
              <a:t>Každá nedokončená práce je ztracený čas.</a:t>
            </a:r>
          </a:p>
          <a:p>
            <a:pPr>
              <a:buFont typeface="Wingdings" pitchFamily="2" charset="2"/>
              <a:buChar char="ü"/>
              <a:defRPr/>
            </a:pPr>
            <a:endParaRPr lang="cs-CZ" sz="2400" dirty="0">
              <a:latin typeface="+mn-lt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 Rozsáhlé projekty rozdělte na menší úkoly, které 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     lze řešit bez přerušování – salámová metoda.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514600" y="3505200"/>
          <a:ext cx="4267200" cy="2947988"/>
        </p:xfrm>
        <a:graphic>
          <a:graphicData uri="http://schemas.openxmlformats.org/presentationml/2006/ole">
            <p:oleObj spid="_x0000_s9218" name="CorelDRAW" r:id="rId3" imgW="2779200" imgH="2338560" progId="CorelDraw.Graphic.8">
              <p:embed/>
            </p:oleObj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79388" y="260350"/>
            <a:ext cx="8031162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Nedokončená práce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Akční plán</a:t>
            </a:r>
          </a:p>
        </p:txBody>
      </p:sp>
      <p:graphicFrame>
        <p:nvGraphicFramePr>
          <p:cNvPr id="46106" name="Group 26"/>
          <p:cNvGraphicFramePr>
            <a:graphicFrameLocks noGrp="1"/>
          </p:cNvGraphicFramePr>
          <p:nvPr>
            <p:ph type="tbl" idx="1"/>
          </p:nvPr>
        </p:nvGraphicFramePr>
        <p:xfrm>
          <a:off x="609600" y="1600200"/>
          <a:ext cx="7924800" cy="408305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1144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 jsem si uvědomil/a/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 s tím udělám v praxi?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 mi v tom může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zabránit 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48ECD-4251-4B00-AB0B-684BACC0A9F0}" type="slidenum">
              <a:rPr lang="cs-CZ" smtClean="0"/>
              <a:pPr>
                <a:defRPr/>
              </a:pPr>
              <a:t>38</a:t>
            </a:fld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1654175"/>
            <a:ext cx="6750050" cy="4122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Děkuji za spolupráci a pozornost,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Hodně  úspěchů v řízení času !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mtClean="0"/>
              <a:t>               </a:t>
            </a:r>
            <a:r>
              <a:rPr lang="cs-CZ" sz="3600" b="1" smtClean="0">
                <a:solidFill>
                  <a:srgbClr val="0000FF"/>
                </a:solidFill>
              </a:rPr>
              <a:t>Zdena Brázdová</a:t>
            </a:r>
            <a:r>
              <a:rPr lang="cs-CZ" sz="3600" b="1" smtClean="0">
                <a:solidFill>
                  <a:srgbClr val="0000FF"/>
                </a:solidFill>
                <a:cs typeface="Arial" charset="0"/>
              </a:rPr>
              <a:t>☺</a:t>
            </a:r>
            <a:r>
              <a:rPr lang="en-US" sz="3600" b="1" smtClean="0">
                <a:solidFill>
                  <a:srgbClr val="0000FF"/>
                </a:solidFill>
                <a:cs typeface="Arial" charset="0"/>
              </a:rPr>
              <a:t>☺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28264-96EE-435A-934A-FA2881797C67}" type="slidenum">
              <a:rPr lang="cs-CZ"/>
              <a:pPr>
                <a:defRPr/>
              </a:pPr>
              <a:t>39</a:t>
            </a:fld>
            <a:endParaRPr lang="cs-CZ"/>
          </a:p>
        </p:txBody>
      </p:sp>
      <p:sp>
        <p:nvSpPr>
          <p:cNvPr id="40965" name="TextovéPole 5"/>
          <p:cNvSpPr txBox="1">
            <a:spLocks noChangeArrowheads="1"/>
          </p:cNvSpPr>
          <p:nvPr/>
        </p:nvSpPr>
        <p:spPr bwMode="auto">
          <a:xfrm>
            <a:off x="900113" y="5157788"/>
            <a:ext cx="25193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Kontakt: </a:t>
            </a:r>
          </a:p>
          <a:p>
            <a:r>
              <a:rPr lang="cs-CZ" sz="1200"/>
              <a:t>Email: </a:t>
            </a:r>
            <a:r>
              <a:rPr lang="cs-CZ" sz="1200">
                <a:hlinkClick r:id="rId2"/>
              </a:rPr>
              <a:t>brazdova</a:t>
            </a:r>
            <a:r>
              <a:rPr lang="en-US" sz="1200">
                <a:hlinkClick r:id="rId2"/>
              </a:rPr>
              <a:t>@hotmail.com</a:t>
            </a:r>
            <a:endParaRPr lang="cs-CZ" sz="1200"/>
          </a:p>
          <a:p>
            <a:r>
              <a:rPr lang="cs-CZ" sz="1200"/>
              <a:t>Telefon: +420604111716</a:t>
            </a:r>
            <a:endParaRPr lang="en-US" sz="1200"/>
          </a:p>
          <a:p>
            <a:r>
              <a:rPr lang="en-US" sz="1200"/>
              <a:t>Sk</a:t>
            </a:r>
            <a:r>
              <a:rPr lang="cs-CZ" sz="1200"/>
              <a:t>ype: zbrzdov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Rada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196975"/>
            <a:ext cx="3886200" cy="441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sz="3600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Dnešek je první den zbytku vašeho života, zastavte se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a hledejte inspirace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k efektivnějšímu řízení času !!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218113" y="1884363"/>
          <a:ext cx="2746375" cy="1563687"/>
        </p:xfrm>
        <a:graphic>
          <a:graphicData uri="http://schemas.openxmlformats.org/presentationml/2006/ole">
            <p:oleObj spid="_x0000_s2050" name="CorelDRAW" r:id="rId4" imgW="2746800" imgH="1563840" progId="CorelDraw.Graphic.8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611813" y="3886200"/>
          <a:ext cx="1957387" cy="2133600"/>
        </p:xfrm>
        <a:graphic>
          <a:graphicData uri="http://schemas.openxmlformats.org/presentationml/2006/ole">
            <p:oleObj spid="_x0000_s2051" name="CorelDRAW" r:id="rId5" imgW="2527200" imgH="2755080" progId="CorelDraw.Graphic.8">
              <p:embed/>
            </p:oleObj>
          </a:graphicData>
        </a:graphic>
      </p:graphicFrame>
      <p:sp>
        <p:nvSpPr>
          <p:cNvPr id="2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91677-F996-4034-83D6-881DF8F0F91C}" type="slidenum">
              <a:rPr lang="cs-CZ" smtClean="0"/>
              <a:pPr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Znaky špatného řízení času -diskuse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cs-CZ" smtClean="0"/>
          </a:p>
          <a:p>
            <a:pPr algn="ctr">
              <a:buFont typeface="Arial" charset="0"/>
              <a:buNone/>
            </a:pPr>
            <a:r>
              <a:rPr lang="cs-CZ" smtClean="0"/>
              <a:t>Zamyslete se, prosím, a napište si, jak se podle Vás prakticky projevuje špatné řízení času 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3FE0AF-86C5-4B22-BE88-83417BD5589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Generace řízení času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1. Generace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- </a:t>
            </a:r>
            <a:r>
              <a:rPr lang="cs-CZ" sz="2800" b="1" smtClean="0">
                <a:solidFill>
                  <a:srgbClr val="000000"/>
                </a:solidFill>
              </a:rPr>
              <a:t>„uzly na kapesníku“, jednoduché poznámky, seznamy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2.  Generace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- příprava, kalendář, záznamy schůzek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3.  Generace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-důsledné plánování, stanovování priorit, používání celé řady pomůcek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4.  Generace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>
                <a:solidFill>
                  <a:srgbClr val="000000"/>
                </a:solidFill>
              </a:rPr>
              <a:t>- využití paradigmatu důležitosti</a:t>
            </a:r>
          </a:p>
        </p:txBody>
      </p:sp>
      <p:sp>
        <p:nvSpPr>
          <p:cNvPr id="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4DD44-C17E-44FA-BAB2-D1C225340850}" type="slidenum">
              <a:rPr lang="cs-CZ"/>
              <a:pPr>
                <a:defRPr/>
              </a:pPr>
              <a:t>6</a:t>
            </a:fld>
            <a:endParaRPr lang="cs-CZ"/>
          </a:p>
        </p:txBody>
      </p:sp>
      <p:pic>
        <p:nvPicPr>
          <p:cNvPr id="14341" name="Picture 4" descr="j03008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814513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 descr="j0234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581525"/>
            <a:ext cx="1601787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Jak jste na tom dnes ?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b="1" smtClean="0"/>
              <a:t>Otázky k zamyšlení:</a:t>
            </a: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-  Na jaké úrovni dnes svůj čas řídím ?</a:t>
            </a:r>
          </a:p>
          <a:p>
            <a:pPr>
              <a:buFontTx/>
              <a:buChar char="-"/>
            </a:pPr>
            <a:r>
              <a:rPr lang="cs-CZ" smtClean="0"/>
              <a:t>Plánuji svůj čas? </a:t>
            </a:r>
          </a:p>
          <a:p>
            <a:pPr>
              <a:buFontTx/>
              <a:buChar char="-"/>
            </a:pPr>
            <a:r>
              <a:rPr lang="cs-CZ" smtClean="0"/>
              <a:t>Vyhodnocuji, jak se mi plány daří realizovat?</a:t>
            </a:r>
          </a:p>
          <a:p>
            <a:pPr>
              <a:buFontTx/>
              <a:buChar char="-"/>
            </a:pPr>
            <a:r>
              <a:rPr lang="cs-CZ" smtClean="0"/>
              <a:t>Mám k dispozici zpětně informace o využití svého času ?</a:t>
            </a:r>
          </a:p>
          <a:p>
            <a:pPr>
              <a:buFontTx/>
              <a:buChar char="-"/>
            </a:pPr>
            <a:r>
              <a:rPr lang="cs-CZ" smtClean="0"/>
              <a:t>Umím delegovat?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7A6F1-AE13-4F7B-8F5B-5CB815A3CE7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Obecná manažerská inspirace – řízení času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Myslete na „papíře“ !</a:t>
            </a:r>
          </a:p>
          <a:p>
            <a:r>
              <a:rPr lang="cs-CZ" b="1" smtClean="0"/>
              <a:t>Veďte záznamy o procesech</a:t>
            </a:r>
            <a:r>
              <a:rPr lang="cs-CZ" smtClean="0"/>
              <a:t>, které řídíte (vykonáváte),</a:t>
            </a:r>
            <a:r>
              <a:rPr lang="cs-CZ" b="1" smtClean="0"/>
              <a:t>případně o lidech</a:t>
            </a:r>
            <a:r>
              <a:rPr lang="cs-CZ" smtClean="0"/>
              <a:t>, které řídíte !</a:t>
            </a:r>
          </a:p>
          <a:p>
            <a:endParaRPr lang="cs-CZ" smtClean="0"/>
          </a:p>
          <a:p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    </a:t>
            </a:r>
            <a:r>
              <a:rPr lang="cs-CZ" b="1" u="sng" smtClean="0"/>
              <a:t>ROZHODUJTE NA ZÁKLADĚ FAKTŮ !!!!!</a:t>
            </a:r>
          </a:p>
          <a:p>
            <a:pPr>
              <a:buFont typeface="Arial" charset="0"/>
              <a:buNone/>
            </a:pPr>
            <a:r>
              <a:rPr lang="cs-CZ" smtClean="0"/>
              <a:t>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20B17-D744-41DB-BFEF-4DE15716ACC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067175" y="3284538"/>
            <a:ext cx="720725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7C10A-CE1A-4800-B006-81A180E69123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55650" y="1916113"/>
            <a:ext cx="5486400" cy="38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400" dirty="0">
                <a:latin typeface="+mn-lt"/>
              </a:rPr>
              <a:t>  </a:t>
            </a:r>
            <a:r>
              <a:rPr lang="cs-CZ" sz="2800" dirty="0">
                <a:latin typeface="+mn-lt"/>
              </a:rPr>
              <a:t>využití softwarových produktů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cs-CZ" sz="2800" dirty="0"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800" dirty="0">
                <a:latin typeface="+mn-lt"/>
              </a:rPr>
              <a:t> diáře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800" dirty="0">
                <a:latin typeface="+mn-lt"/>
              </a:rPr>
              <a:t>  plánovací kalendáře – </a:t>
            </a:r>
            <a:r>
              <a:rPr lang="cs-CZ" sz="2800" dirty="0" err="1">
                <a:latin typeface="+mn-lt"/>
              </a:rPr>
              <a:t>outlook</a:t>
            </a:r>
            <a:r>
              <a:rPr lang="cs-CZ" sz="2800" dirty="0">
                <a:latin typeface="+mn-lt"/>
              </a:rPr>
              <a:t>,…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800" dirty="0">
                <a:latin typeface="+mn-lt"/>
              </a:rPr>
              <a:t>  databáze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800" dirty="0">
                <a:latin typeface="+mn-lt"/>
              </a:rPr>
              <a:t>  intranet – internet</a:t>
            </a:r>
            <a:br>
              <a:rPr lang="cs-CZ" sz="2800" dirty="0">
                <a:latin typeface="+mn-lt"/>
              </a:rPr>
            </a:br>
            <a:endParaRPr lang="cs-CZ" sz="2800" dirty="0"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cs-CZ" sz="2800" dirty="0">
                <a:latin typeface="+mn-lt"/>
              </a:rPr>
              <a:t>  formuláře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latin typeface="+mj-lt"/>
              </a:rPr>
              <a:t>Technické pomůcky pro řízení času</a:t>
            </a:r>
          </a:p>
        </p:txBody>
      </p:sp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4149725"/>
            <a:ext cx="30241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1296</Words>
  <Application>Microsoft Office PowerPoint</Application>
  <PresentationFormat>Předvádění na obrazovce (4:3)</PresentationFormat>
  <Paragraphs>404</Paragraphs>
  <Slides>39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Tahoma</vt:lpstr>
      <vt:lpstr>Wingdings</vt:lpstr>
      <vt:lpstr>Lucida Sans Unicode</vt:lpstr>
      <vt:lpstr>Times New Roman</vt:lpstr>
      <vt:lpstr>Motiv sady Office</vt:lpstr>
      <vt:lpstr>CorelDRAW 8.0 Graphic</vt:lpstr>
      <vt:lpstr>  rozvojový program  Timemanagement pro manažery knihoven červen  2016   PhDr. Zdeňka Brázdová </vt:lpstr>
      <vt:lpstr>Obsah semináře</vt:lpstr>
      <vt:lpstr>„Motto“</vt:lpstr>
      <vt:lpstr>Rada</vt:lpstr>
      <vt:lpstr>Znaky špatného řízení času -diskuse</vt:lpstr>
      <vt:lpstr>Generace řízení času</vt:lpstr>
      <vt:lpstr>Jak jste na tom dnes ?</vt:lpstr>
      <vt:lpstr>Obecná manažerská inspirace – řízení času</vt:lpstr>
      <vt:lpstr>Snímek 9</vt:lpstr>
      <vt:lpstr>Naléhavé x důležité</vt:lpstr>
      <vt:lpstr>Naléhavé x důležité</vt:lpstr>
      <vt:lpstr>Jak stanovovat priority</vt:lpstr>
      <vt:lpstr>Pracovní cíle</vt:lpstr>
      <vt:lpstr>Snímek 14</vt:lpstr>
      <vt:lpstr>Evidence úkolů</vt:lpstr>
      <vt:lpstr>Priority</vt:lpstr>
      <vt:lpstr>Delegování a řízení času</vt:lpstr>
      <vt:lpstr>Plánování času</vt:lpstr>
      <vt:lpstr>Plánování času</vt:lpstr>
      <vt:lpstr>Snímek 20</vt:lpstr>
      <vt:lpstr>Plánování času – denní </vt:lpstr>
      <vt:lpstr>Některé zásady, jak ušetřit čas</vt:lpstr>
      <vt:lpstr>Některé zásady, jak ušetřit čas</vt:lpstr>
      <vt:lpstr>Některé zásady, jak ušetřit čas</vt:lpstr>
      <vt:lpstr>Některé zásady, jak ušetřit čas</vt:lpstr>
      <vt:lpstr> Zloději času – je čas využíván efektivně ?</vt:lpstr>
      <vt:lpstr>Jak dokončit každý záměr</vt:lpstr>
      <vt:lpstr>Jak dokončit každý záměr</vt:lpstr>
      <vt:lpstr>Snímek 29</vt:lpstr>
      <vt:lpstr>Snímek 30</vt:lpstr>
      <vt:lpstr>Snímky pracovního dne</vt:lpstr>
      <vt:lpstr>Osobní poctivost</vt:lpstr>
      <vt:lpstr>Snímek 33</vt:lpstr>
      <vt:lpstr>Snímek 34</vt:lpstr>
      <vt:lpstr>Snímek 35</vt:lpstr>
      <vt:lpstr>Snímek 36</vt:lpstr>
      <vt:lpstr>Snímek 37</vt:lpstr>
      <vt:lpstr>Akční plán</vt:lpstr>
      <vt:lpstr>Snímek 39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manažerů  „ TIMEMANAGEMENT  pro manažery AUTO - IMPEX Bratislava</dc:title>
  <dc:creator>Veronika Brázdová</dc:creator>
  <cp:lastModifiedBy>Eva Šenfeldová</cp:lastModifiedBy>
  <cp:revision>115</cp:revision>
  <dcterms:created xsi:type="dcterms:W3CDTF">2005-11-03T10:45:59Z</dcterms:created>
  <dcterms:modified xsi:type="dcterms:W3CDTF">2016-05-11T10:39:09Z</dcterms:modified>
</cp:coreProperties>
</file>